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44.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5" r:id="rId1"/>
  </p:sldMasterIdLst>
  <p:notesMasterIdLst>
    <p:notesMasterId r:id="rId70"/>
  </p:notesMasterIdLst>
  <p:sldIdLst>
    <p:sldId id="256" r:id="rId2"/>
    <p:sldId id="346" r:id="rId3"/>
    <p:sldId id="303" r:id="rId4"/>
    <p:sldId id="348" r:id="rId5"/>
    <p:sldId id="345" r:id="rId6"/>
    <p:sldId id="306" r:id="rId7"/>
    <p:sldId id="307" r:id="rId8"/>
    <p:sldId id="294" r:id="rId9"/>
    <p:sldId id="349" r:id="rId10"/>
    <p:sldId id="259" r:id="rId11"/>
    <p:sldId id="260" r:id="rId12"/>
    <p:sldId id="329" r:id="rId13"/>
    <p:sldId id="330" r:id="rId14"/>
    <p:sldId id="357" r:id="rId15"/>
    <p:sldId id="331" r:id="rId16"/>
    <p:sldId id="264" r:id="rId17"/>
    <p:sldId id="333" r:id="rId18"/>
    <p:sldId id="334" r:id="rId19"/>
    <p:sldId id="332" r:id="rId20"/>
    <p:sldId id="268" r:id="rId21"/>
    <p:sldId id="269" r:id="rId22"/>
    <p:sldId id="327" r:id="rId23"/>
    <p:sldId id="353" r:id="rId24"/>
    <p:sldId id="295" r:id="rId25"/>
    <p:sldId id="337" r:id="rId26"/>
    <p:sldId id="339" r:id="rId27"/>
    <p:sldId id="340" r:id="rId28"/>
    <p:sldId id="342" r:id="rId29"/>
    <p:sldId id="341" r:id="rId30"/>
    <p:sldId id="336" r:id="rId31"/>
    <p:sldId id="338" r:id="rId32"/>
    <p:sldId id="308" r:id="rId33"/>
    <p:sldId id="356" r:id="rId34"/>
    <p:sldId id="352" r:id="rId35"/>
    <p:sldId id="270" r:id="rId36"/>
    <p:sldId id="317" r:id="rId37"/>
    <p:sldId id="311" r:id="rId38"/>
    <p:sldId id="273" r:id="rId39"/>
    <p:sldId id="274" r:id="rId40"/>
    <p:sldId id="344" r:id="rId41"/>
    <p:sldId id="313" r:id="rId42"/>
    <p:sldId id="312" r:id="rId43"/>
    <p:sldId id="309" r:id="rId44"/>
    <p:sldId id="316" r:id="rId45"/>
    <p:sldId id="304" r:id="rId46"/>
    <p:sldId id="314" r:id="rId47"/>
    <p:sldId id="310" r:id="rId48"/>
    <p:sldId id="290" r:id="rId49"/>
    <p:sldId id="351" r:id="rId50"/>
    <p:sldId id="285" r:id="rId51"/>
    <p:sldId id="284" r:id="rId52"/>
    <p:sldId id="299" r:id="rId53"/>
    <p:sldId id="300" r:id="rId54"/>
    <p:sldId id="319" r:id="rId55"/>
    <p:sldId id="335" r:id="rId56"/>
    <p:sldId id="343" r:id="rId57"/>
    <p:sldId id="293" r:id="rId58"/>
    <p:sldId id="350" r:id="rId59"/>
    <p:sldId id="286" r:id="rId60"/>
    <p:sldId id="323" r:id="rId61"/>
    <p:sldId id="326" r:id="rId62"/>
    <p:sldId id="325" r:id="rId63"/>
    <p:sldId id="291" r:id="rId64"/>
    <p:sldId id="354" r:id="rId65"/>
    <p:sldId id="358" r:id="rId66"/>
    <p:sldId id="347" r:id="rId67"/>
    <p:sldId id="359" r:id="rId68"/>
    <p:sldId id="257"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F5069B8-FCA0-41F9-BF13-FA52AB512E2D}">
          <p14:sldIdLst>
            <p14:sldId id="256"/>
            <p14:sldId id="346"/>
            <p14:sldId id="303"/>
          </p14:sldIdLst>
        </p14:section>
        <p14:section name="statistics and health care priorities" id="{A440680A-93CB-4267-BA31-A9D84845E23A}">
          <p14:sldIdLst>
            <p14:sldId id="348"/>
            <p14:sldId id="345"/>
            <p14:sldId id="306"/>
            <p14:sldId id="307"/>
            <p14:sldId id="294"/>
          </p14:sldIdLst>
        </p14:section>
        <p14:section name="falls and why they happen" id="{69EFEDD4-A45E-4CEB-B91F-D5F13B2DCEB8}">
          <p14:sldIdLst>
            <p14:sldId id="349"/>
            <p14:sldId id="259"/>
            <p14:sldId id="260"/>
            <p14:sldId id="329"/>
            <p14:sldId id="330"/>
            <p14:sldId id="357"/>
            <p14:sldId id="331"/>
            <p14:sldId id="264"/>
            <p14:sldId id="333"/>
            <p14:sldId id="334"/>
            <p14:sldId id="332"/>
            <p14:sldId id="268"/>
            <p14:sldId id="269"/>
            <p14:sldId id="327"/>
          </p14:sldIdLst>
        </p14:section>
        <p14:section name="assessing falls risk" id="{A95189A2-52F6-4125-9395-BF8A0CD4C204}">
          <p14:sldIdLst>
            <p14:sldId id="353"/>
            <p14:sldId id="295"/>
            <p14:sldId id="337"/>
            <p14:sldId id="339"/>
            <p14:sldId id="340"/>
            <p14:sldId id="342"/>
            <p14:sldId id="341"/>
            <p14:sldId id="336"/>
            <p14:sldId id="338"/>
            <p14:sldId id="308"/>
            <p14:sldId id="356"/>
          </p14:sldIdLst>
        </p14:section>
        <p14:section name="Risk Management and Falls prevention" id="{31B7E120-5DB1-4C9E-91EA-6E1D5E309C38}">
          <p14:sldIdLst>
            <p14:sldId id="352"/>
            <p14:sldId id="270"/>
            <p14:sldId id="317"/>
            <p14:sldId id="311"/>
            <p14:sldId id="273"/>
            <p14:sldId id="274"/>
            <p14:sldId id="344"/>
            <p14:sldId id="313"/>
            <p14:sldId id="312"/>
            <p14:sldId id="309"/>
            <p14:sldId id="316"/>
            <p14:sldId id="304"/>
            <p14:sldId id="314"/>
            <p14:sldId id="310"/>
            <p14:sldId id="290"/>
          </p14:sldIdLst>
        </p14:section>
        <p14:section name="Patients who require enhanced measures" id="{77A91F14-84A1-407A-ACD6-B45E78BB6677}">
          <p14:sldIdLst>
            <p14:sldId id="351"/>
            <p14:sldId id="285"/>
            <p14:sldId id="284"/>
            <p14:sldId id="299"/>
            <p14:sldId id="300"/>
            <p14:sldId id="319"/>
            <p14:sldId id="335"/>
            <p14:sldId id="343"/>
          </p14:sldIdLst>
        </p14:section>
        <p14:section name="When it goes wrong" id="{2A21F3F1-BB40-4C07-9C6A-CAD7D7735750}">
          <p14:sldIdLst>
            <p14:sldId id="293"/>
          </p14:sldIdLst>
        </p14:section>
        <p14:section name="post fall assessment and care" id="{46A2E31E-479F-4A8C-9263-0FE98D38316D}">
          <p14:sldIdLst>
            <p14:sldId id="350"/>
            <p14:sldId id="286"/>
            <p14:sldId id="323"/>
            <p14:sldId id="326"/>
            <p14:sldId id="325"/>
            <p14:sldId id="291"/>
            <p14:sldId id="354"/>
            <p14:sldId id="358"/>
            <p14:sldId id="347"/>
            <p14:sldId id="359"/>
            <p14:sldId id="257"/>
          </p14:sldIdLst>
        </p14:section>
        <p14:section name="unused slides" id="{47E5A189-60B3-4DD0-BF67-C9A4BBBB3AE6}">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1501E8-01AE-4DA4-8427-916D586B18D7}" v="49" dt="2023-12-20T10:53:05.8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803" autoAdjust="0"/>
    <p:restoredTop sz="82110" autoAdjust="0"/>
  </p:normalViewPr>
  <p:slideViewPr>
    <p:cSldViewPr snapToGrid="0">
      <p:cViewPr varScale="1">
        <p:scale>
          <a:sx n="93" d="100"/>
          <a:sy n="93" d="100"/>
        </p:scale>
        <p:origin x="594" y="96"/>
      </p:cViewPr>
      <p:guideLst>
        <p:guide orient="horz" pos="2160"/>
        <p:guide pos="3840"/>
      </p:guideLst>
    </p:cSldViewPr>
  </p:slideViewPr>
  <p:outlineViewPr>
    <p:cViewPr>
      <p:scale>
        <a:sx n="33" d="100"/>
        <a:sy n="33" d="100"/>
      </p:scale>
      <p:origin x="0" y="-11120"/>
    </p:cViewPr>
  </p:outlineViewPr>
  <p:notesTextViewPr>
    <p:cViewPr>
      <p:scale>
        <a:sx n="100" d="100"/>
        <a:sy n="100" d="100"/>
      </p:scale>
      <p:origin x="0" y="0"/>
    </p:cViewPr>
  </p:notesTextViewPr>
  <p:sorterViewPr>
    <p:cViewPr>
      <p:scale>
        <a:sx n="60" d="100"/>
        <a:sy n="60" d="100"/>
      </p:scale>
      <p:origin x="0" y="-13464"/>
    </p:cViewPr>
  </p:sorterViewPr>
  <p:notesViewPr>
    <p:cSldViewPr snapToGrid="0">
      <p:cViewPr varScale="1">
        <p:scale>
          <a:sx n="60" d="100"/>
          <a:sy n="60" d="100"/>
        </p:scale>
        <p:origin x="2500" y="4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diagrams/_rels/data10.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svg"/><Relationship Id="rId1" Type="http://schemas.openxmlformats.org/officeDocument/2006/relationships/image" Target="../media/image54.png"/><Relationship Id="rId6" Type="http://schemas.openxmlformats.org/officeDocument/2006/relationships/image" Target="../media/image59.svg"/><Relationship Id="rId5" Type="http://schemas.openxmlformats.org/officeDocument/2006/relationships/image" Target="../media/image58.png"/><Relationship Id="rId10" Type="http://schemas.openxmlformats.org/officeDocument/2006/relationships/image" Target="../media/image63.svg"/><Relationship Id="rId4" Type="http://schemas.openxmlformats.org/officeDocument/2006/relationships/image" Target="../media/image57.svg"/><Relationship Id="rId9" Type="http://schemas.openxmlformats.org/officeDocument/2006/relationships/image" Target="../media/image62.png"/></Relationships>
</file>

<file path=ppt/diagrams/_rels/data15.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83.svg"/><Relationship Id="rId1" Type="http://schemas.openxmlformats.org/officeDocument/2006/relationships/image" Target="../media/image82.png"/><Relationship Id="rId6" Type="http://schemas.openxmlformats.org/officeDocument/2006/relationships/image" Target="../media/image87.svg"/><Relationship Id="rId5" Type="http://schemas.openxmlformats.org/officeDocument/2006/relationships/image" Target="../media/image86.png"/><Relationship Id="rId4" Type="http://schemas.openxmlformats.org/officeDocument/2006/relationships/image" Target="../media/image85.svg"/></Relationships>
</file>

<file path=ppt/diagrams/_rels/data1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hyperlink" Target="http://intranet.lothian.scot.nhs.uk/Directory/FallsPrevention/Documents/Falls%20Sensor%20Guidelines%20v4.pdf" TargetMode="External"/><Relationship Id="rId1" Type="http://schemas.openxmlformats.org/officeDocument/2006/relationships/hyperlink" Target="http://intranet.lothian.scot.nhs.uk/Directory/FallsPrevention/Documents/Information%20on%20Falls%20Sensors%20PIL%20Template%202017%20V5%201.pdf" TargetMode="External"/><Relationship Id="rId6" Type="http://schemas.openxmlformats.org/officeDocument/2006/relationships/image" Target="../media/image96.svg"/><Relationship Id="rId5" Type="http://schemas.openxmlformats.org/officeDocument/2006/relationships/image" Target="../media/image95.png"/><Relationship Id="rId4" Type="http://schemas.openxmlformats.org/officeDocument/2006/relationships/image" Target="../media/image94.svg"/></Relationships>
</file>

<file path=ppt/diagrams/_rels/data7.xml.rels><?xml version="1.0" encoding="UTF-8" standalone="yes"?>
<Relationships xmlns="http://schemas.openxmlformats.org/package/2006/relationships"><Relationship Id="rId1" Type="http://schemas.openxmlformats.org/officeDocument/2006/relationships/hyperlink" Target="https://www.nice.org.uk/guidance/cg161/chapter/recommendations" TargetMode="External"/></Relationships>
</file>

<file path=ppt/diagrams/_rels/data8.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diagrams/_rels/data9.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9.sv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s>
</file>

<file path=ppt/diagrams/_rels/drawing10.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svg"/><Relationship Id="rId1" Type="http://schemas.openxmlformats.org/officeDocument/2006/relationships/image" Target="../media/image54.png"/><Relationship Id="rId6" Type="http://schemas.openxmlformats.org/officeDocument/2006/relationships/image" Target="../media/image59.svg"/><Relationship Id="rId5" Type="http://schemas.openxmlformats.org/officeDocument/2006/relationships/image" Target="../media/image58.png"/><Relationship Id="rId10" Type="http://schemas.openxmlformats.org/officeDocument/2006/relationships/image" Target="../media/image63.svg"/><Relationship Id="rId4" Type="http://schemas.openxmlformats.org/officeDocument/2006/relationships/image" Target="../media/image57.svg"/><Relationship Id="rId9" Type="http://schemas.openxmlformats.org/officeDocument/2006/relationships/image" Target="../media/image62.png"/></Relationships>
</file>

<file path=ppt/diagrams/_rels/drawing15.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83.svg"/><Relationship Id="rId1" Type="http://schemas.openxmlformats.org/officeDocument/2006/relationships/image" Target="../media/image82.png"/><Relationship Id="rId6" Type="http://schemas.openxmlformats.org/officeDocument/2006/relationships/image" Target="../media/image87.svg"/><Relationship Id="rId5" Type="http://schemas.openxmlformats.org/officeDocument/2006/relationships/image" Target="../media/image86.png"/><Relationship Id="rId4" Type="http://schemas.openxmlformats.org/officeDocument/2006/relationships/image" Target="../media/image85.svg"/></Relationships>
</file>

<file path=ppt/diagrams/_rels/drawing16.xml.rels><?xml version="1.0" encoding="UTF-8" standalone="yes"?>
<Relationships xmlns="http://schemas.openxmlformats.org/package/2006/relationships"><Relationship Id="rId3" Type="http://schemas.openxmlformats.org/officeDocument/2006/relationships/hyperlink" Target="http://intranet.lothian.scot.nhs.uk/Directory/FallsPrevention/Documents/Information%20on%20Falls%20Sensors%20PIL%20Template%202017%20V5%201.pdf" TargetMode="External"/><Relationship Id="rId2" Type="http://schemas.openxmlformats.org/officeDocument/2006/relationships/image" Target="../media/image94.svg"/><Relationship Id="rId1" Type="http://schemas.openxmlformats.org/officeDocument/2006/relationships/image" Target="../media/image93.png"/><Relationship Id="rId6" Type="http://schemas.openxmlformats.org/officeDocument/2006/relationships/hyperlink" Target="http://intranet.lothian.scot.nhs.uk/Directory/FallsPrevention/Documents/Falls%20Sensor%20Guidelines%20v4.pdf" TargetMode="External"/><Relationship Id="rId5" Type="http://schemas.openxmlformats.org/officeDocument/2006/relationships/image" Target="../media/image96.svg"/><Relationship Id="rId4" Type="http://schemas.openxmlformats.org/officeDocument/2006/relationships/image" Target="../media/image95.png"/></Relationships>
</file>

<file path=ppt/diagrams/_rels/drawing7.xml.rels><?xml version="1.0" encoding="UTF-8" standalone="yes"?>
<Relationships xmlns="http://schemas.openxmlformats.org/package/2006/relationships"><Relationship Id="rId1" Type="http://schemas.openxmlformats.org/officeDocument/2006/relationships/hyperlink" Target="https://www.nice.org.uk/guidance/cg161/chapter/recommendations" TargetMode="External"/></Relationships>
</file>

<file path=ppt/diagrams/_rels/drawing8.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diagrams/_rels/drawing9.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9.sv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886D21-B675-42CA-BBC0-00C66051E8FF}" type="doc">
      <dgm:prSet loTypeId="urn:microsoft.com/office/officeart/2005/8/layout/matrix3" loCatId="matrix" qsTypeId="urn:microsoft.com/office/officeart/2005/8/quickstyle/simple1" qsCatId="simple" csTypeId="urn:microsoft.com/office/officeart/2005/8/colors/colorful5" csCatId="colorful" phldr="1"/>
      <dgm:spPr/>
      <dgm:t>
        <a:bodyPr/>
        <a:lstStyle/>
        <a:p>
          <a:endParaRPr lang="en-GB"/>
        </a:p>
      </dgm:t>
    </dgm:pt>
    <dgm:pt modelId="{EE36D47B-9A7F-4318-9C76-F46D576BCF9B}">
      <dgm:prSet/>
      <dgm:spPr/>
      <dgm:t>
        <a:bodyPr/>
        <a:lstStyle/>
        <a:p>
          <a:pPr rtl="0"/>
          <a:r>
            <a:rPr lang="en-GB" dirty="0">
              <a:solidFill>
                <a:schemeClr val="tx2">
                  <a:lumMod val="50000"/>
                </a:schemeClr>
              </a:solidFill>
            </a:rPr>
            <a:t>More than 6000 people in Scotland are admitted to hospital each year, with a hip fracture</a:t>
          </a:r>
        </a:p>
        <a:p>
          <a:pPr rtl="0"/>
          <a:r>
            <a:rPr lang="en-GB" dirty="0">
              <a:solidFill>
                <a:schemeClr val="tx2">
                  <a:lumMod val="50000"/>
                </a:schemeClr>
              </a:solidFill>
            </a:rPr>
            <a:t>(NHS 2023)</a:t>
          </a:r>
        </a:p>
      </dgm:t>
    </dgm:pt>
    <dgm:pt modelId="{72DD5375-C15D-411E-AF57-BDFE0A658FED}" type="parTrans" cxnId="{0232ABB4-A5D6-412D-A369-0BE9E20C008C}">
      <dgm:prSet/>
      <dgm:spPr/>
      <dgm:t>
        <a:bodyPr/>
        <a:lstStyle/>
        <a:p>
          <a:endParaRPr lang="en-GB"/>
        </a:p>
      </dgm:t>
    </dgm:pt>
    <dgm:pt modelId="{7A9FC5DA-5561-4040-8E0F-DA2B694B3036}" type="sibTrans" cxnId="{0232ABB4-A5D6-412D-A369-0BE9E20C008C}">
      <dgm:prSet/>
      <dgm:spPr/>
      <dgm:t>
        <a:bodyPr/>
        <a:lstStyle/>
        <a:p>
          <a:endParaRPr lang="en-GB"/>
        </a:p>
      </dgm:t>
    </dgm:pt>
    <dgm:pt modelId="{D4DEB0F7-F050-45C4-B649-11A891E2BA92}">
      <dgm:prSet/>
      <dgm:spPr/>
      <dgm:t>
        <a:bodyPr/>
        <a:lstStyle/>
        <a:p>
          <a:pPr rtl="0"/>
          <a:r>
            <a:rPr lang="en-GB" dirty="0">
              <a:solidFill>
                <a:schemeClr val="tx2">
                  <a:lumMod val="50000"/>
                </a:schemeClr>
              </a:solidFill>
            </a:rPr>
            <a:t>The Global Burden of Disease study reported nearly 17 million years of life lost from falls in 2017 (Montero-</a:t>
          </a:r>
          <a:r>
            <a:rPr lang="en-GB" dirty="0" err="1">
              <a:solidFill>
                <a:schemeClr val="tx2">
                  <a:lumMod val="50000"/>
                </a:schemeClr>
              </a:solidFill>
            </a:rPr>
            <a:t>Odasso</a:t>
          </a:r>
          <a:r>
            <a:rPr lang="en-GB" dirty="0">
              <a:solidFill>
                <a:schemeClr val="tx2">
                  <a:lumMod val="50000"/>
                </a:schemeClr>
              </a:solidFill>
            </a:rPr>
            <a:t> et al. 2022)</a:t>
          </a:r>
        </a:p>
      </dgm:t>
    </dgm:pt>
    <dgm:pt modelId="{26E04D55-763E-49E0-81B8-852CA7A41665}" type="parTrans" cxnId="{A4AE1A57-9542-4B50-99CD-DE2DE265D947}">
      <dgm:prSet/>
      <dgm:spPr/>
      <dgm:t>
        <a:bodyPr/>
        <a:lstStyle/>
        <a:p>
          <a:endParaRPr lang="en-GB"/>
        </a:p>
      </dgm:t>
    </dgm:pt>
    <dgm:pt modelId="{79697415-492D-4D7B-861D-6FA3C7491A18}" type="sibTrans" cxnId="{A4AE1A57-9542-4B50-99CD-DE2DE265D947}">
      <dgm:prSet/>
      <dgm:spPr/>
      <dgm:t>
        <a:bodyPr/>
        <a:lstStyle/>
        <a:p>
          <a:endParaRPr lang="en-GB"/>
        </a:p>
      </dgm:t>
    </dgm:pt>
    <dgm:pt modelId="{34452990-B977-4229-84D9-288C2E68862B}">
      <dgm:prSet/>
      <dgm:spPr/>
      <dgm:t>
        <a:bodyPr/>
        <a:lstStyle/>
        <a:p>
          <a:pPr rtl="0"/>
          <a:r>
            <a:rPr lang="en-GB" dirty="0">
              <a:solidFill>
                <a:schemeClr val="tx2">
                  <a:lumMod val="50000"/>
                </a:schemeClr>
              </a:solidFill>
            </a:rPr>
            <a:t>30% of people older than 65 and 50% of people older than 80 fall at least once a year (NICE 2013)</a:t>
          </a:r>
        </a:p>
      </dgm:t>
    </dgm:pt>
    <dgm:pt modelId="{CD571A63-6668-482D-93D0-C6836392ABFC}" type="parTrans" cxnId="{0D0552EE-56CF-447C-B2DF-12D9A13E8298}">
      <dgm:prSet/>
      <dgm:spPr/>
      <dgm:t>
        <a:bodyPr/>
        <a:lstStyle/>
        <a:p>
          <a:endParaRPr lang="en-GB"/>
        </a:p>
      </dgm:t>
    </dgm:pt>
    <dgm:pt modelId="{79E4584A-2F76-409A-9CAE-112A5B642FED}" type="sibTrans" cxnId="{0D0552EE-56CF-447C-B2DF-12D9A13E8298}">
      <dgm:prSet/>
      <dgm:spPr/>
      <dgm:t>
        <a:bodyPr/>
        <a:lstStyle/>
        <a:p>
          <a:endParaRPr lang="en-GB"/>
        </a:p>
      </dgm:t>
    </dgm:pt>
    <dgm:pt modelId="{FCD15319-BC0C-45E1-ADF2-6B3BC3C02682}">
      <dgm:prSet/>
      <dgm:spPr/>
      <dgm:t>
        <a:bodyPr/>
        <a:lstStyle/>
        <a:p>
          <a:r>
            <a:rPr lang="en-GB" b="0" i="0" dirty="0">
              <a:solidFill>
                <a:schemeClr val="tx2">
                  <a:lumMod val="50000"/>
                </a:schemeClr>
              </a:solidFill>
            </a:rPr>
            <a:t>Falls remain a common cause of harm to patients in acute hospitals, with as many as 27,000 falls recorded in Scotland every year (Scottish Government 2019)</a:t>
          </a:r>
          <a:endParaRPr lang="en-GB" dirty="0">
            <a:solidFill>
              <a:schemeClr val="tx2">
                <a:lumMod val="50000"/>
              </a:schemeClr>
            </a:solidFill>
          </a:endParaRPr>
        </a:p>
      </dgm:t>
    </dgm:pt>
    <dgm:pt modelId="{F5A54261-7D7E-4CA0-A033-31E0D9BF6CAF}" type="parTrans" cxnId="{D65098FC-B39B-4F31-8FB4-69D284D1F520}">
      <dgm:prSet/>
      <dgm:spPr/>
      <dgm:t>
        <a:bodyPr/>
        <a:lstStyle/>
        <a:p>
          <a:endParaRPr lang="en-US"/>
        </a:p>
      </dgm:t>
    </dgm:pt>
    <dgm:pt modelId="{BC25B63E-B0E7-473E-8C77-BD918E821E49}" type="sibTrans" cxnId="{D65098FC-B39B-4F31-8FB4-69D284D1F520}">
      <dgm:prSet/>
      <dgm:spPr/>
      <dgm:t>
        <a:bodyPr/>
        <a:lstStyle/>
        <a:p>
          <a:endParaRPr lang="en-US"/>
        </a:p>
      </dgm:t>
    </dgm:pt>
    <dgm:pt modelId="{F881D687-2828-46B5-B33D-500424FD43F6}" type="pres">
      <dgm:prSet presAssocID="{EE886D21-B675-42CA-BBC0-00C66051E8FF}" presName="matrix" presStyleCnt="0">
        <dgm:presLayoutVars>
          <dgm:chMax val="1"/>
          <dgm:dir/>
          <dgm:resizeHandles val="exact"/>
        </dgm:presLayoutVars>
      </dgm:prSet>
      <dgm:spPr/>
    </dgm:pt>
    <dgm:pt modelId="{E19E8CA6-CF87-4349-93F7-593EA731A320}" type="pres">
      <dgm:prSet presAssocID="{EE886D21-B675-42CA-BBC0-00C66051E8FF}" presName="diamond" presStyleLbl="bgShp" presStyleIdx="0" presStyleCnt="1"/>
      <dgm:spPr/>
    </dgm:pt>
    <dgm:pt modelId="{C5FEF991-1C43-46A4-AB7E-359962B735F4}" type="pres">
      <dgm:prSet presAssocID="{EE886D21-B675-42CA-BBC0-00C66051E8FF}" presName="quad1" presStyleLbl="node1" presStyleIdx="0" presStyleCnt="4">
        <dgm:presLayoutVars>
          <dgm:chMax val="0"/>
          <dgm:chPref val="0"/>
          <dgm:bulletEnabled val="1"/>
        </dgm:presLayoutVars>
      </dgm:prSet>
      <dgm:spPr/>
    </dgm:pt>
    <dgm:pt modelId="{CCDD0792-7001-45C0-BB04-C9535935AB17}" type="pres">
      <dgm:prSet presAssocID="{EE886D21-B675-42CA-BBC0-00C66051E8FF}" presName="quad2" presStyleLbl="node1" presStyleIdx="1" presStyleCnt="4">
        <dgm:presLayoutVars>
          <dgm:chMax val="0"/>
          <dgm:chPref val="0"/>
          <dgm:bulletEnabled val="1"/>
        </dgm:presLayoutVars>
      </dgm:prSet>
      <dgm:spPr/>
    </dgm:pt>
    <dgm:pt modelId="{2663E687-47F8-482C-BDA0-BE3C9A45070A}" type="pres">
      <dgm:prSet presAssocID="{EE886D21-B675-42CA-BBC0-00C66051E8FF}" presName="quad3" presStyleLbl="node1" presStyleIdx="2" presStyleCnt="4">
        <dgm:presLayoutVars>
          <dgm:chMax val="0"/>
          <dgm:chPref val="0"/>
          <dgm:bulletEnabled val="1"/>
        </dgm:presLayoutVars>
      </dgm:prSet>
      <dgm:spPr/>
    </dgm:pt>
    <dgm:pt modelId="{D85A0A3F-65C4-4D6B-A997-A80713E1B695}" type="pres">
      <dgm:prSet presAssocID="{EE886D21-B675-42CA-BBC0-00C66051E8FF}" presName="quad4" presStyleLbl="node1" presStyleIdx="3" presStyleCnt="4">
        <dgm:presLayoutVars>
          <dgm:chMax val="0"/>
          <dgm:chPref val="0"/>
          <dgm:bulletEnabled val="1"/>
        </dgm:presLayoutVars>
      </dgm:prSet>
      <dgm:spPr/>
    </dgm:pt>
  </dgm:ptLst>
  <dgm:cxnLst>
    <dgm:cxn modelId="{5E22E447-0014-4660-B210-B84C9D5A235A}" type="presOf" srcId="{FCD15319-BC0C-45E1-ADF2-6B3BC3C02682}" destId="{D85A0A3F-65C4-4D6B-A997-A80713E1B695}" srcOrd="0" destOrd="0" presId="urn:microsoft.com/office/officeart/2005/8/layout/matrix3"/>
    <dgm:cxn modelId="{90AFE168-F372-4C3E-ADEA-3E9DD82D1019}" type="presOf" srcId="{34452990-B977-4229-84D9-288C2E68862B}" destId="{2663E687-47F8-482C-BDA0-BE3C9A45070A}" srcOrd="0" destOrd="0" presId="urn:microsoft.com/office/officeart/2005/8/layout/matrix3"/>
    <dgm:cxn modelId="{D6852C50-130E-41BD-B7AF-5F519853D4C4}" type="presOf" srcId="{EE886D21-B675-42CA-BBC0-00C66051E8FF}" destId="{F881D687-2828-46B5-B33D-500424FD43F6}" srcOrd="0" destOrd="0" presId="urn:microsoft.com/office/officeart/2005/8/layout/matrix3"/>
    <dgm:cxn modelId="{A4AE1A57-9542-4B50-99CD-DE2DE265D947}" srcId="{EE886D21-B675-42CA-BBC0-00C66051E8FF}" destId="{D4DEB0F7-F050-45C4-B649-11A891E2BA92}" srcOrd="1" destOrd="0" parTransId="{26E04D55-763E-49E0-81B8-852CA7A41665}" sibTransId="{79697415-492D-4D7B-861D-6FA3C7491A18}"/>
    <dgm:cxn modelId="{0232ABB4-A5D6-412D-A369-0BE9E20C008C}" srcId="{EE886D21-B675-42CA-BBC0-00C66051E8FF}" destId="{EE36D47B-9A7F-4318-9C76-F46D576BCF9B}" srcOrd="0" destOrd="0" parTransId="{72DD5375-C15D-411E-AF57-BDFE0A658FED}" sibTransId="{7A9FC5DA-5561-4040-8E0F-DA2B694B3036}"/>
    <dgm:cxn modelId="{CFCF75CB-92B1-4303-A54F-BF26114227FF}" type="presOf" srcId="{D4DEB0F7-F050-45C4-B649-11A891E2BA92}" destId="{CCDD0792-7001-45C0-BB04-C9535935AB17}" srcOrd="0" destOrd="0" presId="urn:microsoft.com/office/officeart/2005/8/layout/matrix3"/>
    <dgm:cxn modelId="{0D0552EE-56CF-447C-B2DF-12D9A13E8298}" srcId="{EE886D21-B675-42CA-BBC0-00C66051E8FF}" destId="{34452990-B977-4229-84D9-288C2E68862B}" srcOrd="2" destOrd="0" parTransId="{CD571A63-6668-482D-93D0-C6836392ABFC}" sibTransId="{79E4584A-2F76-409A-9CAE-112A5B642FED}"/>
    <dgm:cxn modelId="{C36525F3-45EF-4122-A1DF-01CBC591731F}" type="presOf" srcId="{EE36D47B-9A7F-4318-9C76-F46D576BCF9B}" destId="{C5FEF991-1C43-46A4-AB7E-359962B735F4}" srcOrd="0" destOrd="0" presId="urn:microsoft.com/office/officeart/2005/8/layout/matrix3"/>
    <dgm:cxn modelId="{D65098FC-B39B-4F31-8FB4-69D284D1F520}" srcId="{EE886D21-B675-42CA-BBC0-00C66051E8FF}" destId="{FCD15319-BC0C-45E1-ADF2-6B3BC3C02682}" srcOrd="3" destOrd="0" parTransId="{F5A54261-7D7E-4CA0-A033-31E0D9BF6CAF}" sibTransId="{BC25B63E-B0E7-473E-8C77-BD918E821E49}"/>
    <dgm:cxn modelId="{AC36D6E9-D6B0-459D-9156-38E153A03089}" type="presParOf" srcId="{F881D687-2828-46B5-B33D-500424FD43F6}" destId="{E19E8CA6-CF87-4349-93F7-593EA731A320}" srcOrd="0" destOrd="0" presId="urn:microsoft.com/office/officeart/2005/8/layout/matrix3"/>
    <dgm:cxn modelId="{F88AB979-5971-4A02-B4C5-E05387CB4131}" type="presParOf" srcId="{F881D687-2828-46B5-B33D-500424FD43F6}" destId="{C5FEF991-1C43-46A4-AB7E-359962B735F4}" srcOrd="1" destOrd="0" presId="urn:microsoft.com/office/officeart/2005/8/layout/matrix3"/>
    <dgm:cxn modelId="{A1046D27-2088-4BFF-B738-532DA9D28AAE}" type="presParOf" srcId="{F881D687-2828-46B5-B33D-500424FD43F6}" destId="{CCDD0792-7001-45C0-BB04-C9535935AB17}" srcOrd="2" destOrd="0" presId="urn:microsoft.com/office/officeart/2005/8/layout/matrix3"/>
    <dgm:cxn modelId="{1A499F69-7D34-49D1-BFF0-74C9C44261C9}" type="presParOf" srcId="{F881D687-2828-46B5-B33D-500424FD43F6}" destId="{2663E687-47F8-482C-BDA0-BE3C9A45070A}" srcOrd="3" destOrd="0" presId="urn:microsoft.com/office/officeart/2005/8/layout/matrix3"/>
    <dgm:cxn modelId="{C5B3BFDF-AFB8-446D-BBCC-FB9E3D3388D9}" type="presParOf" srcId="{F881D687-2828-46B5-B33D-500424FD43F6}" destId="{D85A0A3F-65C4-4D6B-A997-A80713E1B695}"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822BAA9-83F0-4274-BC09-BB5816E7A31B}" type="doc">
      <dgm:prSet loTypeId="urn:microsoft.com/office/officeart/2005/8/layout/hList7#3" loCatId="list" qsTypeId="urn:microsoft.com/office/officeart/2005/8/quickstyle/simple1" qsCatId="simple" csTypeId="urn:microsoft.com/office/officeart/2005/8/colors/colorful5" csCatId="colorful" phldr="1"/>
      <dgm:spPr/>
      <dgm:t>
        <a:bodyPr/>
        <a:lstStyle/>
        <a:p>
          <a:endParaRPr lang="en-US"/>
        </a:p>
      </dgm:t>
    </dgm:pt>
    <dgm:pt modelId="{DC62D6EC-97D4-4102-BE16-728EA1A39A91}">
      <dgm:prSet/>
      <dgm:spPr/>
      <dgm:t>
        <a:bodyPr/>
        <a:lstStyle/>
        <a:p>
          <a:pPr rtl="0"/>
          <a:r>
            <a:rPr lang="en-GB" dirty="0">
              <a:solidFill>
                <a:schemeClr val="tx2">
                  <a:lumMod val="50000"/>
                </a:schemeClr>
              </a:solidFill>
            </a:rPr>
            <a:t>Complete cognitive impairment assessment</a:t>
          </a:r>
        </a:p>
      </dgm:t>
    </dgm:pt>
    <dgm:pt modelId="{5B706F27-12D9-4F2A-9BE8-02D2A17FCCF1}" type="parTrans" cxnId="{76DEC788-950B-4D8D-9A4E-4A5F11F1E078}">
      <dgm:prSet/>
      <dgm:spPr/>
      <dgm:t>
        <a:bodyPr/>
        <a:lstStyle/>
        <a:p>
          <a:endParaRPr lang="en-US"/>
        </a:p>
      </dgm:t>
    </dgm:pt>
    <dgm:pt modelId="{8D11C57C-3CA1-413C-B9B9-56692A69BB22}" type="sibTrans" cxnId="{76DEC788-950B-4D8D-9A4E-4A5F11F1E078}">
      <dgm:prSet/>
      <dgm:spPr/>
      <dgm:t>
        <a:bodyPr/>
        <a:lstStyle/>
        <a:p>
          <a:endParaRPr lang="en-US"/>
        </a:p>
      </dgm:t>
    </dgm:pt>
    <dgm:pt modelId="{51483CA7-429E-412C-A0A4-A1372BF63191}">
      <dgm:prSet/>
      <dgm:spPr/>
      <dgm:t>
        <a:bodyPr/>
        <a:lstStyle/>
        <a:p>
          <a:pPr rtl="0"/>
          <a:r>
            <a:rPr lang="en-GB" dirty="0">
              <a:solidFill>
                <a:schemeClr val="tx2">
                  <a:lumMod val="50000"/>
                </a:schemeClr>
              </a:solidFill>
            </a:rPr>
            <a:t>Complete Bladder and Bowels assessment</a:t>
          </a:r>
        </a:p>
      </dgm:t>
    </dgm:pt>
    <dgm:pt modelId="{D9EC42C0-E828-4516-803F-069111CAD86C}" type="parTrans" cxnId="{58364DAC-F881-4E86-941C-F98007B2CD2A}">
      <dgm:prSet/>
      <dgm:spPr/>
      <dgm:t>
        <a:bodyPr/>
        <a:lstStyle/>
        <a:p>
          <a:endParaRPr lang="en-US"/>
        </a:p>
      </dgm:t>
    </dgm:pt>
    <dgm:pt modelId="{9829A03F-4638-40CA-AC9E-91BA04E92E51}" type="sibTrans" cxnId="{58364DAC-F881-4E86-941C-F98007B2CD2A}">
      <dgm:prSet/>
      <dgm:spPr/>
      <dgm:t>
        <a:bodyPr/>
        <a:lstStyle/>
        <a:p>
          <a:endParaRPr lang="en-US"/>
        </a:p>
      </dgm:t>
    </dgm:pt>
    <dgm:pt modelId="{DA3A3D88-6257-43B0-A0CA-F93093509B6D}">
      <dgm:prSet/>
      <dgm:spPr/>
      <dgm:t>
        <a:bodyPr/>
        <a:lstStyle/>
        <a:p>
          <a:pPr rtl="0"/>
          <a:r>
            <a:rPr lang="en-GB" dirty="0">
              <a:solidFill>
                <a:schemeClr val="tx2">
                  <a:lumMod val="50000"/>
                </a:schemeClr>
              </a:solidFill>
            </a:rPr>
            <a:t>Lying and standing blood pressure</a:t>
          </a:r>
        </a:p>
      </dgm:t>
    </dgm:pt>
    <dgm:pt modelId="{5351F0EA-B0A3-4A2B-B7A9-864F51B4DF92}" type="parTrans" cxnId="{63AE77C4-65CE-4D77-BC76-1AB661C7DBD1}">
      <dgm:prSet/>
      <dgm:spPr/>
      <dgm:t>
        <a:bodyPr/>
        <a:lstStyle/>
        <a:p>
          <a:endParaRPr lang="en-US"/>
        </a:p>
      </dgm:t>
    </dgm:pt>
    <dgm:pt modelId="{8110AF32-3AD2-40AC-8440-5FDBCA841B45}" type="sibTrans" cxnId="{63AE77C4-65CE-4D77-BC76-1AB661C7DBD1}">
      <dgm:prSet/>
      <dgm:spPr/>
      <dgm:t>
        <a:bodyPr/>
        <a:lstStyle/>
        <a:p>
          <a:endParaRPr lang="en-US"/>
        </a:p>
      </dgm:t>
    </dgm:pt>
    <dgm:pt modelId="{4AFD1833-94FB-47ED-9E29-B108AA274282}">
      <dgm:prSet/>
      <dgm:spPr/>
      <dgm:t>
        <a:bodyPr/>
        <a:lstStyle/>
        <a:p>
          <a:pPr rtl="0"/>
          <a:r>
            <a:rPr lang="en-GB" dirty="0">
              <a:solidFill>
                <a:schemeClr val="tx2">
                  <a:lumMod val="50000"/>
                </a:schemeClr>
              </a:solidFill>
            </a:rPr>
            <a:t>Medication review</a:t>
          </a:r>
        </a:p>
      </dgm:t>
    </dgm:pt>
    <dgm:pt modelId="{F771F4A6-5571-471A-9F01-63428BD9144D}" type="parTrans" cxnId="{A6DE04E2-DCE2-496F-8BAF-E2C1A831296F}">
      <dgm:prSet/>
      <dgm:spPr/>
      <dgm:t>
        <a:bodyPr/>
        <a:lstStyle/>
        <a:p>
          <a:endParaRPr lang="en-US"/>
        </a:p>
      </dgm:t>
    </dgm:pt>
    <dgm:pt modelId="{43FC582C-B58A-4B6D-BF2B-684E0D32EA2D}" type="sibTrans" cxnId="{A6DE04E2-DCE2-496F-8BAF-E2C1A831296F}">
      <dgm:prSet/>
      <dgm:spPr/>
      <dgm:t>
        <a:bodyPr/>
        <a:lstStyle/>
        <a:p>
          <a:endParaRPr lang="en-US"/>
        </a:p>
      </dgm:t>
    </dgm:pt>
    <dgm:pt modelId="{E9A468E8-549E-4BC8-AC7D-CCA0AD36EEDC}">
      <dgm:prSet/>
      <dgm:spPr/>
      <dgm:t>
        <a:bodyPr/>
        <a:lstStyle/>
        <a:p>
          <a:pPr rtl="0"/>
          <a:r>
            <a:rPr lang="en-GB" dirty="0">
              <a:solidFill>
                <a:schemeClr val="tx2">
                  <a:lumMod val="50000"/>
                </a:schemeClr>
              </a:solidFill>
            </a:rPr>
            <a:t>Multidisciplinary review</a:t>
          </a:r>
        </a:p>
      </dgm:t>
    </dgm:pt>
    <dgm:pt modelId="{1349915D-97CC-4D64-B65E-447A19B1B8F6}" type="parTrans" cxnId="{B22B5644-AF5A-44E8-9270-9494DE6B17DB}">
      <dgm:prSet/>
      <dgm:spPr/>
      <dgm:t>
        <a:bodyPr/>
        <a:lstStyle/>
        <a:p>
          <a:endParaRPr lang="en-US"/>
        </a:p>
      </dgm:t>
    </dgm:pt>
    <dgm:pt modelId="{A9BF46C6-DF58-4397-88C0-F71FBB072C7E}" type="sibTrans" cxnId="{B22B5644-AF5A-44E8-9270-9494DE6B17DB}">
      <dgm:prSet/>
      <dgm:spPr/>
      <dgm:t>
        <a:bodyPr/>
        <a:lstStyle/>
        <a:p>
          <a:endParaRPr lang="en-US"/>
        </a:p>
      </dgm:t>
    </dgm:pt>
    <dgm:pt modelId="{A02BCAB5-9394-4DC6-8941-3374E0B9E39F}" type="pres">
      <dgm:prSet presAssocID="{B822BAA9-83F0-4274-BC09-BB5816E7A31B}" presName="Name0" presStyleCnt="0">
        <dgm:presLayoutVars>
          <dgm:dir/>
          <dgm:resizeHandles val="exact"/>
        </dgm:presLayoutVars>
      </dgm:prSet>
      <dgm:spPr/>
    </dgm:pt>
    <dgm:pt modelId="{6796731E-CFEF-4D28-994B-29278B8AE6E2}" type="pres">
      <dgm:prSet presAssocID="{B822BAA9-83F0-4274-BC09-BB5816E7A31B}" presName="fgShape" presStyleLbl="fgShp" presStyleIdx="0" presStyleCnt="1"/>
      <dgm:spPr/>
    </dgm:pt>
    <dgm:pt modelId="{BC86E121-3D7E-44B2-9C40-078050FBA531}" type="pres">
      <dgm:prSet presAssocID="{B822BAA9-83F0-4274-BC09-BB5816E7A31B}" presName="linComp" presStyleCnt="0"/>
      <dgm:spPr/>
    </dgm:pt>
    <dgm:pt modelId="{C8A71E53-D072-43C2-AC52-3182B8A8F0E2}" type="pres">
      <dgm:prSet presAssocID="{DC62D6EC-97D4-4102-BE16-728EA1A39A91}" presName="compNode" presStyleCnt="0"/>
      <dgm:spPr/>
    </dgm:pt>
    <dgm:pt modelId="{540DB535-77E8-4304-8B1E-C4054AED8181}" type="pres">
      <dgm:prSet presAssocID="{DC62D6EC-97D4-4102-BE16-728EA1A39A91}" presName="bkgdShape" presStyleLbl="node1" presStyleIdx="0" presStyleCnt="5"/>
      <dgm:spPr/>
    </dgm:pt>
    <dgm:pt modelId="{1E325219-488A-4095-B892-46C8DC021CD1}" type="pres">
      <dgm:prSet presAssocID="{DC62D6EC-97D4-4102-BE16-728EA1A39A91}" presName="nodeTx" presStyleLbl="node1" presStyleIdx="0" presStyleCnt="5">
        <dgm:presLayoutVars>
          <dgm:bulletEnabled val="1"/>
        </dgm:presLayoutVars>
      </dgm:prSet>
      <dgm:spPr/>
    </dgm:pt>
    <dgm:pt modelId="{EBBF7A04-8377-43C5-BB2C-C7C467373230}" type="pres">
      <dgm:prSet presAssocID="{DC62D6EC-97D4-4102-BE16-728EA1A39A91}" presName="invisiNode" presStyleLbl="node1" presStyleIdx="0" presStyleCnt="5"/>
      <dgm:spPr/>
    </dgm:pt>
    <dgm:pt modelId="{02B20ECC-CDB4-4E46-BB7C-E046F10F11A1}" type="pres">
      <dgm:prSet presAssocID="{DC62D6EC-97D4-4102-BE16-728EA1A39A91}" presName="imagNode"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rain in head outline"/>
        </a:ext>
      </dgm:extLst>
    </dgm:pt>
    <dgm:pt modelId="{B0A56582-4F7F-4543-8629-306771513707}" type="pres">
      <dgm:prSet presAssocID="{8D11C57C-3CA1-413C-B9B9-56692A69BB22}" presName="sibTrans" presStyleLbl="sibTrans2D1" presStyleIdx="0" presStyleCnt="0"/>
      <dgm:spPr/>
    </dgm:pt>
    <dgm:pt modelId="{DFA711EE-0582-41AC-98CB-E235178A0BC6}" type="pres">
      <dgm:prSet presAssocID="{51483CA7-429E-412C-A0A4-A1372BF63191}" presName="compNode" presStyleCnt="0"/>
      <dgm:spPr/>
    </dgm:pt>
    <dgm:pt modelId="{8E694C20-8015-4386-937D-568EB7EDEF8B}" type="pres">
      <dgm:prSet presAssocID="{51483CA7-429E-412C-A0A4-A1372BF63191}" presName="bkgdShape" presStyleLbl="node1" presStyleIdx="1" presStyleCnt="5"/>
      <dgm:spPr/>
    </dgm:pt>
    <dgm:pt modelId="{4B492931-706D-4D64-8745-8256D14A1F6E}" type="pres">
      <dgm:prSet presAssocID="{51483CA7-429E-412C-A0A4-A1372BF63191}" presName="nodeTx" presStyleLbl="node1" presStyleIdx="1" presStyleCnt="5">
        <dgm:presLayoutVars>
          <dgm:bulletEnabled val="1"/>
        </dgm:presLayoutVars>
      </dgm:prSet>
      <dgm:spPr/>
    </dgm:pt>
    <dgm:pt modelId="{B9D62093-3D32-45F3-9195-A1A6C57E4359}" type="pres">
      <dgm:prSet presAssocID="{51483CA7-429E-412C-A0A4-A1372BF63191}" presName="invisiNode" presStyleLbl="node1" presStyleIdx="1" presStyleCnt="5"/>
      <dgm:spPr/>
    </dgm:pt>
    <dgm:pt modelId="{CF9EA3FB-7A71-40FB-90C6-3B14705119B3}" type="pres">
      <dgm:prSet presAssocID="{51483CA7-429E-412C-A0A4-A1372BF63191}" presName="imagNode" presStyleLbl="fgImgPlac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Toilet with solid fill"/>
        </a:ext>
      </dgm:extLst>
    </dgm:pt>
    <dgm:pt modelId="{E0BCA392-89F6-4A83-8B00-0DE933606266}" type="pres">
      <dgm:prSet presAssocID="{9829A03F-4638-40CA-AC9E-91BA04E92E51}" presName="sibTrans" presStyleLbl="sibTrans2D1" presStyleIdx="0" presStyleCnt="0"/>
      <dgm:spPr/>
    </dgm:pt>
    <dgm:pt modelId="{1DF2C41A-469F-4AE2-9611-8EB48FA61246}" type="pres">
      <dgm:prSet presAssocID="{DA3A3D88-6257-43B0-A0CA-F93093509B6D}" presName="compNode" presStyleCnt="0"/>
      <dgm:spPr/>
    </dgm:pt>
    <dgm:pt modelId="{92B44575-28B8-4179-8F7F-04B282943C76}" type="pres">
      <dgm:prSet presAssocID="{DA3A3D88-6257-43B0-A0CA-F93093509B6D}" presName="bkgdShape" presStyleLbl="node1" presStyleIdx="2" presStyleCnt="5"/>
      <dgm:spPr/>
    </dgm:pt>
    <dgm:pt modelId="{ECBE8172-46D6-48E0-A2DC-FA0EF407A99E}" type="pres">
      <dgm:prSet presAssocID="{DA3A3D88-6257-43B0-A0CA-F93093509B6D}" presName="nodeTx" presStyleLbl="node1" presStyleIdx="2" presStyleCnt="5">
        <dgm:presLayoutVars>
          <dgm:bulletEnabled val="1"/>
        </dgm:presLayoutVars>
      </dgm:prSet>
      <dgm:spPr/>
    </dgm:pt>
    <dgm:pt modelId="{9A9C571C-823F-4351-AD38-CCB568DE9DD4}" type="pres">
      <dgm:prSet presAssocID="{DA3A3D88-6257-43B0-A0CA-F93093509B6D}" presName="invisiNode" presStyleLbl="node1" presStyleIdx="2" presStyleCnt="5"/>
      <dgm:spPr/>
    </dgm:pt>
    <dgm:pt modelId="{A15988D7-B80E-4DD6-BECA-4A36DA2F2C8A}" type="pres">
      <dgm:prSet presAssocID="{DA3A3D88-6257-43B0-A0CA-F93093509B6D}" presName="imagNode" presStyleLbl="fgImgPlac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Stethoscope with solid fill"/>
        </a:ext>
      </dgm:extLst>
    </dgm:pt>
    <dgm:pt modelId="{D8CCD2B7-D2B0-4AC9-99DC-A9139807C7F1}" type="pres">
      <dgm:prSet presAssocID="{8110AF32-3AD2-40AC-8440-5FDBCA841B45}" presName="sibTrans" presStyleLbl="sibTrans2D1" presStyleIdx="0" presStyleCnt="0"/>
      <dgm:spPr/>
    </dgm:pt>
    <dgm:pt modelId="{86CD464B-3F74-470D-B668-197269E4EDCD}" type="pres">
      <dgm:prSet presAssocID="{4AFD1833-94FB-47ED-9E29-B108AA274282}" presName="compNode" presStyleCnt="0"/>
      <dgm:spPr/>
    </dgm:pt>
    <dgm:pt modelId="{3EF636DC-165F-41B0-BFEA-3888CD569148}" type="pres">
      <dgm:prSet presAssocID="{4AFD1833-94FB-47ED-9E29-B108AA274282}" presName="bkgdShape" presStyleLbl="node1" presStyleIdx="3" presStyleCnt="5"/>
      <dgm:spPr/>
    </dgm:pt>
    <dgm:pt modelId="{8A217A8C-FD03-46C2-8A5B-6CE1E0F9E25C}" type="pres">
      <dgm:prSet presAssocID="{4AFD1833-94FB-47ED-9E29-B108AA274282}" presName="nodeTx" presStyleLbl="node1" presStyleIdx="3" presStyleCnt="5">
        <dgm:presLayoutVars>
          <dgm:bulletEnabled val="1"/>
        </dgm:presLayoutVars>
      </dgm:prSet>
      <dgm:spPr/>
    </dgm:pt>
    <dgm:pt modelId="{ABEF7860-3C9A-4C2D-BC8C-D0D03F726566}" type="pres">
      <dgm:prSet presAssocID="{4AFD1833-94FB-47ED-9E29-B108AA274282}" presName="invisiNode" presStyleLbl="node1" presStyleIdx="3" presStyleCnt="5"/>
      <dgm:spPr/>
    </dgm:pt>
    <dgm:pt modelId="{3E55EA2B-5C3F-4B31-980D-9D5F60E028D4}" type="pres">
      <dgm:prSet presAssocID="{4AFD1833-94FB-47ED-9E29-B108AA274282}" presName="imagNode" presStyleLbl="fgImgPlac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Medicine with solid fill"/>
        </a:ext>
      </dgm:extLst>
    </dgm:pt>
    <dgm:pt modelId="{514BB5DF-F9F7-4C21-881C-FB967AFAFDE5}" type="pres">
      <dgm:prSet presAssocID="{43FC582C-B58A-4B6D-BF2B-684E0D32EA2D}" presName="sibTrans" presStyleLbl="sibTrans2D1" presStyleIdx="0" presStyleCnt="0"/>
      <dgm:spPr/>
    </dgm:pt>
    <dgm:pt modelId="{0800ACFE-E5C0-4BDC-A63A-EA4D39483395}" type="pres">
      <dgm:prSet presAssocID="{E9A468E8-549E-4BC8-AC7D-CCA0AD36EEDC}" presName="compNode" presStyleCnt="0"/>
      <dgm:spPr/>
    </dgm:pt>
    <dgm:pt modelId="{63CB03A8-89F8-4F36-ACBE-317808EB95F9}" type="pres">
      <dgm:prSet presAssocID="{E9A468E8-549E-4BC8-AC7D-CCA0AD36EEDC}" presName="bkgdShape" presStyleLbl="node1" presStyleIdx="4" presStyleCnt="5"/>
      <dgm:spPr/>
    </dgm:pt>
    <dgm:pt modelId="{EAF81FA7-2D08-4C10-88CD-6AE08819EBA8}" type="pres">
      <dgm:prSet presAssocID="{E9A468E8-549E-4BC8-AC7D-CCA0AD36EEDC}" presName="nodeTx" presStyleLbl="node1" presStyleIdx="4" presStyleCnt="5">
        <dgm:presLayoutVars>
          <dgm:bulletEnabled val="1"/>
        </dgm:presLayoutVars>
      </dgm:prSet>
      <dgm:spPr/>
    </dgm:pt>
    <dgm:pt modelId="{C7328198-7DAB-4EBB-BA09-5BA2D1AC0B57}" type="pres">
      <dgm:prSet presAssocID="{E9A468E8-549E-4BC8-AC7D-CCA0AD36EEDC}" presName="invisiNode" presStyleLbl="node1" presStyleIdx="4" presStyleCnt="5"/>
      <dgm:spPr/>
    </dgm:pt>
    <dgm:pt modelId="{96025A39-0D66-4DB3-AA30-95FC046D81ED}" type="pres">
      <dgm:prSet presAssocID="{E9A468E8-549E-4BC8-AC7D-CCA0AD36EEDC}" presName="imagNode" presStyleLbl="fgImgPlac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Users with solid fill"/>
        </a:ext>
      </dgm:extLst>
    </dgm:pt>
  </dgm:ptLst>
  <dgm:cxnLst>
    <dgm:cxn modelId="{B1988105-6B8F-43C4-AA0E-692732C4CEF3}" type="presOf" srcId="{4AFD1833-94FB-47ED-9E29-B108AA274282}" destId="{3EF636DC-165F-41B0-BFEA-3888CD569148}" srcOrd="0" destOrd="0" presId="urn:microsoft.com/office/officeart/2005/8/layout/hList7#3"/>
    <dgm:cxn modelId="{6F29590A-B674-4C33-8BB1-E845215DD991}" type="presOf" srcId="{43FC582C-B58A-4B6D-BF2B-684E0D32EA2D}" destId="{514BB5DF-F9F7-4C21-881C-FB967AFAFDE5}" srcOrd="0" destOrd="0" presId="urn:microsoft.com/office/officeart/2005/8/layout/hList7#3"/>
    <dgm:cxn modelId="{69DBFF0A-BECA-41CF-81A7-6964090F8FFA}" type="presOf" srcId="{8D11C57C-3CA1-413C-B9B9-56692A69BB22}" destId="{B0A56582-4F7F-4543-8629-306771513707}" srcOrd="0" destOrd="0" presId="urn:microsoft.com/office/officeart/2005/8/layout/hList7#3"/>
    <dgm:cxn modelId="{6D8A960B-78AD-4E8A-BAAB-BC666F37591E}" type="presOf" srcId="{DA3A3D88-6257-43B0-A0CA-F93093509B6D}" destId="{92B44575-28B8-4179-8F7F-04B282943C76}" srcOrd="0" destOrd="0" presId="urn:microsoft.com/office/officeart/2005/8/layout/hList7#3"/>
    <dgm:cxn modelId="{9652183E-C790-4E3A-854F-1308C28D5630}" type="presOf" srcId="{B822BAA9-83F0-4274-BC09-BB5816E7A31B}" destId="{A02BCAB5-9394-4DC6-8941-3374E0B9E39F}" srcOrd="0" destOrd="0" presId="urn:microsoft.com/office/officeart/2005/8/layout/hList7#3"/>
    <dgm:cxn modelId="{C8369662-F4A9-414C-8BCC-4CFB7D5E2222}" type="presOf" srcId="{DC62D6EC-97D4-4102-BE16-728EA1A39A91}" destId="{1E325219-488A-4095-B892-46C8DC021CD1}" srcOrd="1" destOrd="0" presId="urn:microsoft.com/office/officeart/2005/8/layout/hList7#3"/>
    <dgm:cxn modelId="{47737D63-F8E8-43D5-9FFA-3347762C31C1}" type="presOf" srcId="{DA3A3D88-6257-43B0-A0CA-F93093509B6D}" destId="{ECBE8172-46D6-48E0-A2DC-FA0EF407A99E}" srcOrd="1" destOrd="0" presId="urn:microsoft.com/office/officeart/2005/8/layout/hList7#3"/>
    <dgm:cxn modelId="{B22B5644-AF5A-44E8-9270-9494DE6B17DB}" srcId="{B822BAA9-83F0-4274-BC09-BB5816E7A31B}" destId="{E9A468E8-549E-4BC8-AC7D-CCA0AD36EEDC}" srcOrd="4" destOrd="0" parTransId="{1349915D-97CC-4D64-B65E-447A19B1B8F6}" sibTransId="{A9BF46C6-DF58-4397-88C0-F71FBB072C7E}"/>
    <dgm:cxn modelId="{F53FDB48-D8DF-4A47-A83F-D576E95200AA}" type="presOf" srcId="{E9A468E8-549E-4BC8-AC7D-CCA0AD36EEDC}" destId="{63CB03A8-89F8-4F36-ACBE-317808EB95F9}" srcOrd="0" destOrd="0" presId="urn:microsoft.com/office/officeart/2005/8/layout/hList7#3"/>
    <dgm:cxn modelId="{D22FA96B-7EDA-4FEA-B912-D1DCC8243901}" type="presOf" srcId="{DC62D6EC-97D4-4102-BE16-728EA1A39A91}" destId="{540DB535-77E8-4304-8B1E-C4054AED8181}" srcOrd="0" destOrd="0" presId="urn:microsoft.com/office/officeart/2005/8/layout/hList7#3"/>
    <dgm:cxn modelId="{2F317455-8C7A-4EBC-89A8-36CE6AB5A6F3}" type="presOf" srcId="{4AFD1833-94FB-47ED-9E29-B108AA274282}" destId="{8A217A8C-FD03-46C2-8A5B-6CE1E0F9E25C}" srcOrd="1" destOrd="0" presId="urn:microsoft.com/office/officeart/2005/8/layout/hList7#3"/>
    <dgm:cxn modelId="{135D8977-69A0-488D-802B-BC2D554B4F21}" type="presOf" srcId="{51483CA7-429E-412C-A0A4-A1372BF63191}" destId="{8E694C20-8015-4386-937D-568EB7EDEF8B}" srcOrd="0" destOrd="0" presId="urn:microsoft.com/office/officeart/2005/8/layout/hList7#3"/>
    <dgm:cxn modelId="{76DEC788-950B-4D8D-9A4E-4A5F11F1E078}" srcId="{B822BAA9-83F0-4274-BC09-BB5816E7A31B}" destId="{DC62D6EC-97D4-4102-BE16-728EA1A39A91}" srcOrd="0" destOrd="0" parTransId="{5B706F27-12D9-4F2A-9BE8-02D2A17FCCF1}" sibTransId="{8D11C57C-3CA1-413C-B9B9-56692A69BB22}"/>
    <dgm:cxn modelId="{977E0E8D-816D-454E-94FE-B1C8C20D7004}" type="presOf" srcId="{9829A03F-4638-40CA-AC9E-91BA04E92E51}" destId="{E0BCA392-89F6-4A83-8B00-0DE933606266}" srcOrd="0" destOrd="0" presId="urn:microsoft.com/office/officeart/2005/8/layout/hList7#3"/>
    <dgm:cxn modelId="{58364DAC-F881-4E86-941C-F98007B2CD2A}" srcId="{B822BAA9-83F0-4274-BC09-BB5816E7A31B}" destId="{51483CA7-429E-412C-A0A4-A1372BF63191}" srcOrd="1" destOrd="0" parTransId="{D9EC42C0-E828-4516-803F-069111CAD86C}" sibTransId="{9829A03F-4638-40CA-AC9E-91BA04E92E51}"/>
    <dgm:cxn modelId="{FEDA0ABF-8FF6-41F8-B7AC-47ACDAB77857}" type="presOf" srcId="{8110AF32-3AD2-40AC-8440-5FDBCA841B45}" destId="{D8CCD2B7-D2B0-4AC9-99DC-A9139807C7F1}" srcOrd="0" destOrd="0" presId="urn:microsoft.com/office/officeart/2005/8/layout/hList7#3"/>
    <dgm:cxn modelId="{63AE77C4-65CE-4D77-BC76-1AB661C7DBD1}" srcId="{B822BAA9-83F0-4274-BC09-BB5816E7A31B}" destId="{DA3A3D88-6257-43B0-A0CA-F93093509B6D}" srcOrd="2" destOrd="0" parTransId="{5351F0EA-B0A3-4A2B-B7A9-864F51B4DF92}" sibTransId="{8110AF32-3AD2-40AC-8440-5FDBCA841B45}"/>
    <dgm:cxn modelId="{8C8942CE-51B6-4B18-A3E0-8080D8360BA1}" type="presOf" srcId="{E9A468E8-549E-4BC8-AC7D-CCA0AD36EEDC}" destId="{EAF81FA7-2D08-4C10-88CD-6AE08819EBA8}" srcOrd="1" destOrd="0" presId="urn:microsoft.com/office/officeart/2005/8/layout/hList7#3"/>
    <dgm:cxn modelId="{A497B4D8-730C-451E-A157-6DF2A8F454FA}" type="presOf" srcId="{51483CA7-429E-412C-A0A4-A1372BF63191}" destId="{4B492931-706D-4D64-8745-8256D14A1F6E}" srcOrd="1" destOrd="0" presId="urn:microsoft.com/office/officeart/2005/8/layout/hList7#3"/>
    <dgm:cxn modelId="{A6DE04E2-DCE2-496F-8BAF-E2C1A831296F}" srcId="{B822BAA9-83F0-4274-BC09-BB5816E7A31B}" destId="{4AFD1833-94FB-47ED-9E29-B108AA274282}" srcOrd="3" destOrd="0" parTransId="{F771F4A6-5571-471A-9F01-63428BD9144D}" sibTransId="{43FC582C-B58A-4B6D-BF2B-684E0D32EA2D}"/>
    <dgm:cxn modelId="{67AC8567-BF3B-46C5-B097-018361FA5C91}" type="presParOf" srcId="{A02BCAB5-9394-4DC6-8941-3374E0B9E39F}" destId="{6796731E-CFEF-4D28-994B-29278B8AE6E2}" srcOrd="0" destOrd="0" presId="urn:microsoft.com/office/officeart/2005/8/layout/hList7#3"/>
    <dgm:cxn modelId="{560FFD2C-C34E-463E-B610-A8F930E3E3A4}" type="presParOf" srcId="{A02BCAB5-9394-4DC6-8941-3374E0B9E39F}" destId="{BC86E121-3D7E-44B2-9C40-078050FBA531}" srcOrd="1" destOrd="0" presId="urn:microsoft.com/office/officeart/2005/8/layout/hList7#3"/>
    <dgm:cxn modelId="{1EB9C586-888F-423D-A20A-E0A8D2165915}" type="presParOf" srcId="{BC86E121-3D7E-44B2-9C40-078050FBA531}" destId="{C8A71E53-D072-43C2-AC52-3182B8A8F0E2}" srcOrd="0" destOrd="0" presId="urn:microsoft.com/office/officeart/2005/8/layout/hList7#3"/>
    <dgm:cxn modelId="{8B5D94C3-B4DE-4C52-8610-1C1FCD8D011E}" type="presParOf" srcId="{C8A71E53-D072-43C2-AC52-3182B8A8F0E2}" destId="{540DB535-77E8-4304-8B1E-C4054AED8181}" srcOrd="0" destOrd="0" presId="urn:microsoft.com/office/officeart/2005/8/layout/hList7#3"/>
    <dgm:cxn modelId="{76D2B77A-194F-4932-8E5A-7C3986A2A789}" type="presParOf" srcId="{C8A71E53-D072-43C2-AC52-3182B8A8F0E2}" destId="{1E325219-488A-4095-B892-46C8DC021CD1}" srcOrd="1" destOrd="0" presId="urn:microsoft.com/office/officeart/2005/8/layout/hList7#3"/>
    <dgm:cxn modelId="{012DB59C-2B72-4CC6-BB0A-8EBB29287CF9}" type="presParOf" srcId="{C8A71E53-D072-43C2-AC52-3182B8A8F0E2}" destId="{EBBF7A04-8377-43C5-BB2C-C7C467373230}" srcOrd="2" destOrd="0" presId="urn:microsoft.com/office/officeart/2005/8/layout/hList7#3"/>
    <dgm:cxn modelId="{CA89164E-A7E2-4B79-B9AB-8FC3C7C631FD}" type="presParOf" srcId="{C8A71E53-D072-43C2-AC52-3182B8A8F0E2}" destId="{02B20ECC-CDB4-4E46-BB7C-E046F10F11A1}" srcOrd="3" destOrd="0" presId="urn:microsoft.com/office/officeart/2005/8/layout/hList7#3"/>
    <dgm:cxn modelId="{293B6E2A-3C44-4C70-8CDE-150E3F3D7E04}" type="presParOf" srcId="{BC86E121-3D7E-44B2-9C40-078050FBA531}" destId="{B0A56582-4F7F-4543-8629-306771513707}" srcOrd="1" destOrd="0" presId="urn:microsoft.com/office/officeart/2005/8/layout/hList7#3"/>
    <dgm:cxn modelId="{6C268B33-9628-4742-BF01-0CEE070E997A}" type="presParOf" srcId="{BC86E121-3D7E-44B2-9C40-078050FBA531}" destId="{DFA711EE-0582-41AC-98CB-E235178A0BC6}" srcOrd="2" destOrd="0" presId="urn:microsoft.com/office/officeart/2005/8/layout/hList7#3"/>
    <dgm:cxn modelId="{4BC7EEE9-F301-4E10-BC0A-3375397FFB0F}" type="presParOf" srcId="{DFA711EE-0582-41AC-98CB-E235178A0BC6}" destId="{8E694C20-8015-4386-937D-568EB7EDEF8B}" srcOrd="0" destOrd="0" presId="urn:microsoft.com/office/officeart/2005/8/layout/hList7#3"/>
    <dgm:cxn modelId="{D39ECC81-49F7-4A88-B66C-4E1790C97BAB}" type="presParOf" srcId="{DFA711EE-0582-41AC-98CB-E235178A0BC6}" destId="{4B492931-706D-4D64-8745-8256D14A1F6E}" srcOrd="1" destOrd="0" presId="urn:microsoft.com/office/officeart/2005/8/layout/hList7#3"/>
    <dgm:cxn modelId="{0D018625-11C5-4A70-9133-A1001C541538}" type="presParOf" srcId="{DFA711EE-0582-41AC-98CB-E235178A0BC6}" destId="{B9D62093-3D32-45F3-9195-A1A6C57E4359}" srcOrd="2" destOrd="0" presId="urn:microsoft.com/office/officeart/2005/8/layout/hList7#3"/>
    <dgm:cxn modelId="{AEDFAE1C-BCFA-4382-8A8F-9D8EFF3B7318}" type="presParOf" srcId="{DFA711EE-0582-41AC-98CB-E235178A0BC6}" destId="{CF9EA3FB-7A71-40FB-90C6-3B14705119B3}" srcOrd="3" destOrd="0" presId="urn:microsoft.com/office/officeart/2005/8/layout/hList7#3"/>
    <dgm:cxn modelId="{F063B86E-5451-4E8F-829A-37FD3185EB82}" type="presParOf" srcId="{BC86E121-3D7E-44B2-9C40-078050FBA531}" destId="{E0BCA392-89F6-4A83-8B00-0DE933606266}" srcOrd="3" destOrd="0" presId="urn:microsoft.com/office/officeart/2005/8/layout/hList7#3"/>
    <dgm:cxn modelId="{D6889290-7300-48B6-A321-329886CE3F2E}" type="presParOf" srcId="{BC86E121-3D7E-44B2-9C40-078050FBA531}" destId="{1DF2C41A-469F-4AE2-9611-8EB48FA61246}" srcOrd="4" destOrd="0" presId="urn:microsoft.com/office/officeart/2005/8/layout/hList7#3"/>
    <dgm:cxn modelId="{7F858517-3663-43A3-871A-6673547A42BF}" type="presParOf" srcId="{1DF2C41A-469F-4AE2-9611-8EB48FA61246}" destId="{92B44575-28B8-4179-8F7F-04B282943C76}" srcOrd="0" destOrd="0" presId="urn:microsoft.com/office/officeart/2005/8/layout/hList7#3"/>
    <dgm:cxn modelId="{047430B2-BEB0-4321-B3A1-6A793C9747FC}" type="presParOf" srcId="{1DF2C41A-469F-4AE2-9611-8EB48FA61246}" destId="{ECBE8172-46D6-48E0-A2DC-FA0EF407A99E}" srcOrd="1" destOrd="0" presId="urn:microsoft.com/office/officeart/2005/8/layout/hList7#3"/>
    <dgm:cxn modelId="{7ADC8463-3EB8-4C8D-BDCA-3E826E2004D9}" type="presParOf" srcId="{1DF2C41A-469F-4AE2-9611-8EB48FA61246}" destId="{9A9C571C-823F-4351-AD38-CCB568DE9DD4}" srcOrd="2" destOrd="0" presId="urn:microsoft.com/office/officeart/2005/8/layout/hList7#3"/>
    <dgm:cxn modelId="{9EB7E24B-6B17-4D8E-B1FD-058C29D087CB}" type="presParOf" srcId="{1DF2C41A-469F-4AE2-9611-8EB48FA61246}" destId="{A15988D7-B80E-4DD6-BECA-4A36DA2F2C8A}" srcOrd="3" destOrd="0" presId="urn:microsoft.com/office/officeart/2005/8/layout/hList7#3"/>
    <dgm:cxn modelId="{7FC6EF5B-70A0-4806-85F8-D1316A530278}" type="presParOf" srcId="{BC86E121-3D7E-44B2-9C40-078050FBA531}" destId="{D8CCD2B7-D2B0-4AC9-99DC-A9139807C7F1}" srcOrd="5" destOrd="0" presId="urn:microsoft.com/office/officeart/2005/8/layout/hList7#3"/>
    <dgm:cxn modelId="{CA00BADD-E54D-4015-B780-42B9F7F617FE}" type="presParOf" srcId="{BC86E121-3D7E-44B2-9C40-078050FBA531}" destId="{86CD464B-3F74-470D-B668-197269E4EDCD}" srcOrd="6" destOrd="0" presId="urn:microsoft.com/office/officeart/2005/8/layout/hList7#3"/>
    <dgm:cxn modelId="{A616A292-5F65-48DD-822C-AFA2B54ABE43}" type="presParOf" srcId="{86CD464B-3F74-470D-B668-197269E4EDCD}" destId="{3EF636DC-165F-41B0-BFEA-3888CD569148}" srcOrd="0" destOrd="0" presId="urn:microsoft.com/office/officeart/2005/8/layout/hList7#3"/>
    <dgm:cxn modelId="{33BEA896-E2BE-47E7-AD6B-E70EEDA50D42}" type="presParOf" srcId="{86CD464B-3F74-470D-B668-197269E4EDCD}" destId="{8A217A8C-FD03-46C2-8A5B-6CE1E0F9E25C}" srcOrd="1" destOrd="0" presId="urn:microsoft.com/office/officeart/2005/8/layout/hList7#3"/>
    <dgm:cxn modelId="{55C486FD-5B4A-4575-9C07-3CE23BD53926}" type="presParOf" srcId="{86CD464B-3F74-470D-B668-197269E4EDCD}" destId="{ABEF7860-3C9A-4C2D-BC8C-D0D03F726566}" srcOrd="2" destOrd="0" presId="urn:microsoft.com/office/officeart/2005/8/layout/hList7#3"/>
    <dgm:cxn modelId="{CCE52B8F-E262-4D5A-AE2A-D3F27DC94213}" type="presParOf" srcId="{86CD464B-3F74-470D-B668-197269E4EDCD}" destId="{3E55EA2B-5C3F-4B31-980D-9D5F60E028D4}" srcOrd="3" destOrd="0" presId="urn:microsoft.com/office/officeart/2005/8/layout/hList7#3"/>
    <dgm:cxn modelId="{CD18BDF4-75DC-48F6-8D23-A3FF7DF4AE97}" type="presParOf" srcId="{BC86E121-3D7E-44B2-9C40-078050FBA531}" destId="{514BB5DF-F9F7-4C21-881C-FB967AFAFDE5}" srcOrd="7" destOrd="0" presId="urn:microsoft.com/office/officeart/2005/8/layout/hList7#3"/>
    <dgm:cxn modelId="{4F79CD2E-15E0-4C17-B5DB-0027495A2AA3}" type="presParOf" srcId="{BC86E121-3D7E-44B2-9C40-078050FBA531}" destId="{0800ACFE-E5C0-4BDC-A63A-EA4D39483395}" srcOrd="8" destOrd="0" presId="urn:microsoft.com/office/officeart/2005/8/layout/hList7#3"/>
    <dgm:cxn modelId="{A2D7C7C6-7D38-4F3F-88A0-10589DEA52F7}" type="presParOf" srcId="{0800ACFE-E5C0-4BDC-A63A-EA4D39483395}" destId="{63CB03A8-89F8-4F36-ACBE-317808EB95F9}" srcOrd="0" destOrd="0" presId="urn:microsoft.com/office/officeart/2005/8/layout/hList7#3"/>
    <dgm:cxn modelId="{B51BE2D9-9F40-4251-9785-438EDA120FD8}" type="presParOf" srcId="{0800ACFE-E5C0-4BDC-A63A-EA4D39483395}" destId="{EAF81FA7-2D08-4C10-88CD-6AE08819EBA8}" srcOrd="1" destOrd="0" presId="urn:microsoft.com/office/officeart/2005/8/layout/hList7#3"/>
    <dgm:cxn modelId="{3170E813-023B-4D07-BAD8-9C5539906421}" type="presParOf" srcId="{0800ACFE-E5C0-4BDC-A63A-EA4D39483395}" destId="{C7328198-7DAB-4EBB-BA09-5BA2D1AC0B57}" srcOrd="2" destOrd="0" presId="urn:microsoft.com/office/officeart/2005/8/layout/hList7#3"/>
    <dgm:cxn modelId="{6DC7D3D4-7704-4A61-BCBE-ACB9EE10CC99}" type="presParOf" srcId="{0800ACFE-E5C0-4BDC-A63A-EA4D39483395}" destId="{96025A39-0D66-4DB3-AA30-95FC046D81ED}" srcOrd="3" destOrd="0" presId="urn:microsoft.com/office/officeart/2005/8/layout/hList7#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63E7977-8206-4D90-A9F4-8B3871DAADFE}" type="doc">
      <dgm:prSet loTypeId="urn:microsoft.com/office/officeart/2005/8/layout/vList2" loCatId="list" qsTypeId="urn:microsoft.com/office/officeart/2005/8/quickstyle/simple5" qsCatId="simple" csTypeId="urn:microsoft.com/office/officeart/2005/8/colors/colorful1#2" csCatId="colorful" phldr="1"/>
      <dgm:spPr/>
      <dgm:t>
        <a:bodyPr/>
        <a:lstStyle/>
        <a:p>
          <a:endParaRPr lang="en-US"/>
        </a:p>
      </dgm:t>
    </dgm:pt>
    <dgm:pt modelId="{47E58173-231F-434C-AD3E-8F66944A9794}">
      <dgm:prSet/>
      <dgm:spPr>
        <a:solidFill>
          <a:srgbClr val="C00000"/>
        </a:solidFill>
      </dgm:spPr>
      <dgm:t>
        <a:bodyPr/>
        <a:lstStyle/>
        <a:p>
          <a:pPr>
            <a:defRPr b="1"/>
          </a:pPr>
          <a:r>
            <a:rPr lang="en-US" dirty="0"/>
            <a:t>Stand up</a:t>
          </a:r>
        </a:p>
      </dgm:t>
    </dgm:pt>
    <dgm:pt modelId="{90D7B236-C816-4BFA-8F27-D30BA0272966}" type="parTrans" cxnId="{574FCD1F-BA20-4799-9A92-D1652D9E3858}">
      <dgm:prSet/>
      <dgm:spPr/>
      <dgm:t>
        <a:bodyPr/>
        <a:lstStyle/>
        <a:p>
          <a:endParaRPr lang="en-US"/>
        </a:p>
      </dgm:t>
    </dgm:pt>
    <dgm:pt modelId="{4D4663C6-4357-456F-864A-B36F8B0781D2}" type="sibTrans" cxnId="{574FCD1F-BA20-4799-9A92-D1652D9E3858}">
      <dgm:prSet/>
      <dgm:spPr/>
      <dgm:t>
        <a:bodyPr/>
        <a:lstStyle/>
        <a:p>
          <a:endParaRPr lang="en-US"/>
        </a:p>
      </dgm:t>
    </dgm:pt>
    <dgm:pt modelId="{44E8B923-1676-49F7-8DC5-B458C00959C5}">
      <dgm:prSet/>
      <dgm:spPr>
        <a:solidFill>
          <a:srgbClr val="FFC000"/>
        </a:solidFill>
      </dgm:spPr>
      <dgm:t>
        <a:bodyPr/>
        <a:lstStyle/>
        <a:p>
          <a:pPr>
            <a:defRPr b="1"/>
          </a:pPr>
          <a:r>
            <a:rPr lang="en-US" dirty="0"/>
            <a:t>Balance on one leg</a:t>
          </a:r>
        </a:p>
      </dgm:t>
    </dgm:pt>
    <dgm:pt modelId="{051EDF52-8BB9-40CC-A267-BEAD49027F8B}" type="parTrans" cxnId="{9B9667D1-E22E-434D-845C-141158A9F4F4}">
      <dgm:prSet/>
      <dgm:spPr/>
      <dgm:t>
        <a:bodyPr/>
        <a:lstStyle/>
        <a:p>
          <a:endParaRPr lang="en-US"/>
        </a:p>
      </dgm:t>
    </dgm:pt>
    <dgm:pt modelId="{420EA066-0997-4DAC-B52F-252C2E0F3F00}" type="sibTrans" cxnId="{9B9667D1-E22E-434D-845C-141158A9F4F4}">
      <dgm:prSet/>
      <dgm:spPr/>
      <dgm:t>
        <a:bodyPr/>
        <a:lstStyle/>
        <a:p>
          <a:endParaRPr lang="en-US"/>
        </a:p>
      </dgm:t>
    </dgm:pt>
    <dgm:pt modelId="{75717C12-2394-4669-9D9E-EFED2F8743E2}">
      <dgm:prSet/>
      <dgm:spPr/>
      <dgm:t>
        <a:bodyPr/>
        <a:lstStyle/>
        <a:p>
          <a:r>
            <a:rPr lang="en-US" dirty="0"/>
            <a:t>we will aim for 30 seconds</a:t>
          </a:r>
        </a:p>
      </dgm:t>
    </dgm:pt>
    <dgm:pt modelId="{25720CED-7A7A-4D8B-893D-1DD0C4909F1D}" type="parTrans" cxnId="{CB3C28F7-644F-4B37-902E-FB5CE721025F}">
      <dgm:prSet/>
      <dgm:spPr/>
      <dgm:t>
        <a:bodyPr/>
        <a:lstStyle/>
        <a:p>
          <a:endParaRPr lang="en-US"/>
        </a:p>
      </dgm:t>
    </dgm:pt>
    <dgm:pt modelId="{DB73F958-FD25-429C-9897-E642309FF8E0}" type="sibTrans" cxnId="{CB3C28F7-644F-4B37-902E-FB5CE721025F}">
      <dgm:prSet/>
      <dgm:spPr/>
      <dgm:t>
        <a:bodyPr/>
        <a:lstStyle/>
        <a:p>
          <a:endParaRPr lang="en-US"/>
        </a:p>
      </dgm:t>
    </dgm:pt>
    <dgm:pt modelId="{5C10D40C-0ACB-4DBC-90DB-E53DC41182A5}">
      <dgm:prSet/>
      <dgm:spPr>
        <a:solidFill>
          <a:srgbClr val="00B050"/>
        </a:solidFill>
      </dgm:spPr>
      <dgm:t>
        <a:bodyPr/>
        <a:lstStyle/>
        <a:p>
          <a:pPr>
            <a:defRPr b="1"/>
          </a:pPr>
          <a:r>
            <a:rPr lang="en-US" dirty="0"/>
            <a:t>Close your eyes</a:t>
          </a:r>
        </a:p>
      </dgm:t>
    </dgm:pt>
    <dgm:pt modelId="{521DE8C5-F09C-4E5D-80A9-ACE79BCC16ED}" type="parTrans" cxnId="{7F19F370-D55D-4F96-9039-39C7091EAB42}">
      <dgm:prSet/>
      <dgm:spPr/>
      <dgm:t>
        <a:bodyPr/>
        <a:lstStyle/>
        <a:p>
          <a:endParaRPr lang="en-US"/>
        </a:p>
      </dgm:t>
    </dgm:pt>
    <dgm:pt modelId="{BE074F50-44D9-477C-8906-9E36B3066B7D}" type="sibTrans" cxnId="{7F19F370-D55D-4F96-9039-39C7091EAB42}">
      <dgm:prSet/>
      <dgm:spPr/>
      <dgm:t>
        <a:bodyPr/>
        <a:lstStyle/>
        <a:p>
          <a:endParaRPr lang="en-US"/>
        </a:p>
      </dgm:t>
    </dgm:pt>
    <dgm:pt modelId="{D5639320-A5C6-4DBE-B90A-860B9BFD5B16}">
      <dgm:prSet/>
      <dgm:spPr/>
      <dgm:t>
        <a:bodyPr/>
        <a:lstStyle/>
        <a:p>
          <a:r>
            <a:rPr lang="en-US" dirty="0"/>
            <a:t>we will try the balance again for 30 seconds</a:t>
          </a:r>
        </a:p>
      </dgm:t>
    </dgm:pt>
    <dgm:pt modelId="{A7109724-3B92-4205-B781-A557B3D265B4}" type="parTrans" cxnId="{6231C73E-08C8-4388-BEDF-99711DC34EED}">
      <dgm:prSet/>
      <dgm:spPr/>
      <dgm:t>
        <a:bodyPr/>
        <a:lstStyle/>
        <a:p>
          <a:endParaRPr lang="en-US"/>
        </a:p>
      </dgm:t>
    </dgm:pt>
    <dgm:pt modelId="{110D511A-3871-4A29-8966-CB2C18980F03}" type="sibTrans" cxnId="{6231C73E-08C8-4388-BEDF-99711DC34EED}">
      <dgm:prSet/>
      <dgm:spPr/>
      <dgm:t>
        <a:bodyPr/>
        <a:lstStyle/>
        <a:p>
          <a:endParaRPr lang="en-US"/>
        </a:p>
      </dgm:t>
    </dgm:pt>
    <dgm:pt modelId="{9F516F70-B3EC-4704-B0AD-5E8DDABB4673}">
      <dgm:prSet/>
      <dgm:spPr/>
      <dgm:t>
        <a:bodyPr/>
        <a:lstStyle/>
        <a:p>
          <a:r>
            <a:rPr lang="en-US" dirty="0"/>
            <a:t>Beside your chair</a:t>
          </a:r>
        </a:p>
      </dgm:t>
    </dgm:pt>
    <dgm:pt modelId="{CEA0417C-EBC5-4F16-8608-8F233EE45190}" type="sibTrans" cxnId="{2ECCD019-1728-4535-BB36-F48F7D3C861E}">
      <dgm:prSet/>
      <dgm:spPr/>
      <dgm:t>
        <a:bodyPr/>
        <a:lstStyle/>
        <a:p>
          <a:endParaRPr lang="en-US"/>
        </a:p>
      </dgm:t>
    </dgm:pt>
    <dgm:pt modelId="{D26BED8B-4528-4D34-B078-53CA278B3429}" type="parTrans" cxnId="{2ECCD019-1728-4535-BB36-F48F7D3C861E}">
      <dgm:prSet/>
      <dgm:spPr/>
      <dgm:t>
        <a:bodyPr/>
        <a:lstStyle/>
        <a:p>
          <a:endParaRPr lang="en-US"/>
        </a:p>
      </dgm:t>
    </dgm:pt>
    <dgm:pt modelId="{5FA9F99C-945D-4F51-B308-AD8D9DBF5E3B}" type="pres">
      <dgm:prSet presAssocID="{863E7977-8206-4D90-A9F4-8B3871DAADFE}" presName="linear" presStyleCnt="0">
        <dgm:presLayoutVars>
          <dgm:animLvl val="lvl"/>
          <dgm:resizeHandles val="exact"/>
        </dgm:presLayoutVars>
      </dgm:prSet>
      <dgm:spPr/>
    </dgm:pt>
    <dgm:pt modelId="{09EFB7B1-660E-4E99-9197-8FFB0C5E6E8D}" type="pres">
      <dgm:prSet presAssocID="{47E58173-231F-434C-AD3E-8F66944A9794}" presName="parentText" presStyleLbl="node1" presStyleIdx="0" presStyleCnt="3">
        <dgm:presLayoutVars>
          <dgm:chMax val="0"/>
          <dgm:bulletEnabled val="1"/>
        </dgm:presLayoutVars>
      </dgm:prSet>
      <dgm:spPr/>
    </dgm:pt>
    <dgm:pt modelId="{06FFC243-64BB-4C65-A3CA-E7E1EECF64DC}" type="pres">
      <dgm:prSet presAssocID="{47E58173-231F-434C-AD3E-8F66944A9794}" presName="childText" presStyleLbl="revTx" presStyleIdx="0" presStyleCnt="3">
        <dgm:presLayoutVars>
          <dgm:bulletEnabled val="1"/>
        </dgm:presLayoutVars>
      </dgm:prSet>
      <dgm:spPr/>
    </dgm:pt>
    <dgm:pt modelId="{20091A29-5AA3-4876-8F22-E9DBA1E098B5}" type="pres">
      <dgm:prSet presAssocID="{44E8B923-1676-49F7-8DC5-B458C00959C5}" presName="parentText" presStyleLbl="node1" presStyleIdx="1" presStyleCnt="3">
        <dgm:presLayoutVars>
          <dgm:chMax val="0"/>
          <dgm:bulletEnabled val="1"/>
        </dgm:presLayoutVars>
      </dgm:prSet>
      <dgm:spPr/>
    </dgm:pt>
    <dgm:pt modelId="{F129B7C1-22DC-470A-BB1B-BAF7D420F597}" type="pres">
      <dgm:prSet presAssocID="{44E8B923-1676-49F7-8DC5-B458C00959C5}" presName="childText" presStyleLbl="revTx" presStyleIdx="1" presStyleCnt="3">
        <dgm:presLayoutVars>
          <dgm:bulletEnabled val="1"/>
        </dgm:presLayoutVars>
      </dgm:prSet>
      <dgm:spPr/>
    </dgm:pt>
    <dgm:pt modelId="{0DC55BE1-C5F4-47B0-8919-38498DDFB806}" type="pres">
      <dgm:prSet presAssocID="{5C10D40C-0ACB-4DBC-90DB-E53DC41182A5}" presName="parentText" presStyleLbl="node1" presStyleIdx="2" presStyleCnt="3">
        <dgm:presLayoutVars>
          <dgm:chMax val="0"/>
          <dgm:bulletEnabled val="1"/>
        </dgm:presLayoutVars>
      </dgm:prSet>
      <dgm:spPr/>
    </dgm:pt>
    <dgm:pt modelId="{E6C5FFE7-FCAE-49DD-A324-AE1B2AACFF16}" type="pres">
      <dgm:prSet presAssocID="{5C10D40C-0ACB-4DBC-90DB-E53DC41182A5}" presName="childText" presStyleLbl="revTx" presStyleIdx="2" presStyleCnt="3">
        <dgm:presLayoutVars>
          <dgm:bulletEnabled val="1"/>
        </dgm:presLayoutVars>
      </dgm:prSet>
      <dgm:spPr/>
    </dgm:pt>
  </dgm:ptLst>
  <dgm:cxnLst>
    <dgm:cxn modelId="{2ECCD019-1728-4535-BB36-F48F7D3C861E}" srcId="{47E58173-231F-434C-AD3E-8F66944A9794}" destId="{9F516F70-B3EC-4704-B0AD-5E8DDABB4673}" srcOrd="0" destOrd="0" parTransId="{D26BED8B-4528-4D34-B078-53CA278B3429}" sibTransId="{CEA0417C-EBC5-4F16-8608-8F233EE45190}"/>
    <dgm:cxn modelId="{A7A6D91B-602C-4CD8-85B4-AF3528E01DD6}" type="presOf" srcId="{863E7977-8206-4D90-A9F4-8B3871DAADFE}" destId="{5FA9F99C-945D-4F51-B308-AD8D9DBF5E3B}" srcOrd="0" destOrd="0" presId="urn:microsoft.com/office/officeart/2005/8/layout/vList2"/>
    <dgm:cxn modelId="{574FCD1F-BA20-4799-9A92-D1652D9E3858}" srcId="{863E7977-8206-4D90-A9F4-8B3871DAADFE}" destId="{47E58173-231F-434C-AD3E-8F66944A9794}" srcOrd="0" destOrd="0" parTransId="{90D7B236-C816-4BFA-8F27-D30BA0272966}" sibTransId="{4D4663C6-4357-456F-864A-B36F8B0781D2}"/>
    <dgm:cxn modelId="{43CFB221-8700-4B41-B288-4DD361BA8D12}" type="presOf" srcId="{D5639320-A5C6-4DBE-B90A-860B9BFD5B16}" destId="{E6C5FFE7-FCAE-49DD-A324-AE1B2AACFF16}" srcOrd="0" destOrd="0" presId="urn:microsoft.com/office/officeart/2005/8/layout/vList2"/>
    <dgm:cxn modelId="{6231C73E-08C8-4388-BEDF-99711DC34EED}" srcId="{5C10D40C-0ACB-4DBC-90DB-E53DC41182A5}" destId="{D5639320-A5C6-4DBE-B90A-860B9BFD5B16}" srcOrd="0" destOrd="0" parTransId="{A7109724-3B92-4205-B781-A557B3D265B4}" sibTransId="{110D511A-3871-4A29-8966-CB2C18980F03}"/>
    <dgm:cxn modelId="{7F19F370-D55D-4F96-9039-39C7091EAB42}" srcId="{863E7977-8206-4D90-A9F4-8B3871DAADFE}" destId="{5C10D40C-0ACB-4DBC-90DB-E53DC41182A5}" srcOrd="2" destOrd="0" parTransId="{521DE8C5-F09C-4E5D-80A9-ACE79BCC16ED}" sibTransId="{BE074F50-44D9-477C-8906-9E36B3066B7D}"/>
    <dgm:cxn modelId="{76E88584-E5BF-47CD-B40E-FE80C58DE4F1}" type="presOf" srcId="{47E58173-231F-434C-AD3E-8F66944A9794}" destId="{09EFB7B1-660E-4E99-9197-8FFB0C5E6E8D}" srcOrd="0" destOrd="0" presId="urn:microsoft.com/office/officeart/2005/8/layout/vList2"/>
    <dgm:cxn modelId="{B49E1D88-EBD6-4773-AFEC-8F9F7856D3BA}" type="presOf" srcId="{75717C12-2394-4669-9D9E-EFED2F8743E2}" destId="{F129B7C1-22DC-470A-BB1B-BAF7D420F597}" srcOrd="0" destOrd="0" presId="urn:microsoft.com/office/officeart/2005/8/layout/vList2"/>
    <dgm:cxn modelId="{11D64DA4-DBC0-4A3B-BF49-2344F97C14C8}" type="presOf" srcId="{44E8B923-1676-49F7-8DC5-B458C00959C5}" destId="{20091A29-5AA3-4876-8F22-E9DBA1E098B5}" srcOrd="0" destOrd="0" presId="urn:microsoft.com/office/officeart/2005/8/layout/vList2"/>
    <dgm:cxn modelId="{5C3876AC-F4D4-4F6C-9551-A7C0899C3EE2}" type="presOf" srcId="{5C10D40C-0ACB-4DBC-90DB-E53DC41182A5}" destId="{0DC55BE1-C5F4-47B0-8919-38498DDFB806}" srcOrd="0" destOrd="0" presId="urn:microsoft.com/office/officeart/2005/8/layout/vList2"/>
    <dgm:cxn modelId="{4BA9CBAD-3611-4166-B84B-E936C4BBB5BA}" type="presOf" srcId="{9F516F70-B3EC-4704-B0AD-5E8DDABB4673}" destId="{06FFC243-64BB-4C65-A3CA-E7E1EECF64DC}" srcOrd="0" destOrd="0" presId="urn:microsoft.com/office/officeart/2005/8/layout/vList2"/>
    <dgm:cxn modelId="{9B9667D1-E22E-434D-845C-141158A9F4F4}" srcId="{863E7977-8206-4D90-A9F4-8B3871DAADFE}" destId="{44E8B923-1676-49F7-8DC5-B458C00959C5}" srcOrd="1" destOrd="0" parTransId="{051EDF52-8BB9-40CC-A267-BEAD49027F8B}" sibTransId="{420EA066-0997-4DAC-B52F-252C2E0F3F00}"/>
    <dgm:cxn modelId="{CB3C28F7-644F-4B37-902E-FB5CE721025F}" srcId="{44E8B923-1676-49F7-8DC5-B458C00959C5}" destId="{75717C12-2394-4669-9D9E-EFED2F8743E2}" srcOrd="0" destOrd="0" parTransId="{25720CED-7A7A-4D8B-893D-1DD0C4909F1D}" sibTransId="{DB73F958-FD25-429C-9897-E642309FF8E0}"/>
    <dgm:cxn modelId="{2CA6EBBE-98F7-4E9F-B982-2949ADEB197E}" type="presParOf" srcId="{5FA9F99C-945D-4F51-B308-AD8D9DBF5E3B}" destId="{09EFB7B1-660E-4E99-9197-8FFB0C5E6E8D}" srcOrd="0" destOrd="0" presId="urn:microsoft.com/office/officeart/2005/8/layout/vList2"/>
    <dgm:cxn modelId="{0803423A-1731-467D-B083-92A4C8BE198B}" type="presParOf" srcId="{5FA9F99C-945D-4F51-B308-AD8D9DBF5E3B}" destId="{06FFC243-64BB-4C65-A3CA-E7E1EECF64DC}" srcOrd="1" destOrd="0" presId="urn:microsoft.com/office/officeart/2005/8/layout/vList2"/>
    <dgm:cxn modelId="{C00D3C65-9538-4AF6-9FDE-CE21B5D94306}" type="presParOf" srcId="{5FA9F99C-945D-4F51-B308-AD8D9DBF5E3B}" destId="{20091A29-5AA3-4876-8F22-E9DBA1E098B5}" srcOrd="2" destOrd="0" presId="urn:microsoft.com/office/officeart/2005/8/layout/vList2"/>
    <dgm:cxn modelId="{9DC3DDDF-F17A-499A-ACA0-2BE00788F3E2}" type="presParOf" srcId="{5FA9F99C-945D-4F51-B308-AD8D9DBF5E3B}" destId="{F129B7C1-22DC-470A-BB1B-BAF7D420F597}" srcOrd="3" destOrd="0" presId="urn:microsoft.com/office/officeart/2005/8/layout/vList2"/>
    <dgm:cxn modelId="{0A9A4077-BE9E-4AF2-8470-A173790F7468}" type="presParOf" srcId="{5FA9F99C-945D-4F51-B308-AD8D9DBF5E3B}" destId="{0DC55BE1-C5F4-47B0-8919-38498DDFB806}" srcOrd="4" destOrd="0" presId="urn:microsoft.com/office/officeart/2005/8/layout/vList2"/>
    <dgm:cxn modelId="{2AB35082-EA3F-4A21-A672-6299BD2BBB45}" type="presParOf" srcId="{5FA9F99C-945D-4F51-B308-AD8D9DBF5E3B}" destId="{E6C5FFE7-FCAE-49DD-A324-AE1B2AACFF16}" srcOrd="5"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48C3B57-7332-4F4A-9A43-35017F93CCB9}"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DC8547E2-7A51-4101-BD5E-0EC02FFB5890}">
      <dgm:prSet/>
      <dgm:spPr/>
      <dgm:t>
        <a:bodyPr/>
        <a:lstStyle/>
        <a:p>
          <a:pPr rtl="0"/>
          <a:r>
            <a:rPr lang="en-GB" dirty="0"/>
            <a:t>It is recognised that acute illness in older people can lead to worsening of gait problems, increased confusion and unsteadiness. </a:t>
          </a:r>
        </a:p>
      </dgm:t>
    </dgm:pt>
    <dgm:pt modelId="{A0BA97A0-CDEE-4364-904F-E2201D4C05EF}" type="parTrans" cxnId="{E84CA5D2-601A-4708-B21D-F3DC8C5226C1}">
      <dgm:prSet/>
      <dgm:spPr/>
      <dgm:t>
        <a:bodyPr/>
        <a:lstStyle/>
        <a:p>
          <a:endParaRPr lang="en-US"/>
        </a:p>
      </dgm:t>
    </dgm:pt>
    <dgm:pt modelId="{503707A7-3FAA-44A0-8676-5B6EFDBF55EF}" type="sibTrans" cxnId="{E84CA5D2-601A-4708-B21D-F3DC8C5226C1}">
      <dgm:prSet/>
      <dgm:spPr/>
      <dgm:t>
        <a:bodyPr/>
        <a:lstStyle/>
        <a:p>
          <a:endParaRPr lang="en-US"/>
        </a:p>
      </dgm:t>
    </dgm:pt>
    <dgm:pt modelId="{876DCAB4-0D16-4A3E-BCF1-3CEAFB5C7FE3}">
      <dgm:prSet custT="1"/>
      <dgm:spPr/>
      <dgm:t>
        <a:bodyPr/>
        <a:lstStyle/>
        <a:p>
          <a:pPr algn="ctr" rtl="0">
            <a:buFontTx/>
            <a:buNone/>
          </a:pPr>
          <a:r>
            <a:rPr lang="en-GB" sz="2400" dirty="0"/>
            <a:t>On occasion, </a:t>
          </a:r>
          <a:r>
            <a:rPr lang="en-GB" sz="2400" dirty="0">
              <a:solidFill>
                <a:srgbClr val="FF0000"/>
              </a:solidFill>
            </a:rPr>
            <a:t>a fall may be the only presenting feature of such an acute illness</a:t>
          </a:r>
          <a:r>
            <a:rPr lang="en-GB" sz="2400" dirty="0"/>
            <a:t>.</a:t>
          </a:r>
        </a:p>
      </dgm:t>
    </dgm:pt>
    <dgm:pt modelId="{CD5DFECC-89B1-441D-AAF3-151EEB8A97A7}" type="parTrans" cxnId="{7D350F4D-62EF-49B6-A26D-03D3C66B73AA}">
      <dgm:prSet/>
      <dgm:spPr/>
      <dgm:t>
        <a:bodyPr/>
        <a:lstStyle/>
        <a:p>
          <a:endParaRPr lang="en-US"/>
        </a:p>
      </dgm:t>
    </dgm:pt>
    <dgm:pt modelId="{86544024-A31E-40F2-AD9C-4425C5453CFE}" type="sibTrans" cxnId="{7D350F4D-62EF-49B6-A26D-03D3C66B73AA}">
      <dgm:prSet/>
      <dgm:spPr/>
      <dgm:t>
        <a:bodyPr/>
        <a:lstStyle/>
        <a:p>
          <a:endParaRPr lang="en-US"/>
        </a:p>
      </dgm:t>
    </dgm:pt>
    <dgm:pt modelId="{F65E6C9F-6F01-4733-8CCA-D81AB7859EFE}">
      <dgm:prSet custT="1"/>
      <dgm:spPr/>
      <dgm:t>
        <a:bodyPr/>
        <a:lstStyle/>
        <a:p>
          <a:pPr algn="ctr" rtl="0">
            <a:buFontTx/>
            <a:buNone/>
          </a:pPr>
          <a:r>
            <a:rPr lang="en-GB" sz="2400" dirty="0"/>
            <a:t>A fall in hospital may be the first sign that a patient has acutely deteriorated. </a:t>
          </a:r>
        </a:p>
      </dgm:t>
    </dgm:pt>
    <dgm:pt modelId="{85B33AEE-5442-465B-B4F3-C90D05917ABE}" type="parTrans" cxnId="{E3B6275D-0DFD-4CDB-89D6-645EC2BD327A}">
      <dgm:prSet/>
      <dgm:spPr/>
      <dgm:t>
        <a:bodyPr/>
        <a:lstStyle/>
        <a:p>
          <a:endParaRPr lang="en-US"/>
        </a:p>
      </dgm:t>
    </dgm:pt>
    <dgm:pt modelId="{92980801-C2B1-4C80-9305-B54833CF0B99}" type="sibTrans" cxnId="{E3B6275D-0DFD-4CDB-89D6-645EC2BD327A}">
      <dgm:prSet/>
      <dgm:spPr/>
      <dgm:t>
        <a:bodyPr/>
        <a:lstStyle/>
        <a:p>
          <a:endParaRPr lang="en-US"/>
        </a:p>
      </dgm:t>
    </dgm:pt>
    <dgm:pt modelId="{C15059A4-ABCC-4CA7-A90E-CE2EF7AB085E}">
      <dgm:prSet/>
      <dgm:spPr/>
      <dgm:t>
        <a:bodyPr/>
        <a:lstStyle/>
        <a:p>
          <a:pPr rtl="0"/>
          <a:r>
            <a:rPr lang="en-GB" dirty="0"/>
            <a:t>The interaction between risk factors is complex and a multidisciplinary review to address prevention is required (NHS Lothian 2017)</a:t>
          </a:r>
        </a:p>
      </dgm:t>
    </dgm:pt>
    <dgm:pt modelId="{4E831665-AF49-4440-ABB0-1D4C21C41092}" type="parTrans" cxnId="{3B1F6E0C-DD36-4A92-826B-6FC1F192676E}">
      <dgm:prSet/>
      <dgm:spPr/>
      <dgm:t>
        <a:bodyPr/>
        <a:lstStyle/>
        <a:p>
          <a:endParaRPr lang="en-US"/>
        </a:p>
      </dgm:t>
    </dgm:pt>
    <dgm:pt modelId="{D1946A2C-79FF-4EA1-84B6-5413BBD8FF84}" type="sibTrans" cxnId="{3B1F6E0C-DD36-4A92-826B-6FC1F192676E}">
      <dgm:prSet/>
      <dgm:spPr/>
      <dgm:t>
        <a:bodyPr/>
        <a:lstStyle/>
        <a:p>
          <a:endParaRPr lang="en-US"/>
        </a:p>
      </dgm:t>
    </dgm:pt>
    <dgm:pt modelId="{D2EA0327-1EB6-4321-80E2-EC5158DE2686}">
      <dgm:prSet/>
      <dgm:spPr/>
      <dgm:t>
        <a:bodyPr/>
        <a:lstStyle/>
        <a:p>
          <a:pPr algn="ctr" rtl="0">
            <a:buFontTx/>
            <a:buNone/>
          </a:pPr>
          <a:r>
            <a:rPr lang="en-GB" sz="2300" dirty="0"/>
            <a:t> </a:t>
          </a:r>
        </a:p>
      </dgm:t>
    </dgm:pt>
    <dgm:pt modelId="{C1C04D19-EA02-4057-A12B-7A5514233A85}" type="parTrans" cxnId="{9E3B5257-65FE-43B5-A837-461D6BCBA614}">
      <dgm:prSet/>
      <dgm:spPr/>
      <dgm:t>
        <a:bodyPr/>
        <a:lstStyle/>
        <a:p>
          <a:endParaRPr lang="en-GB"/>
        </a:p>
      </dgm:t>
    </dgm:pt>
    <dgm:pt modelId="{F99B48F0-BB23-4FC0-B552-761426EFBAF0}" type="sibTrans" cxnId="{9E3B5257-65FE-43B5-A837-461D6BCBA614}">
      <dgm:prSet/>
      <dgm:spPr/>
      <dgm:t>
        <a:bodyPr/>
        <a:lstStyle/>
        <a:p>
          <a:endParaRPr lang="en-GB"/>
        </a:p>
      </dgm:t>
    </dgm:pt>
    <dgm:pt modelId="{538738B7-CE2E-4415-B84B-41DA07C4FC08}">
      <dgm:prSet/>
      <dgm:spPr/>
      <dgm:t>
        <a:bodyPr/>
        <a:lstStyle/>
        <a:p>
          <a:pPr algn="l" rtl="0">
            <a:buFontTx/>
            <a:buNone/>
          </a:pPr>
          <a:endParaRPr lang="en-GB" sz="2300" dirty="0"/>
        </a:p>
      </dgm:t>
    </dgm:pt>
    <dgm:pt modelId="{B218A693-2A82-441C-9D50-9114BC3F417B}" type="parTrans" cxnId="{2DB95CD4-1D79-4209-B3AC-8505C61170E8}">
      <dgm:prSet/>
      <dgm:spPr/>
      <dgm:t>
        <a:bodyPr/>
        <a:lstStyle/>
        <a:p>
          <a:endParaRPr lang="en-GB"/>
        </a:p>
      </dgm:t>
    </dgm:pt>
    <dgm:pt modelId="{25738545-ABC4-4594-8181-9932FCC6B9FC}" type="sibTrans" cxnId="{2DB95CD4-1D79-4209-B3AC-8505C61170E8}">
      <dgm:prSet/>
      <dgm:spPr/>
      <dgm:t>
        <a:bodyPr/>
        <a:lstStyle/>
        <a:p>
          <a:endParaRPr lang="en-GB"/>
        </a:p>
      </dgm:t>
    </dgm:pt>
    <dgm:pt modelId="{715D33FF-438E-4893-A6FD-E719539180DE}">
      <dgm:prSet/>
      <dgm:spPr/>
      <dgm:t>
        <a:bodyPr/>
        <a:lstStyle/>
        <a:p>
          <a:pPr algn="l" rtl="0">
            <a:buFontTx/>
            <a:buNone/>
          </a:pPr>
          <a:endParaRPr lang="en-GB" sz="2300" dirty="0"/>
        </a:p>
      </dgm:t>
    </dgm:pt>
    <dgm:pt modelId="{B7D23355-93C0-4329-BCCB-B49B8A3E299C}" type="parTrans" cxnId="{BA29CCB8-186E-434D-9C81-0CF363ADA88F}">
      <dgm:prSet/>
      <dgm:spPr/>
      <dgm:t>
        <a:bodyPr/>
        <a:lstStyle/>
        <a:p>
          <a:endParaRPr lang="en-GB"/>
        </a:p>
      </dgm:t>
    </dgm:pt>
    <dgm:pt modelId="{47D271B4-6CD9-4F4D-9889-BCDBDB67CABA}" type="sibTrans" cxnId="{BA29CCB8-186E-434D-9C81-0CF363ADA88F}">
      <dgm:prSet/>
      <dgm:spPr/>
      <dgm:t>
        <a:bodyPr/>
        <a:lstStyle/>
        <a:p>
          <a:endParaRPr lang="en-GB"/>
        </a:p>
      </dgm:t>
    </dgm:pt>
    <dgm:pt modelId="{9125D69A-FA19-44BD-9054-3BA7F2B3C3B0}" type="pres">
      <dgm:prSet presAssocID="{E48C3B57-7332-4F4A-9A43-35017F93CCB9}" presName="linear" presStyleCnt="0">
        <dgm:presLayoutVars>
          <dgm:animLvl val="lvl"/>
          <dgm:resizeHandles val="exact"/>
        </dgm:presLayoutVars>
      </dgm:prSet>
      <dgm:spPr/>
    </dgm:pt>
    <dgm:pt modelId="{9674702B-927C-4D0F-85B0-21F47FF2A259}" type="pres">
      <dgm:prSet presAssocID="{DC8547E2-7A51-4101-BD5E-0EC02FFB5890}" presName="parentText" presStyleLbl="node1" presStyleIdx="0" presStyleCnt="2">
        <dgm:presLayoutVars>
          <dgm:chMax val="0"/>
          <dgm:bulletEnabled val="1"/>
        </dgm:presLayoutVars>
      </dgm:prSet>
      <dgm:spPr/>
    </dgm:pt>
    <dgm:pt modelId="{F79FC400-ABEC-43D3-9D4C-28E3CFAB4648}" type="pres">
      <dgm:prSet presAssocID="{DC8547E2-7A51-4101-BD5E-0EC02FFB5890}" presName="childText" presStyleLbl="revTx" presStyleIdx="0" presStyleCnt="1">
        <dgm:presLayoutVars>
          <dgm:bulletEnabled val="1"/>
        </dgm:presLayoutVars>
      </dgm:prSet>
      <dgm:spPr/>
    </dgm:pt>
    <dgm:pt modelId="{1205A0AB-35D3-4D4A-9130-D70BC9944065}" type="pres">
      <dgm:prSet presAssocID="{C15059A4-ABCC-4CA7-A90E-CE2EF7AB085E}" presName="parentText" presStyleLbl="node1" presStyleIdx="1" presStyleCnt="2">
        <dgm:presLayoutVars>
          <dgm:chMax val="0"/>
          <dgm:bulletEnabled val="1"/>
        </dgm:presLayoutVars>
      </dgm:prSet>
      <dgm:spPr/>
    </dgm:pt>
  </dgm:ptLst>
  <dgm:cxnLst>
    <dgm:cxn modelId="{3B1F6E0C-DD36-4A92-826B-6FC1F192676E}" srcId="{E48C3B57-7332-4F4A-9A43-35017F93CCB9}" destId="{C15059A4-ABCC-4CA7-A90E-CE2EF7AB085E}" srcOrd="1" destOrd="0" parTransId="{4E831665-AF49-4440-ABB0-1D4C21C41092}" sibTransId="{D1946A2C-79FF-4EA1-84B6-5413BBD8FF84}"/>
    <dgm:cxn modelId="{D1EB8B2C-030D-4B80-99DD-C290E3B0A9E0}" type="presOf" srcId="{715D33FF-438E-4893-A6FD-E719539180DE}" destId="{F79FC400-ABEC-43D3-9D4C-28E3CFAB4648}" srcOrd="0" destOrd="4" presId="urn:microsoft.com/office/officeart/2005/8/layout/vList2"/>
    <dgm:cxn modelId="{E3B6275D-0DFD-4CDB-89D6-645EC2BD327A}" srcId="{DC8547E2-7A51-4101-BD5E-0EC02FFB5890}" destId="{F65E6C9F-6F01-4733-8CCA-D81AB7859EFE}" srcOrd="3" destOrd="0" parTransId="{85B33AEE-5442-465B-B4F3-C90D05917ABE}" sibTransId="{92980801-C2B1-4C80-9305-B54833CF0B99}"/>
    <dgm:cxn modelId="{C6F72243-03EC-4FA5-B98C-161F27062E33}" type="presOf" srcId="{D2EA0327-1EB6-4321-80E2-EC5158DE2686}" destId="{F79FC400-ABEC-43D3-9D4C-28E3CFAB4648}" srcOrd="0" destOrd="2" presId="urn:microsoft.com/office/officeart/2005/8/layout/vList2"/>
    <dgm:cxn modelId="{7D350F4D-62EF-49B6-A26D-03D3C66B73AA}" srcId="{DC8547E2-7A51-4101-BD5E-0EC02FFB5890}" destId="{876DCAB4-0D16-4A3E-BCF1-3CEAFB5C7FE3}" srcOrd="1" destOrd="0" parTransId="{CD5DFECC-89B1-441D-AAF3-151EEB8A97A7}" sibTransId="{86544024-A31E-40F2-AD9C-4425C5453CFE}"/>
    <dgm:cxn modelId="{693FF153-83CF-41C0-B84C-A688866FBA93}" type="presOf" srcId="{538738B7-CE2E-4415-B84B-41DA07C4FC08}" destId="{F79FC400-ABEC-43D3-9D4C-28E3CFAB4648}" srcOrd="0" destOrd="0" presId="urn:microsoft.com/office/officeart/2005/8/layout/vList2"/>
    <dgm:cxn modelId="{9E3B5257-65FE-43B5-A837-461D6BCBA614}" srcId="{DC8547E2-7A51-4101-BD5E-0EC02FFB5890}" destId="{D2EA0327-1EB6-4321-80E2-EC5158DE2686}" srcOrd="2" destOrd="0" parTransId="{C1C04D19-EA02-4057-A12B-7A5514233A85}" sibTransId="{F99B48F0-BB23-4FC0-B552-761426EFBAF0}"/>
    <dgm:cxn modelId="{3EDA74B3-7B3F-4955-A4AC-93E48B5DDADC}" type="presOf" srcId="{DC8547E2-7A51-4101-BD5E-0EC02FFB5890}" destId="{9674702B-927C-4D0F-85B0-21F47FF2A259}" srcOrd="0" destOrd="0" presId="urn:microsoft.com/office/officeart/2005/8/layout/vList2"/>
    <dgm:cxn modelId="{BA29CCB8-186E-434D-9C81-0CF363ADA88F}" srcId="{DC8547E2-7A51-4101-BD5E-0EC02FFB5890}" destId="{715D33FF-438E-4893-A6FD-E719539180DE}" srcOrd="4" destOrd="0" parTransId="{B7D23355-93C0-4329-BCCB-B49B8A3E299C}" sibTransId="{47D271B4-6CD9-4F4D-9889-BCDBDB67CABA}"/>
    <dgm:cxn modelId="{E84CA5D2-601A-4708-B21D-F3DC8C5226C1}" srcId="{E48C3B57-7332-4F4A-9A43-35017F93CCB9}" destId="{DC8547E2-7A51-4101-BD5E-0EC02FFB5890}" srcOrd="0" destOrd="0" parTransId="{A0BA97A0-CDEE-4364-904F-E2201D4C05EF}" sibTransId="{503707A7-3FAA-44A0-8676-5B6EFDBF55EF}"/>
    <dgm:cxn modelId="{2DB95CD4-1D79-4209-B3AC-8505C61170E8}" srcId="{DC8547E2-7A51-4101-BD5E-0EC02FFB5890}" destId="{538738B7-CE2E-4415-B84B-41DA07C4FC08}" srcOrd="0" destOrd="0" parTransId="{B218A693-2A82-441C-9D50-9114BC3F417B}" sibTransId="{25738545-ABC4-4594-8181-9932FCC6B9FC}"/>
    <dgm:cxn modelId="{2E2B95D4-9AC2-4C54-B815-909F7A583103}" type="presOf" srcId="{C15059A4-ABCC-4CA7-A90E-CE2EF7AB085E}" destId="{1205A0AB-35D3-4D4A-9130-D70BC9944065}" srcOrd="0" destOrd="0" presId="urn:microsoft.com/office/officeart/2005/8/layout/vList2"/>
    <dgm:cxn modelId="{26C041F0-91D2-44C3-A752-39B710974B63}" type="presOf" srcId="{876DCAB4-0D16-4A3E-BCF1-3CEAFB5C7FE3}" destId="{F79FC400-ABEC-43D3-9D4C-28E3CFAB4648}" srcOrd="0" destOrd="1" presId="urn:microsoft.com/office/officeart/2005/8/layout/vList2"/>
    <dgm:cxn modelId="{7E5C67F1-D7AC-4BF8-A3DA-3D9FC310AC02}" type="presOf" srcId="{F65E6C9F-6F01-4733-8CCA-D81AB7859EFE}" destId="{F79FC400-ABEC-43D3-9D4C-28E3CFAB4648}" srcOrd="0" destOrd="3" presId="urn:microsoft.com/office/officeart/2005/8/layout/vList2"/>
    <dgm:cxn modelId="{96BF53F2-BF68-4995-B43B-6B7B2AA19E8C}" type="presOf" srcId="{E48C3B57-7332-4F4A-9A43-35017F93CCB9}" destId="{9125D69A-FA19-44BD-9054-3BA7F2B3C3B0}" srcOrd="0" destOrd="0" presId="urn:microsoft.com/office/officeart/2005/8/layout/vList2"/>
    <dgm:cxn modelId="{242B23E0-C7F9-4F13-AFE4-96500186D1A7}" type="presParOf" srcId="{9125D69A-FA19-44BD-9054-3BA7F2B3C3B0}" destId="{9674702B-927C-4D0F-85B0-21F47FF2A259}" srcOrd="0" destOrd="0" presId="urn:microsoft.com/office/officeart/2005/8/layout/vList2"/>
    <dgm:cxn modelId="{150EB1CB-5661-4632-9745-ACE8546FCB95}" type="presParOf" srcId="{9125D69A-FA19-44BD-9054-3BA7F2B3C3B0}" destId="{F79FC400-ABEC-43D3-9D4C-28E3CFAB4648}" srcOrd="1" destOrd="0" presId="urn:microsoft.com/office/officeart/2005/8/layout/vList2"/>
    <dgm:cxn modelId="{B0060D59-AD6E-49CE-B680-07029A7A51EF}" type="presParOf" srcId="{9125D69A-FA19-44BD-9054-3BA7F2B3C3B0}" destId="{1205A0AB-35D3-4D4A-9130-D70BC9944065}" srcOrd="2" destOrd="0" presId="urn:microsoft.com/office/officeart/2005/8/layout/vList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A626A53-B48B-4BDF-B818-45042646822A}"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3CBBDB7D-9228-4AB2-A80B-F8AA722DAC62}">
      <dgm:prSet/>
      <dgm:spPr/>
      <dgm:t>
        <a:bodyPr/>
        <a:lstStyle/>
        <a:p>
          <a:r>
            <a:rPr lang="en-GB" dirty="0"/>
            <a:t>Anti-coagulants</a:t>
          </a:r>
          <a:endParaRPr lang="en-US" dirty="0"/>
        </a:p>
      </dgm:t>
    </dgm:pt>
    <dgm:pt modelId="{26DEDC5B-B649-4826-A742-8F286FA51500}" type="parTrans" cxnId="{9054A35A-935B-420B-910A-7B8B0EEE06B8}">
      <dgm:prSet/>
      <dgm:spPr/>
      <dgm:t>
        <a:bodyPr/>
        <a:lstStyle/>
        <a:p>
          <a:endParaRPr lang="en-US"/>
        </a:p>
      </dgm:t>
    </dgm:pt>
    <dgm:pt modelId="{B921E306-BFD8-428D-B8DB-AA58E27F2B7B}" type="sibTrans" cxnId="{9054A35A-935B-420B-910A-7B8B0EEE06B8}">
      <dgm:prSet/>
      <dgm:spPr/>
      <dgm:t>
        <a:bodyPr/>
        <a:lstStyle/>
        <a:p>
          <a:endParaRPr lang="en-US"/>
        </a:p>
      </dgm:t>
    </dgm:pt>
    <dgm:pt modelId="{75809AD8-5C1A-421D-93C5-31F980508813}">
      <dgm:prSet/>
      <dgm:spPr/>
      <dgm:t>
        <a:bodyPr/>
        <a:lstStyle/>
        <a:p>
          <a:r>
            <a:rPr lang="en-GB" dirty="0"/>
            <a:t>Sedation </a:t>
          </a:r>
          <a:endParaRPr lang="en-US" dirty="0"/>
        </a:p>
      </dgm:t>
    </dgm:pt>
    <dgm:pt modelId="{56D0DB65-ABC2-4265-958A-EC9513188E7E}" type="parTrans" cxnId="{0B2FC17F-C2FA-48B4-A63D-C5550FE95516}">
      <dgm:prSet/>
      <dgm:spPr/>
      <dgm:t>
        <a:bodyPr/>
        <a:lstStyle/>
        <a:p>
          <a:endParaRPr lang="en-US"/>
        </a:p>
      </dgm:t>
    </dgm:pt>
    <dgm:pt modelId="{2D31F7E9-7556-49D6-A896-D5BEDFE63C93}" type="sibTrans" cxnId="{0B2FC17F-C2FA-48B4-A63D-C5550FE95516}">
      <dgm:prSet/>
      <dgm:spPr/>
      <dgm:t>
        <a:bodyPr/>
        <a:lstStyle/>
        <a:p>
          <a:endParaRPr lang="en-US"/>
        </a:p>
      </dgm:t>
    </dgm:pt>
    <dgm:pt modelId="{6765CDA7-34C9-4060-9FEE-9F5C15F4C6E5}">
      <dgm:prSet/>
      <dgm:spPr/>
      <dgm:t>
        <a:bodyPr/>
        <a:lstStyle/>
        <a:p>
          <a:r>
            <a:rPr lang="en-US" dirty="0"/>
            <a:t>Anti-hypertensives</a:t>
          </a:r>
        </a:p>
      </dgm:t>
    </dgm:pt>
    <dgm:pt modelId="{F19D7256-FCC3-4809-AEBF-FF004E4F2E0E}" type="parTrans" cxnId="{45FE41B1-5321-4D80-B06F-290F5C46E14E}">
      <dgm:prSet/>
      <dgm:spPr/>
      <dgm:t>
        <a:bodyPr/>
        <a:lstStyle/>
        <a:p>
          <a:endParaRPr lang="en-GB"/>
        </a:p>
      </dgm:t>
    </dgm:pt>
    <dgm:pt modelId="{916F71D7-DF64-4080-9CC7-971E136DB853}" type="sibTrans" cxnId="{45FE41B1-5321-4D80-B06F-290F5C46E14E}">
      <dgm:prSet/>
      <dgm:spPr/>
      <dgm:t>
        <a:bodyPr/>
        <a:lstStyle/>
        <a:p>
          <a:endParaRPr lang="en-GB"/>
        </a:p>
      </dgm:t>
    </dgm:pt>
    <dgm:pt modelId="{B32BB576-E8BD-4262-A31A-B5FB22802A25}" type="pres">
      <dgm:prSet presAssocID="{EA626A53-B48B-4BDF-B818-45042646822A}" presName="linear" presStyleCnt="0">
        <dgm:presLayoutVars>
          <dgm:animLvl val="lvl"/>
          <dgm:resizeHandles val="exact"/>
        </dgm:presLayoutVars>
      </dgm:prSet>
      <dgm:spPr/>
    </dgm:pt>
    <dgm:pt modelId="{F417D2CB-63FC-4E87-B047-FB1B52CE5602}" type="pres">
      <dgm:prSet presAssocID="{3CBBDB7D-9228-4AB2-A80B-F8AA722DAC62}" presName="parentText" presStyleLbl="node1" presStyleIdx="0" presStyleCnt="3">
        <dgm:presLayoutVars>
          <dgm:chMax val="0"/>
          <dgm:bulletEnabled val="1"/>
        </dgm:presLayoutVars>
      </dgm:prSet>
      <dgm:spPr/>
    </dgm:pt>
    <dgm:pt modelId="{8501B751-635E-4FF1-B982-0389B4639DEE}" type="pres">
      <dgm:prSet presAssocID="{B921E306-BFD8-428D-B8DB-AA58E27F2B7B}" presName="spacer" presStyleCnt="0"/>
      <dgm:spPr/>
    </dgm:pt>
    <dgm:pt modelId="{F62472F4-EE79-467F-9D38-A8F66C05C276}" type="pres">
      <dgm:prSet presAssocID="{75809AD8-5C1A-421D-93C5-31F980508813}" presName="parentText" presStyleLbl="node1" presStyleIdx="1" presStyleCnt="3">
        <dgm:presLayoutVars>
          <dgm:chMax val="0"/>
          <dgm:bulletEnabled val="1"/>
        </dgm:presLayoutVars>
      </dgm:prSet>
      <dgm:spPr/>
    </dgm:pt>
    <dgm:pt modelId="{168627FA-EAC3-475A-B2F7-0E54025776E4}" type="pres">
      <dgm:prSet presAssocID="{2D31F7E9-7556-49D6-A896-D5BEDFE63C93}" presName="spacer" presStyleCnt="0"/>
      <dgm:spPr/>
    </dgm:pt>
    <dgm:pt modelId="{8308FE0C-14E7-4558-A881-D0E26FD4835C}" type="pres">
      <dgm:prSet presAssocID="{6765CDA7-34C9-4060-9FEE-9F5C15F4C6E5}" presName="parentText" presStyleLbl="node1" presStyleIdx="2" presStyleCnt="3">
        <dgm:presLayoutVars>
          <dgm:chMax val="0"/>
          <dgm:bulletEnabled val="1"/>
        </dgm:presLayoutVars>
      </dgm:prSet>
      <dgm:spPr/>
    </dgm:pt>
  </dgm:ptLst>
  <dgm:cxnLst>
    <dgm:cxn modelId="{9054A35A-935B-420B-910A-7B8B0EEE06B8}" srcId="{EA626A53-B48B-4BDF-B818-45042646822A}" destId="{3CBBDB7D-9228-4AB2-A80B-F8AA722DAC62}" srcOrd="0" destOrd="0" parTransId="{26DEDC5B-B649-4826-A742-8F286FA51500}" sibTransId="{B921E306-BFD8-428D-B8DB-AA58E27F2B7B}"/>
    <dgm:cxn modelId="{0B2FC17F-C2FA-48B4-A63D-C5550FE95516}" srcId="{EA626A53-B48B-4BDF-B818-45042646822A}" destId="{75809AD8-5C1A-421D-93C5-31F980508813}" srcOrd="1" destOrd="0" parTransId="{56D0DB65-ABC2-4265-958A-EC9513188E7E}" sibTransId="{2D31F7E9-7556-49D6-A896-D5BEDFE63C93}"/>
    <dgm:cxn modelId="{0092D591-3E14-4668-BF1B-E8881F66E584}" type="presOf" srcId="{EA626A53-B48B-4BDF-B818-45042646822A}" destId="{B32BB576-E8BD-4262-A31A-B5FB22802A25}" srcOrd="0" destOrd="0" presId="urn:microsoft.com/office/officeart/2005/8/layout/vList2"/>
    <dgm:cxn modelId="{36A25C94-D84E-4E21-B42B-252A88A02D58}" type="presOf" srcId="{3CBBDB7D-9228-4AB2-A80B-F8AA722DAC62}" destId="{F417D2CB-63FC-4E87-B047-FB1B52CE5602}" srcOrd="0" destOrd="0" presId="urn:microsoft.com/office/officeart/2005/8/layout/vList2"/>
    <dgm:cxn modelId="{45FE41B1-5321-4D80-B06F-290F5C46E14E}" srcId="{EA626A53-B48B-4BDF-B818-45042646822A}" destId="{6765CDA7-34C9-4060-9FEE-9F5C15F4C6E5}" srcOrd="2" destOrd="0" parTransId="{F19D7256-FCC3-4809-AEBF-FF004E4F2E0E}" sibTransId="{916F71D7-DF64-4080-9CC7-971E136DB853}"/>
    <dgm:cxn modelId="{24AD29E3-A3E8-4721-99AD-75AFBA5B7F9A}" type="presOf" srcId="{75809AD8-5C1A-421D-93C5-31F980508813}" destId="{F62472F4-EE79-467F-9D38-A8F66C05C276}" srcOrd="0" destOrd="0" presId="urn:microsoft.com/office/officeart/2005/8/layout/vList2"/>
    <dgm:cxn modelId="{A9DCB4F2-E6D8-441C-8B5F-354429466656}" type="presOf" srcId="{6765CDA7-34C9-4060-9FEE-9F5C15F4C6E5}" destId="{8308FE0C-14E7-4558-A881-D0E26FD4835C}" srcOrd="0" destOrd="0" presId="urn:microsoft.com/office/officeart/2005/8/layout/vList2"/>
    <dgm:cxn modelId="{B1920EDB-F3D7-434B-9AAD-903754595563}" type="presParOf" srcId="{B32BB576-E8BD-4262-A31A-B5FB22802A25}" destId="{F417D2CB-63FC-4E87-B047-FB1B52CE5602}" srcOrd="0" destOrd="0" presId="urn:microsoft.com/office/officeart/2005/8/layout/vList2"/>
    <dgm:cxn modelId="{BBEFC492-47ED-402D-A256-A29F0782F903}" type="presParOf" srcId="{B32BB576-E8BD-4262-A31A-B5FB22802A25}" destId="{8501B751-635E-4FF1-B982-0389B4639DEE}" srcOrd="1" destOrd="0" presId="urn:microsoft.com/office/officeart/2005/8/layout/vList2"/>
    <dgm:cxn modelId="{2F496421-4A7A-472C-B38F-CC75C41A7766}" type="presParOf" srcId="{B32BB576-E8BD-4262-A31A-B5FB22802A25}" destId="{F62472F4-EE79-467F-9D38-A8F66C05C276}" srcOrd="2" destOrd="0" presId="urn:microsoft.com/office/officeart/2005/8/layout/vList2"/>
    <dgm:cxn modelId="{D4D2D541-1796-40F5-8902-1A3EE01357FF}" type="presParOf" srcId="{B32BB576-E8BD-4262-A31A-B5FB22802A25}" destId="{168627FA-EAC3-475A-B2F7-0E54025776E4}" srcOrd="3" destOrd="0" presId="urn:microsoft.com/office/officeart/2005/8/layout/vList2"/>
    <dgm:cxn modelId="{0619A5B7-3248-4ED7-85A4-8F372F59D239}" type="presParOf" srcId="{B32BB576-E8BD-4262-A31A-B5FB22802A25}" destId="{8308FE0C-14E7-4558-A881-D0E26FD4835C}"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9F3123A-B645-4FA4-BD63-7444819F2725}"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FAAC772D-406B-4EAA-9F7E-D161219072B6}">
      <dgm:prSet/>
      <dgm:spPr/>
      <dgm:t>
        <a:bodyPr/>
        <a:lstStyle/>
        <a:p>
          <a:r>
            <a:rPr lang="en-GB"/>
            <a:t>Bedrails</a:t>
          </a:r>
          <a:endParaRPr lang="en-US"/>
        </a:p>
      </dgm:t>
    </dgm:pt>
    <dgm:pt modelId="{EC3C9894-EED2-42C8-B29C-97FB560CA37E}" type="parTrans" cxnId="{9C5C9859-37E6-4F77-8F58-F4E2392E20BD}">
      <dgm:prSet/>
      <dgm:spPr/>
      <dgm:t>
        <a:bodyPr/>
        <a:lstStyle/>
        <a:p>
          <a:endParaRPr lang="en-US"/>
        </a:p>
      </dgm:t>
    </dgm:pt>
    <dgm:pt modelId="{F0265AAF-A161-4158-A77E-07896B28150B}" type="sibTrans" cxnId="{9C5C9859-37E6-4F77-8F58-F4E2392E20BD}">
      <dgm:prSet/>
      <dgm:spPr/>
      <dgm:t>
        <a:bodyPr/>
        <a:lstStyle/>
        <a:p>
          <a:endParaRPr lang="en-US"/>
        </a:p>
      </dgm:t>
    </dgm:pt>
    <dgm:pt modelId="{11938BBE-71A9-4200-B7FD-BEE3FF98D39B}">
      <dgm:prSet/>
      <dgm:spPr/>
      <dgm:t>
        <a:bodyPr/>
        <a:lstStyle/>
        <a:p>
          <a:r>
            <a:rPr lang="en-GB"/>
            <a:t>Mobility aids</a:t>
          </a:r>
          <a:endParaRPr lang="en-US"/>
        </a:p>
      </dgm:t>
    </dgm:pt>
    <dgm:pt modelId="{DE5D90D5-32A4-4C7F-A002-A0EBA32E8E29}" type="parTrans" cxnId="{50294681-F3E1-4518-840A-4E6A1B9C62A6}">
      <dgm:prSet/>
      <dgm:spPr/>
      <dgm:t>
        <a:bodyPr/>
        <a:lstStyle/>
        <a:p>
          <a:endParaRPr lang="en-US"/>
        </a:p>
      </dgm:t>
    </dgm:pt>
    <dgm:pt modelId="{B8D2AAF9-D6CD-4D58-9A22-8382D5BB2D96}" type="sibTrans" cxnId="{50294681-F3E1-4518-840A-4E6A1B9C62A6}">
      <dgm:prSet/>
      <dgm:spPr/>
      <dgm:t>
        <a:bodyPr/>
        <a:lstStyle/>
        <a:p>
          <a:endParaRPr lang="en-US"/>
        </a:p>
      </dgm:t>
    </dgm:pt>
    <dgm:pt modelId="{5E3D933E-B1A8-472E-8D4E-2564B978E4CB}">
      <dgm:prSet/>
      <dgm:spPr/>
      <dgm:t>
        <a:bodyPr/>
        <a:lstStyle/>
        <a:p>
          <a:r>
            <a:rPr lang="en-GB" dirty="0"/>
            <a:t>Footwear</a:t>
          </a:r>
          <a:endParaRPr lang="en-US" dirty="0"/>
        </a:p>
      </dgm:t>
    </dgm:pt>
    <dgm:pt modelId="{EE07C889-8336-47BD-82AF-B3A422DB47AD}" type="parTrans" cxnId="{37B57AAF-4D19-429C-86FE-8C26F5101E9E}">
      <dgm:prSet/>
      <dgm:spPr/>
      <dgm:t>
        <a:bodyPr/>
        <a:lstStyle/>
        <a:p>
          <a:endParaRPr lang="en-US"/>
        </a:p>
      </dgm:t>
    </dgm:pt>
    <dgm:pt modelId="{CBD387F5-B2AE-4259-B504-5A508EC348BA}" type="sibTrans" cxnId="{37B57AAF-4D19-429C-86FE-8C26F5101E9E}">
      <dgm:prSet/>
      <dgm:spPr/>
      <dgm:t>
        <a:bodyPr/>
        <a:lstStyle/>
        <a:p>
          <a:endParaRPr lang="en-US"/>
        </a:p>
      </dgm:t>
    </dgm:pt>
    <dgm:pt modelId="{4D6900F7-35EC-491A-B4BC-D0B617B3CE70}">
      <dgm:prSet/>
      <dgm:spPr/>
      <dgm:t>
        <a:bodyPr/>
        <a:lstStyle/>
        <a:p>
          <a:r>
            <a:rPr lang="en-US"/>
            <a:t>Bed space</a:t>
          </a:r>
          <a:endParaRPr lang="en-US" dirty="0"/>
        </a:p>
      </dgm:t>
    </dgm:pt>
    <dgm:pt modelId="{8764175D-2570-411D-8BC4-026B76DE0730}" type="parTrans" cxnId="{641F7511-67B3-4122-B060-5E8452FC7C53}">
      <dgm:prSet/>
      <dgm:spPr/>
    </dgm:pt>
    <dgm:pt modelId="{81F37A7E-C426-4FA8-AF80-DC5A38826AE6}" type="sibTrans" cxnId="{641F7511-67B3-4122-B060-5E8452FC7C53}">
      <dgm:prSet/>
      <dgm:spPr/>
    </dgm:pt>
    <dgm:pt modelId="{4091B57B-05EF-486D-992E-2EA824D9D828}" type="pres">
      <dgm:prSet presAssocID="{89F3123A-B645-4FA4-BD63-7444819F2725}" presName="linear" presStyleCnt="0">
        <dgm:presLayoutVars>
          <dgm:animLvl val="lvl"/>
          <dgm:resizeHandles val="exact"/>
        </dgm:presLayoutVars>
      </dgm:prSet>
      <dgm:spPr/>
    </dgm:pt>
    <dgm:pt modelId="{7A135DD8-4265-4082-8768-A61C24577528}" type="pres">
      <dgm:prSet presAssocID="{FAAC772D-406B-4EAA-9F7E-D161219072B6}" presName="parentText" presStyleLbl="node1" presStyleIdx="0" presStyleCnt="4">
        <dgm:presLayoutVars>
          <dgm:chMax val="0"/>
          <dgm:bulletEnabled val="1"/>
        </dgm:presLayoutVars>
      </dgm:prSet>
      <dgm:spPr/>
    </dgm:pt>
    <dgm:pt modelId="{E5600942-2848-4EE0-AE06-A925106A9B66}" type="pres">
      <dgm:prSet presAssocID="{F0265AAF-A161-4158-A77E-07896B28150B}" presName="spacer" presStyleCnt="0"/>
      <dgm:spPr/>
    </dgm:pt>
    <dgm:pt modelId="{A47E050A-E5D6-4C30-A702-9EA73E1CE464}" type="pres">
      <dgm:prSet presAssocID="{11938BBE-71A9-4200-B7FD-BEE3FF98D39B}" presName="parentText" presStyleLbl="node1" presStyleIdx="1" presStyleCnt="4">
        <dgm:presLayoutVars>
          <dgm:chMax val="0"/>
          <dgm:bulletEnabled val="1"/>
        </dgm:presLayoutVars>
      </dgm:prSet>
      <dgm:spPr/>
    </dgm:pt>
    <dgm:pt modelId="{D5F34F62-A3DA-400E-9B1B-6E953FC5F550}" type="pres">
      <dgm:prSet presAssocID="{B8D2AAF9-D6CD-4D58-9A22-8382D5BB2D96}" presName="spacer" presStyleCnt="0"/>
      <dgm:spPr/>
    </dgm:pt>
    <dgm:pt modelId="{77D0E9A9-F95B-45B3-9B95-92FA71CE96C6}" type="pres">
      <dgm:prSet presAssocID="{5E3D933E-B1A8-472E-8D4E-2564B978E4CB}" presName="parentText" presStyleLbl="node1" presStyleIdx="2" presStyleCnt="4">
        <dgm:presLayoutVars>
          <dgm:chMax val="0"/>
          <dgm:bulletEnabled val="1"/>
        </dgm:presLayoutVars>
      </dgm:prSet>
      <dgm:spPr/>
    </dgm:pt>
    <dgm:pt modelId="{A96658F1-9E63-48A5-98F2-C7AF76A3E651}" type="pres">
      <dgm:prSet presAssocID="{CBD387F5-B2AE-4259-B504-5A508EC348BA}" presName="spacer" presStyleCnt="0"/>
      <dgm:spPr/>
    </dgm:pt>
    <dgm:pt modelId="{55A705F0-85A8-4BCF-B75B-21C577CAC98F}" type="pres">
      <dgm:prSet presAssocID="{4D6900F7-35EC-491A-B4BC-D0B617B3CE70}" presName="parentText" presStyleLbl="node1" presStyleIdx="3" presStyleCnt="4">
        <dgm:presLayoutVars>
          <dgm:chMax val="0"/>
          <dgm:bulletEnabled val="1"/>
        </dgm:presLayoutVars>
      </dgm:prSet>
      <dgm:spPr/>
    </dgm:pt>
  </dgm:ptLst>
  <dgm:cxnLst>
    <dgm:cxn modelId="{641F7511-67B3-4122-B060-5E8452FC7C53}" srcId="{89F3123A-B645-4FA4-BD63-7444819F2725}" destId="{4D6900F7-35EC-491A-B4BC-D0B617B3CE70}" srcOrd="3" destOrd="0" parTransId="{8764175D-2570-411D-8BC4-026B76DE0730}" sibTransId="{81F37A7E-C426-4FA8-AF80-DC5A38826AE6}"/>
    <dgm:cxn modelId="{E3CD6E39-D04D-45F8-8E0D-EFD2B16CDB01}" type="presOf" srcId="{11938BBE-71A9-4200-B7FD-BEE3FF98D39B}" destId="{A47E050A-E5D6-4C30-A702-9EA73E1CE464}" srcOrd="0" destOrd="0" presId="urn:microsoft.com/office/officeart/2005/8/layout/vList2"/>
    <dgm:cxn modelId="{8A6C5D40-9F98-47FF-BDEC-5BB26DB307A1}" type="presOf" srcId="{89F3123A-B645-4FA4-BD63-7444819F2725}" destId="{4091B57B-05EF-486D-992E-2EA824D9D828}" srcOrd="0" destOrd="0" presId="urn:microsoft.com/office/officeart/2005/8/layout/vList2"/>
    <dgm:cxn modelId="{9C5C9859-37E6-4F77-8F58-F4E2392E20BD}" srcId="{89F3123A-B645-4FA4-BD63-7444819F2725}" destId="{FAAC772D-406B-4EAA-9F7E-D161219072B6}" srcOrd="0" destOrd="0" parTransId="{EC3C9894-EED2-42C8-B29C-97FB560CA37E}" sibTransId="{F0265AAF-A161-4158-A77E-07896B28150B}"/>
    <dgm:cxn modelId="{50294681-F3E1-4518-840A-4E6A1B9C62A6}" srcId="{89F3123A-B645-4FA4-BD63-7444819F2725}" destId="{11938BBE-71A9-4200-B7FD-BEE3FF98D39B}" srcOrd="1" destOrd="0" parTransId="{DE5D90D5-32A4-4C7F-A002-A0EBA32E8E29}" sibTransId="{B8D2AAF9-D6CD-4D58-9A22-8382D5BB2D96}"/>
    <dgm:cxn modelId="{37B57AAF-4D19-429C-86FE-8C26F5101E9E}" srcId="{89F3123A-B645-4FA4-BD63-7444819F2725}" destId="{5E3D933E-B1A8-472E-8D4E-2564B978E4CB}" srcOrd="2" destOrd="0" parTransId="{EE07C889-8336-47BD-82AF-B3A422DB47AD}" sibTransId="{CBD387F5-B2AE-4259-B504-5A508EC348BA}"/>
    <dgm:cxn modelId="{6AE0FBC4-800F-4FD2-99EE-B2D6D4F923B4}" type="presOf" srcId="{FAAC772D-406B-4EAA-9F7E-D161219072B6}" destId="{7A135DD8-4265-4082-8768-A61C24577528}" srcOrd="0" destOrd="0" presId="urn:microsoft.com/office/officeart/2005/8/layout/vList2"/>
    <dgm:cxn modelId="{DEA156EF-B0F4-48D9-8A58-8A9EEEBEAE32}" type="presOf" srcId="{5E3D933E-B1A8-472E-8D4E-2564B978E4CB}" destId="{77D0E9A9-F95B-45B3-9B95-92FA71CE96C6}" srcOrd="0" destOrd="0" presId="urn:microsoft.com/office/officeart/2005/8/layout/vList2"/>
    <dgm:cxn modelId="{CD8BFAFA-A2CE-49E7-A8BB-58C622965243}" type="presOf" srcId="{4D6900F7-35EC-491A-B4BC-D0B617B3CE70}" destId="{55A705F0-85A8-4BCF-B75B-21C577CAC98F}" srcOrd="0" destOrd="0" presId="urn:microsoft.com/office/officeart/2005/8/layout/vList2"/>
    <dgm:cxn modelId="{C442EE6B-ED0E-4827-BABE-BCE2DC449F7F}" type="presParOf" srcId="{4091B57B-05EF-486D-992E-2EA824D9D828}" destId="{7A135DD8-4265-4082-8768-A61C24577528}" srcOrd="0" destOrd="0" presId="urn:microsoft.com/office/officeart/2005/8/layout/vList2"/>
    <dgm:cxn modelId="{0605B54C-3139-498B-A3E9-C74219D3B93F}" type="presParOf" srcId="{4091B57B-05EF-486D-992E-2EA824D9D828}" destId="{E5600942-2848-4EE0-AE06-A925106A9B66}" srcOrd="1" destOrd="0" presId="urn:microsoft.com/office/officeart/2005/8/layout/vList2"/>
    <dgm:cxn modelId="{EB757F06-A6C5-45C2-B131-CD830992ECEB}" type="presParOf" srcId="{4091B57B-05EF-486D-992E-2EA824D9D828}" destId="{A47E050A-E5D6-4C30-A702-9EA73E1CE464}" srcOrd="2" destOrd="0" presId="urn:microsoft.com/office/officeart/2005/8/layout/vList2"/>
    <dgm:cxn modelId="{8DD86B6D-04D3-4891-B860-E49E40369C69}" type="presParOf" srcId="{4091B57B-05EF-486D-992E-2EA824D9D828}" destId="{D5F34F62-A3DA-400E-9B1B-6E953FC5F550}" srcOrd="3" destOrd="0" presId="urn:microsoft.com/office/officeart/2005/8/layout/vList2"/>
    <dgm:cxn modelId="{E87E6FC6-9C2A-46C3-8728-2D1C5B49A0EF}" type="presParOf" srcId="{4091B57B-05EF-486D-992E-2EA824D9D828}" destId="{77D0E9A9-F95B-45B3-9B95-92FA71CE96C6}" srcOrd="4" destOrd="0" presId="urn:microsoft.com/office/officeart/2005/8/layout/vList2"/>
    <dgm:cxn modelId="{38033235-29F3-49CD-A273-7971B6B5DA44}" type="presParOf" srcId="{4091B57B-05EF-486D-992E-2EA824D9D828}" destId="{A96658F1-9E63-48A5-98F2-C7AF76A3E651}" srcOrd="5" destOrd="0" presId="urn:microsoft.com/office/officeart/2005/8/layout/vList2"/>
    <dgm:cxn modelId="{450F94CD-CD4C-4A53-AB51-EA6189E1FB19}" type="presParOf" srcId="{4091B57B-05EF-486D-992E-2EA824D9D828}" destId="{55A705F0-85A8-4BCF-B75B-21C577CAC98F}"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711E5C3-BBD8-4A24-8E03-41A7FF84583E}"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94236B9F-950D-4370-B169-FA6C6CA3E48B}">
      <dgm:prSet/>
      <dgm:spPr/>
      <dgm:t>
        <a:bodyPr/>
        <a:lstStyle/>
        <a:p>
          <a:pPr>
            <a:lnSpc>
              <a:spcPct val="100000"/>
            </a:lnSpc>
            <a:defRPr cap="all"/>
          </a:pPr>
          <a:r>
            <a:rPr lang="en-GB"/>
            <a:t>Safety brief</a:t>
          </a:r>
          <a:endParaRPr lang="en-US"/>
        </a:p>
      </dgm:t>
    </dgm:pt>
    <dgm:pt modelId="{BAF47979-1B48-4395-A8FC-EA9A90057FC1}" type="parTrans" cxnId="{9476825F-A55E-4946-8C83-250C3028C208}">
      <dgm:prSet/>
      <dgm:spPr/>
      <dgm:t>
        <a:bodyPr/>
        <a:lstStyle/>
        <a:p>
          <a:endParaRPr lang="en-US"/>
        </a:p>
      </dgm:t>
    </dgm:pt>
    <dgm:pt modelId="{FCA78F7C-36CD-41AE-B85C-4F6C03BA0623}" type="sibTrans" cxnId="{9476825F-A55E-4946-8C83-250C3028C208}">
      <dgm:prSet/>
      <dgm:spPr/>
      <dgm:t>
        <a:bodyPr/>
        <a:lstStyle/>
        <a:p>
          <a:endParaRPr lang="en-US"/>
        </a:p>
      </dgm:t>
    </dgm:pt>
    <dgm:pt modelId="{729D2336-E3A8-4C89-989C-C988B0210DCD}">
      <dgm:prSet/>
      <dgm:spPr/>
      <dgm:t>
        <a:bodyPr/>
        <a:lstStyle/>
        <a:p>
          <a:pPr>
            <a:lnSpc>
              <a:spcPct val="100000"/>
            </a:lnSpc>
            <a:defRPr cap="all"/>
          </a:pPr>
          <a:r>
            <a:rPr lang="en-GB"/>
            <a:t>Care planning</a:t>
          </a:r>
          <a:endParaRPr lang="en-US"/>
        </a:p>
      </dgm:t>
    </dgm:pt>
    <dgm:pt modelId="{633A413D-172D-43C3-A493-8479D9C96CD3}" type="parTrans" cxnId="{4FAF7F45-988B-47EE-9D32-A1A097907D69}">
      <dgm:prSet/>
      <dgm:spPr/>
      <dgm:t>
        <a:bodyPr/>
        <a:lstStyle/>
        <a:p>
          <a:endParaRPr lang="en-US"/>
        </a:p>
      </dgm:t>
    </dgm:pt>
    <dgm:pt modelId="{985A068F-BBEB-463D-963A-E7A5617737B4}" type="sibTrans" cxnId="{4FAF7F45-988B-47EE-9D32-A1A097907D69}">
      <dgm:prSet/>
      <dgm:spPr/>
      <dgm:t>
        <a:bodyPr/>
        <a:lstStyle/>
        <a:p>
          <a:endParaRPr lang="en-US"/>
        </a:p>
      </dgm:t>
    </dgm:pt>
    <dgm:pt modelId="{2FB91CE4-C1D0-4D9D-9DDC-FB3DB510BA82}">
      <dgm:prSet/>
      <dgm:spPr/>
      <dgm:t>
        <a:bodyPr/>
        <a:lstStyle/>
        <a:p>
          <a:pPr>
            <a:lnSpc>
              <a:spcPct val="100000"/>
            </a:lnSpc>
            <a:defRPr cap="all"/>
          </a:pPr>
          <a:r>
            <a:rPr lang="en-GB" dirty="0"/>
            <a:t>Documentation</a:t>
          </a:r>
          <a:endParaRPr lang="en-US" dirty="0"/>
        </a:p>
      </dgm:t>
    </dgm:pt>
    <dgm:pt modelId="{9BFD1269-DD84-4ED1-B25A-961977E7FAF3}" type="parTrans" cxnId="{4CC8E30B-6930-484F-BF71-C9B6053515FB}">
      <dgm:prSet/>
      <dgm:spPr/>
      <dgm:t>
        <a:bodyPr/>
        <a:lstStyle/>
        <a:p>
          <a:endParaRPr lang="en-US"/>
        </a:p>
      </dgm:t>
    </dgm:pt>
    <dgm:pt modelId="{8D738AE6-FA6C-4E09-8924-7AD4AF5C5750}" type="sibTrans" cxnId="{4CC8E30B-6930-484F-BF71-C9B6053515FB}">
      <dgm:prSet/>
      <dgm:spPr/>
      <dgm:t>
        <a:bodyPr/>
        <a:lstStyle/>
        <a:p>
          <a:endParaRPr lang="en-US"/>
        </a:p>
      </dgm:t>
    </dgm:pt>
    <dgm:pt modelId="{E65DB73C-E5B9-48A0-B6AD-811B9927173D}">
      <dgm:prSet/>
      <dgm:spPr/>
      <dgm:t>
        <a:bodyPr/>
        <a:lstStyle/>
        <a:p>
          <a:pPr>
            <a:lnSpc>
              <a:spcPct val="100000"/>
            </a:lnSpc>
            <a:defRPr cap="all"/>
          </a:pPr>
          <a:r>
            <a:rPr lang="en-US" dirty="0"/>
            <a:t>family</a:t>
          </a:r>
        </a:p>
      </dgm:t>
    </dgm:pt>
    <dgm:pt modelId="{0134226E-BF54-4A27-9EF1-080F45A77F06}" type="parTrans" cxnId="{BD3B5F1D-EF05-4DF9-B484-3FC1E7326483}">
      <dgm:prSet/>
      <dgm:spPr/>
      <dgm:t>
        <a:bodyPr/>
        <a:lstStyle/>
        <a:p>
          <a:endParaRPr lang="en-GB"/>
        </a:p>
      </dgm:t>
    </dgm:pt>
    <dgm:pt modelId="{3124B202-6F72-41EE-828C-3E6F2632C46F}" type="sibTrans" cxnId="{BD3B5F1D-EF05-4DF9-B484-3FC1E7326483}">
      <dgm:prSet/>
      <dgm:spPr/>
      <dgm:t>
        <a:bodyPr/>
        <a:lstStyle/>
        <a:p>
          <a:endParaRPr lang="en-GB"/>
        </a:p>
      </dgm:t>
    </dgm:pt>
    <dgm:pt modelId="{900BE051-1124-4CE3-BC5C-494EE9DBDCA4}" type="pres">
      <dgm:prSet presAssocID="{E711E5C3-BBD8-4A24-8E03-41A7FF84583E}" presName="root" presStyleCnt="0">
        <dgm:presLayoutVars>
          <dgm:dir/>
          <dgm:resizeHandles val="exact"/>
        </dgm:presLayoutVars>
      </dgm:prSet>
      <dgm:spPr/>
    </dgm:pt>
    <dgm:pt modelId="{9C98BC13-DEC8-4BC5-B1EF-ABD90ACA2006}" type="pres">
      <dgm:prSet presAssocID="{94236B9F-950D-4370-B169-FA6C6CA3E48B}" presName="compNode" presStyleCnt="0"/>
      <dgm:spPr/>
    </dgm:pt>
    <dgm:pt modelId="{82555AF4-570B-40D2-98D2-2ADC961506B0}" type="pres">
      <dgm:prSet presAssocID="{94236B9F-950D-4370-B169-FA6C6CA3E48B}" presName="iconBgRect" presStyleLbl="bgShp" presStyleIdx="0" presStyleCnt="4"/>
      <dgm:spPr/>
    </dgm:pt>
    <dgm:pt modelId="{6FDC90BB-1479-4CCF-9B5B-0D39DEFB859B}" type="pres">
      <dgm:prSet presAssocID="{94236B9F-950D-4370-B169-FA6C6CA3E48B}"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arning"/>
        </a:ext>
      </dgm:extLst>
    </dgm:pt>
    <dgm:pt modelId="{181B9F1B-3C06-4F67-A731-29B15F339FA7}" type="pres">
      <dgm:prSet presAssocID="{94236B9F-950D-4370-B169-FA6C6CA3E48B}" presName="spaceRect" presStyleCnt="0"/>
      <dgm:spPr/>
    </dgm:pt>
    <dgm:pt modelId="{7651A5C4-06E4-4027-9BEC-F45884010AE1}" type="pres">
      <dgm:prSet presAssocID="{94236B9F-950D-4370-B169-FA6C6CA3E48B}" presName="textRect" presStyleLbl="revTx" presStyleIdx="0" presStyleCnt="4">
        <dgm:presLayoutVars>
          <dgm:chMax val="1"/>
          <dgm:chPref val="1"/>
        </dgm:presLayoutVars>
      </dgm:prSet>
      <dgm:spPr/>
    </dgm:pt>
    <dgm:pt modelId="{877A71FE-0813-4F4D-BAC8-F9E50368CCA8}" type="pres">
      <dgm:prSet presAssocID="{FCA78F7C-36CD-41AE-B85C-4F6C03BA0623}" presName="sibTrans" presStyleCnt="0"/>
      <dgm:spPr/>
    </dgm:pt>
    <dgm:pt modelId="{5114467B-1DA9-4B44-888E-A64C91C7E60F}" type="pres">
      <dgm:prSet presAssocID="{729D2336-E3A8-4C89-989C-C988B0210DCD}" presName="compNode" presStyleCnt="0"/>
      <dgm:spPr/>
    </dgm:pt>
    <dgm:pt modelId="{EC073334-A1BA-4A97-BBD2-F732F5D60270}" type="pres">
      <dgm:prSet presAssocID="{729D2336-E3A8-4C89-989C-C988B0210DCD}" presName="iconBgRect" presStyleLbl="bgShp" presStyleIdx="1" presStyleCnt="4"/>
      <dgm:spPr/>
    </dgm:pt>
    <dgm:pt modelId="{191BBDAC-E4C1-4960-980A-C80E60459DE7}" type="pres">
      <dgm:prSet presAssocID="{729D2336-E3A8-4C89-989C-C988B0210DCD}"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erson with Cane"/>
        </a:ext>
      </dgm:extLst>
    </dgm:pt>
    <dgm:pt modelId="{BAFCAFF0-1DC0-4335-9D23-C6506AFD1ED8}" type="pres">
      <dgm:prSet presAssocID="{729D2336-E3A8-4C89-989C-C988B0210DCD}" presName="spaceRect" presStyleCnt="0"/>
      <dgm:spPr/>
    </dgm:pt>
    <dgm:pt modelId="{A4189E56-733E-492B-BD9E-60F5E182AF46}" type="pres">
      <dgm:prSet presAssocID="{729D2336-E3A8-4C89-989C-C988B0210DCD}" presName="textRect" presStyleLbl="revTx" presStyleIdx="1" presStyleCnt="4">
        <dgm:presLayoutVars>
          <dgm:chMax val="1"/>
          <dgm:chPref val="1"/>
        </dgm:presLayoutVars>
      </dgm:prSet>
      <dgm:spPr/>
    </dgm:pt>
    <dgm:pt modelId="{186F1860-4E7C-46B7-8C2C-852B1DAFF1F3}" type="pres">
      <dgm:prSet presAssocID="{985A068F-BBEB-463D-963A-E7A5617737B4}" presName="sibTrans" presStyleCnt="0"/>
      <dgm:spPr/>
    </dgm:pt>
    <dgm:pt modelId="{165F073A-1134-4895-BC8B-D40A200C1474}" type="pres">
      <dgm:prSet presAssocID="{2FB91CE4-C1D0-4D9D-9DDC-FB3DB510BA82}" presName="compNode" presStyleCnt="0"/>
      <dgm:spPr/>
    </dgm:pt>
    <dgm:pt modelId="{561C6D7E-273F-48F0-8CAA-F0C757AF9AC4}" type="pres">
      <dgm:prSet presAssocID="{2FB91CE4-C1D0-4D9D-9DDC-FB3DB510BA82}" presName="iconBgRect" presStyleLbl="bgShp" presStyleIdx="2" presStyleCnt="4"/>
      <dgm:spPr/>
    </dgm:pt>
    <dgm:pt modelId="{3AEB25AD-7BA2-4040-A0C4-4481D9D89C53}" type="pres">
      <dgm:prSet presAssocID="{2FB91CE4-C1D0-4D9D-9DDC-FB3DB510BA8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cument"/>
        </a:ext>
      </dgm:extLst>
    </dgm:pt>
    <dgm:pt modelId="{5498AF4C-70B5-4DBB-9192-6326E5819794}" type="pres">
      <dgm:prSet presAssocID="{2FB91CE4-C1D0-4D9D-9DDC-FB3DB510BA82}" presName="spaceRect" presStyleCnt="0"/>
      <dgm:spPr/>
    </dgm:pt>
    <dgm:pt modelId="{8ACFB4AD-D459-4A26-AA67-07D72F7D68F6}" type="pres">
      <dgm:prSet presAssocID="{2FB91CE4-C1D0-4D9D-9DDC-FB3DB510BA82}" presName="textRect" presStyleLbl="revTx" presStyleIdx="2" presStyleCnt="4">
        <dgm:presLayoutVars>
          <dgm:chMax val="1"/>
          <dgm:chPref val="1"/>
        </dgm:presLayoutVars>
      </dgm:prSet>
      <dgm:spPr/>
    </dgm:pt>
    <dgm:pt modelId="{34D1FF25-7B86-4E74-B22A-9EE7E404E396}" type="pres">
      <dgm:prSet presAssocID="{8D738AE6-FA6C-4E09-8924-7AD4AF5C5750}" presName="sibTrans" presStyleCnt="0"/>
      <dgm:spPr/>
    </dgm:pt>
    <dgm:pt modelId="{F4A5B8BC-4A4E-4F11-AB74-482FF923B49C}" type="pres">
      <dgm:prSet presAssocID="{E65DB73C-E5B9-48A0-B6AD-811B9927173D}" presName="compNode" presStyleCnt="0"/>
      <dgm:spPr/>
    </dgm:pt>
    <dgm:pt modelId="{B19BB9DE-3476-4ED2-834A-66601C5EDC92}" type="pres">
      <dgm:prSet presAssocID="{E65DB73C-E5B9-48A0-B6AD-811B9927173D}" presName="iconBgRect" presStyleLbl="bgShp" presStyleIdx="3" presStyleCnt="4"/>
      <dgm:spPr/>
    </dgm:pt>
    <dgm:pt modelId="{D096AEAD-CAE5-43E0-99BC-BCFB0C2DFE5B}" type="pres">
      <dgm:prSet presAssocID="{E65DB73C-E5B9-48A0-B6AD-811B9927173D}"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Users with solid fill"/>
        </a:ext>
      </dgm:extLst>
    </dgm:pt>
    <dgm:pt modelId="{0E5650C9-58AC-406D-A32D-7493A9FFDD08}" type="pres">
      <dgm:prSet presAssocID="{E65DB73C-E5B9-48A0-B6AD-811B9927173D}" presName="spaceRect" presStyleCnt="0"/>
      <dgm:spPr/>
    </dgm:pt>
    <dgm:pt modelId="{076735FB-B0F0-408A-9F4E-CA8FEE1A4E23}" type="pres">
      <dgm:prSet presAssocID="{E65DB73C-E5B9-48A0-B6AD-811B9927173D}" presName="textRect" presStyleLbl="revTx" presStyleIdx="3" presStyleCnt="4">
        <dgm:presLayoutVars>
          <dgm:chMax val="1"/>
          <dgm:chPref val="1"/>
        </dgm:presLayoutVars>
      </dgm:prSet>
      <dgm:spPr/>
    </dgm:pt>
  </dgm:ptLst>
  <dgm:cxnLst>
    <dgm:cxn modelId="{4CC8E30B-6930-484F-BF71-C9B6053515FB}" srcId="{E711E5C3-BBD8-4A24-8E03-41A7FF84583E}" destId="{2FB91CE4-C1D0-4D9D-9DDC-FB3DB510BA82}" srcOrd="2" destOrd="0" parTransId="{9BFD1269-DD84-4ED1-B25A-961977E7FAF3}" sibTransId="{8D738AE6-FA6C-4E09-8924-7AD4AF5C5750}"/>
    <dgm:cxn modelId="{BD3B5F1D-EF05-4DF9-B484-3FC1E7326483}" srcId="{E711E5C3-BBD8-4A24-8E03-41A7FF84583E}" destId="{E65DB73C-E5B9-48A0-B6AD-811B9927173D}" srcOrd="3" destOrd="0" parTransId="{0134226E-BF54-4A27-9EF1-080F45A77F06}" sibTransId="{3124B202-6F72-41EE-828C-3E6F2632C46F}"/>
    <dgm:cxn modelId="{9476825F-A55E-4946-8C83-250C3028C208}" srcId="{E711E5C3-BBD8-4A24-8E03-41A7FF84583E}" destId="{94236B9F-950D-4370-B169-FA6C6CA3E48B}" srcOrd="0" destOrd="0" parTransId="{BAF47979-1B48-4395-A8FC-EA9A90057FC1}" sibTransId="{FCA78F7C-36CD-41AE-B85C-4F6C03BA0623}"/>
    <dgm:cxn modelId="{4FAF7F45-988B-47EE-9D32-A1A097907D69}" srcId="{E711E5C3-BBD8-4A24-8E03-41A7FF84583E}" destId="{729D2336-E3A8-4C89-989C-C988B0210DCD}" srcOrd="1" destOrd="0" parTransId="{633A413D-172D-43C3-A493-8479D9C96CD3}" sibTransId="{985A068F-BBEB-463D-963A-E7A5617737B4}"/>
    <dgm:cxn modelId="{A0D50E72-D6CE-49B5-AC24-AEB3A72FED22}" type="presOf" srcId="{94236B9F-950D-4370-B169-FA6C6CA3E48B}" destId="{7651A5C4-06E4-4027-9BEC-F45884010AE1}" srcOrd="0" destOrd="0" presId="urn:microsoft.com/office/officeart/2018/5/layout/IconCircleLabelList"/>
    <dgm:cxn modelId="{61C94591-A65B-4528-ADC9-E93B18BAEAF2}" type="presOf" srcId="{729D2336-E3A8-4C89-989C-C988B0210DCD}" destId="{A4189E56-733E-492B-BD9E-60F5E182AF46}" srcOrd="0" destOrd="0" presId="urn:microsoft.com/office/officeart/2018/5/layout/IconCircleLabelList"/>
    <dgm:cxn modelId="{6692AFB2-B1E1-4A30-8B59-A69824A08D5E}" type="presOf" srcId="{2FB91CE4-C1D0-4D9D-9DDC-FB3DB510BA82}" destId="{8ACFB4AD-D459-4A26-AA67-07D72F7D68F6}" srcOrd="0" destOrd="0" presId="urn:microsoft.com/office/officeart/2018/5/layout/IconCircleLabelList"/>
    <dgm:cxn modelId="{325F52CD-85C1-46EF-88A5-CE5D78EF528A}" type="presOf" srcId="{E711E5C3-BBD8-4A24-8E03-41A7FF84583E}" destId="{900BE051-1124-4CE3-BC5C-494EE9DBDCA4}" srcOrd="0" destOrd="0" presId="urn:microsoft.com/office/officeart/2018/5/layout/IconCircleLabelList"/>
    <dgm:cxn modelId="{D5D767E9-CAFE-4118-8622-508D0A974D59}" type="presOf" srcId="{E65DB73C-E5B9-48A0-B6AD-811B9927173D}" destId="{076735FB-B0F0-408A-9F4E-CA8FEE1A4E23}" srcOrd="0" destOrd="0" presId="urn:microsoft.com/office/officeart/2018/5/layout/IconCircleLabelList"/>
    <dgm:cxn modelId="{02CFB451-D1F5-464A-B6D9-9F461B2B248F}" type="presParOf" srcId="{900BE051-1124-4CE3-BC5C-494EE9DBDCA4}" destId="{9C98BC13-DEC8-4BC5-B1EF-ABD90ACA2006}" srcOrd="0" destOrd="0" presId="urn:microsoft.com/office/officeart/2018/5/layout/IconCircleLabelList"/>
    <dgm:cxn modelId="{4ED6814E-A93D-466D-BBEC-D5C50221A3D8}" type="presParOf" srcId="{9C98BC13-DEC8-4BC5-B1EF-ABD90ACA2006}" destId="{82555AF4-570B-40D2-98D2-2ADC961506B0}" srcOrd="0" destOrd="0" presId="urn:microsoft.com/office/officeart/2018/5/layout/IconCircleLabelList"/>
    <dgm:cxn modelId="{93F194C1-9F14-4A7A-9617-31A6F9646DC8}" type="presParOf" srcId="{9C98BC13-DEC8-4BC5-B1EF-ABD90ACA2006}" destId="{6FDC90BB-1479-4CCF-9B5B-0D39DEFB859B}" srcOrd="1" destOrd="0" presId="urn:microsoft.com/office/officeart/2018/5/layout/IconCircleLabelList"/>
    <dgm:cxn modelId="{E9C512BF-E6AB-44E4-B5E4-2A36FBEA295D}" type="presParOf" srcId="{9C98BC13-DEC8-4BC5-B1EF-ABD90ACA2006}" destId="{181B9F1B-3C06-4F67-A731-29B15F339FA7}" srcOrd="2" destOrd="0" presId="urn:microsoft.com/office/officeart/2018/5/layout/IconCircleLabelList"/>
    <dgm:cxn modelId="{B50938A2-695F-4347-AC7C-95D825149076}" type="presParOf" srcId="{9C98BC13-DEC8-4BC5-B1EF-ABD90ACA2006}" destId="{7651A5C4-06E4-4027-9BEC-F45884010AE1}" srcOrd="3" destOrd="0" presId="urn:microsoft.com/office/officeart/2018/5/layout/IconCircleLabelList"/>
    <dgm:cxn modelId="{D75A9C95-4100-4E5C-8D8F-578FC8A3A961}" type="presParOf" srcId="{900BE051-1124-4CE3-BC5C-494EE9DBDCA4}" destId="{877A71FE-0813-4F4D-BAC8-F9E50368CCA8}" srcOrd="1" destOrd="0" presId="urn:microsoft.com/office/officeart/2018/5/layout/IconCircleLabelList"/>
    <dgm:cxn modelId="{4E50032B-E6EE-49A5-8A05-F95403AEFE94}" type="presParOf" srcId="{900BE051-1124-4CE3-BC5C-494EE9DBDCA4}" destId="{5114467B-1DA9-4B44-888E-A64C91C7E60F}" srcOrd="2" destOrd="0" presId="urn:microsoft.com/office/officeart/2018/5/layout/IconCircleLabelList"/>
    <dgm:cxn modelId="{BE1E302A-E32A-4B1D-B8ED-B06A1D0D41ED}" type="presParOf" srcId="{5114467B-1DA9-4B44-888E-A64C91C7E60F}" destId="{EC073334-A1BA-4A97-BBD2-F732F5D60270}" srcOrd="0" destOrd="0" presId="urn:microsoft.com/office/officeart/2018/5/layout/IconCircleLabelList"/>
    <dgm:cxn modelId="{C340C513-54DB-4FC4-B056-3CCE4F57A48A}" type="presParOf" srcId="{5114467B-1DA9-4B44-888E-A64C91C7E60F}" destId="{191BBDAC-E4C1-4960-980A-C80E60459DE7}" srcOrd="1" destOrd="0" presId="urn:microsoft.com/office/officeart/2018/5/layout/IconCircleLabelList"/>
    <dgm:cxn modelId="{A4818EA0-6B58-4035-8954-CDCFA78F0298}" type="presParOf" srcId="{5114467B-1DA9-4B44-888E-A64C91C7E60F}" destId="{BAFCAFF0-1DC0-4335-9D23-C6506AFD1ED8}" srcOrd="2" destOrd="0" presId="urn:microsoft.com/office/officeart/2018/5/layout/IconCircleLabelList"/>
    <dgm:cxn modelId="{F6F9A298-1655-4EB2-9C27-3C68CCD8D2A4}" type="presParOf" srcId="{5114467B-1DA9-4B44-888E-A64C91C7E60F}" destId="{A4189E56-733E-492B-BD9E-60F5E182AF46}" srcOrd="3" destOrd="0" presId="urn:microsoft.com/office/officeart/2018/5/layout/IconCircleLabelList"/>
    <dgm:cxn modelId="{7A26BA44-E4BA-40F1-BC3B-8C0BEC0D89D0}" type="presParOf" srcId="{900BE051-1124-4CE3-BC5C-494EE9DBDCA4}" destId="{186F1860-4E7C-46B7-8C2C-852B1DAFF1F3}" srcOrd="3" destOrd="0" presId="urn:microsoft.com/office/officeart/2018/5/layout/IconCircleLabelList"/>
    <dgm:cxn modelId="{838A09EB-0B83-4A29-B6F5-134511CDC2E2}" type="presParOf" srcId="{900BE051-1124-4CE3-BC5C-494EE9DBDCA4}" destId="{165F073A-1134-4895-BC8B-D40A200C1474}" srcOrd="4" destOrd="0" presId="urn:microsoft.com/office/officeart/2018/5/layout/IconCircleLabelList"/>
    <dgm:cxn modelId="{8F776448-3865-4503-B271-30D077A233CB}" type="presParOf" srcId="{165F073A-1134-4895-BC8B-D40A200C1474}" destId="{561C6D7E-273F-48F0-8CAA-F0C757AF9AC4}" srcOrd="0" destOrd="0" presId="urn:microsoft.com/office/officeart/2018/5/layout/IconCircleLabelList"/>
    <dgm:cxn modelId="{D50115EA-7445-46D2-AFCB-35C775E0FE3B}" type="presParOf" srcId="{165F073A-1134-4895-BC8B-D40A200C1474}" destId="{3AEB25AD-7BA2-4040-A0C4-4481D9D89C53}" srcOrd="1" destOrd="0" presId="urn:microsoft.com/office/officeart/2018/5/layout/IconCircleLabelList"/>
    <dgm:cxn modelId="{DF6E311E-A0A5-4ED1-990E-9FAB7D2D6090}" type="presParOf" srcId="{165F073A-1134-4895-BC8B-D40A200C1474}" destId="{5498AF4C-70B5-4DBB-9192-6326E5819794}" srcOrd="2" destOrd="0" presId="urn:microsoft.com/office/officeart/2018/5/layout/IconCircleLabelList"/>
    <dgm:cxn modelId="{D8E55833-06E3-4094-A327-6CB763A49E89}" type="presParOf" srcId="{165F073A-1134-4895-BC8B-D40A200C1474}" destId="{8ACFB4AD-D459-4A26-AA67-07D72F7D68F6}" srcOrd="3" destOrd="0" presId="urn:microsoft.com/office/officeart/2018/5/layout/IconCircleLabelList"/>
    <dgm:cxn modelId="{888A021E-9E6E-4E5C-8783-81922A2866F8}" type="presParOf" srcId="{900BE051-1124-4CE3-BC5C-494EE9DBDCA4}" destId="{34D1FF25-7B86-4E74-B22A-9EE7E404E396}" srcOrd="5" destOrd="0" presId="urn:microsoft.com/office/officeart/2018/5/layout/IconCircleLabelList"/>
    <dgm:cxn modelId="{724C4C28-CE5C-4AA3-9703-B97DFD1E4C81}" type="presParOf" srcId="{900BE051-1124-4CE3-BC5C-494EE9DBDCA4}" destId="{F4A5B8BC-4A4E-4F11-AB74-482FF923B49C}" srcOrd="6" destOrd="0" presId="urn:microsoft.com/office/officeart/2018/5/layout/IconCircleLabelList"/>
    <dgm:cxn modelId="{BAB33A61-21DE-4B25-9200-62BC66B53173}" type="presParOf" srcId="{F4A5B8BC-4A4E-4F11-AB74-482FF923B49C}" destId="{B19BB9DE-3476-4ED2-834A-66601C5EDC92}" srcOrd="0" destOrd="0" presId="urn:microsoft.com/office/officeart/2018/5/layout/IconCircleLabelList"/>
    <dgm:cxn modelId="{8AC0D25F-7F8E-47F2-9551-0656A139E1BC}" type="presParOf" srcId="{F4A5B8BC-4A4E-4F11-AB74-482FF923B49C}" destId="{D096AEAD-CAE5-43E0-99BC-BCFB0C2DFE5B}" srcOrd="1" destOrd="0" presId="urn:microsoft.com/office/officeart/2018/5/layout/IconCircleLabelList"/>
    <dgm:cxn modelId="{EDFD8DE2-8AC6-4239-AB33-99A4E36BE198}" type="presParOf" srcId="{F4A5B8BC-4A4E-4F11-AB74-482FF923B49C}" destId="{0E5650C9-58AC-406D-A32D-7493A9FFDD08}" srcOrd="2" destOrd="0" presId="urn:microsoft.com/office/officeart/2018/5/layout/IconCircleLabelList"/>
    <dgm:cxn modelId="{3FA13A41-742F-4E84-A8DA-77D1980010FF}" type="presParOf" srcId="{F4A5B8BC-4A4E-4F11-AB74-482FF923B49C}" destId="{076735FB-B0F0-408A-9F4E-CA8FEE1A4E23}"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B926F9E1-1BCA-42A0-A26A-EEDB4FE3E23C}" type="doc">
      <dgm:prSet loTypeId="urn:microsoft.com/office/officeart/2018/2/layout/IconCircleList" loCatId="icon" qsTypeId="urn:microsoft.com/office/officeart/2005/8/quickstyle/simple1" qsCatId="simple" csTypeId="urn:microsoft.com/office/officeart/2018/5/colors/Iconchunking_neutralbg_accent1_2" csCatId="accent1" phldr="1"/>
      <dgm:spPr/>
      <dgm:t>
        <a:bodyPr/>
        <a:lstStyle/>
        <a:p>
          <a:endParaRPr lang="en-US"/>
        </a:p>
      </dgm:t>
    </dgm:pt>
    <dgm:pt modelId="{DCA30E3C-A1B5-459B-B868-D5BBCFFCDF55}">
      <dgm:prSet/>
      <dgm:spPr/>
      <dgm:t>
        <a:bodyPr/>
        <a:lstStyle/>
        <a:p>
          <a:r>
            <a:rPr lang="en-GB">
              <a:hlinkClick xmlns:r="http://schemas.openxmlformats.org/officeDocument/2006/relationships" r:id="rId1"/>
            </a:rPr>
            <a:t>Falls sensor patient leaflet (scot.nhs.uk)</a:t>
          </a:r>
          <a:endParaRPr lang="en-US"/>
        </a:p>
      </dgm:t>
    </dgm:pt>
    <dgm:pt modelId="{D52CAD75-DEF2-4AC5-A651-B286235C8A5A}" type="parTrans" cxnId="{FED5212A-8DCE-4AA2-852C-3F4FA42812F2}">
      <dgm:prSet/>
      <dgm:spPr/>
      <dgm:t>
        <a:bodyPr/>
        <a:lstStyle/>
        <a:p>
          <a:endParaRPr lang="en-US"/>
        </a:p>
      </dgm:t>
    </dgm:pt>
    <dgm:pt modelId="{707AC419-6EF0-448A-B06C-3D7BBC1616FF}" type="sibTrans" cxnId="{FED5212A-8DCE-4AA2-852C-3F4FA42812F2}">
      <dgm:prSet/>
      <dgm:spPr/>
      <dgm:t>
        <a:bodyPr/>
        <a:lstStyle/>
        <a:p>
          <a:endParaRPr lang="en-US"/>
        </a:p>
      </dgm:t>
    </dgm:pt>
    <dgm:pt modelId="{CBDCA8BA-3A58-455A-9F9C-5C42148A84C2}">
      <dgm:prSet/>
      <dgm:spPr/>
      <dgm:t>
        <a:bodyPr/>
        <a:lstStyle/>
        <a:p>
          <a:r>
            <a:rPr lang="en-GB">
              <a:hlinkClick xmlns:r="http://schemas.openxmlformats.org/officeDocument/2006/relationships" r:id="rId2"/>
            </a:rPr>
            <a:t>Falls Sensor Guidelines v4 (scot.nhs.uk)</a:t>
          </a:r>
          <a:endParaRPr lang="en-US"/>
        </a:p>
      </dgm:t>
    </dgm:pt>
    <dgm:pt modelId="{5C15F6BD-6643-4B99-930D-7CDEE5D7AB96}" type="parTrans" cxnId="{0001C08F-C124-4DF8-B55D-F0DAB4AC59F8}">
      <dgm:prSet/>
      <dgm:spPr/>
      <dgm:t>
        <a:bodyPr/>
        <a:lstStyle/>
        <a:p>
          <a:endParaRPr lang="en-US"/>
        </a:p>
      </dgm:t>
    </dgm:pt>
    <dgm:pt modelId="{8466717B-810C-438E-B298-03531A351846}" type="sibTrans" cxnId="{0001C08F-C124-4DF8-B55D-F0DAB4AC59F8}">
      <dgm:prSet/>
      <dgm:spPr/>
      <dgm:t>
        <a:bodyPr/>
        <a:lstStyle/>
        <a:p>
          <a:endParaRPr lang="en-US"/>
        </a:p>
      </dgm:t>
    </dgm:pt>
    <dgm:pt modelId="{D4212666-462D-42AA-B840-93CC685C59AA}" type="pres">
      <dgm:prSet presAssocID="{B926F9E1-1BCA-42A0-A26A-EEDB4FE3E23C}" presName="root" presStyleCnt="0">
        <dgm:presLayoutVars>
          <dgm:dir/>
          <dgm:resizeHandles val="exact"/>
        </dgm:presLayoutVars>
      </dgm:prSet>
      <dgm:spPr/>
    </dgm:pt>
    <dgm:pt modelId="{A614CB9F-7BB6-470C-9DDC-93EBC019C155}" type="pres">
      <dgm:prSet presAssocID="{B926F9E1-1BCA-42A0-A26A-EEDB4FE3E23C}" presName="container" presStyleCnt="0">
        <dgm:presLayoutVars>
          <dgm:dir/>
          <dgm:resizeHandles val="exact"/>
        </dgm:presLayoutVars>
      </dgm:prSet>
      <dgm:spPr/>
    </dgm:pt>
    <dgm:pt modelId="{F12F3246-1331-478E-B69C-9C7BBE7D769E}" type="pres">
      <dgm:prSet presAssocID="{DCA30E3C-A1B5-459B-B868-D5BBCFFCDF55}" presName="compNode" presStyleCnt="0"/>
      <dgm:spPr/>
    </dgm:pt>
    <dgm:pt modelId="{907FA3BF-B7BE-4775-ADF1-9DD85E19847C}" type="pres">
      <dgm:prSet presAssocID="{DCA30E3C-A1B5-459B-B868-D5BBCFFCDF55}" presName="iconBgRect" presStyleLbl="bgShp" presStyleIdx="0" presStyleCnt="2"/>
      <dgm:spPr/>
    </dgm:pt>
    <dgm:pt modelId="{C9E0B5B8-7598-4715-B100-EBAE0A22C015}" type="pres">
      <dgm:prSet presAssocID="{DCA30E3C-A1B5-459B-B868-D5BBCFFCDF55}" presName="iconRect" presStyleLbl="node1" presStyleIdx="0" presStyleCnt="2" custLinFactNeighborX="7321" custLinFactNeighborY="585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Information outline"/>
        </a:ext>
      </dgm:extLst>
    </dgm:pt>
    <dgm:pt modelId="{A1E228CE-17C9-4EE3-9058-14203304162C}" type="pres">
      <dgm:prSet presAssocID="{DCA30E3C-A1B5-459B-B868-D5BBCFFCDF55}" presName="spaceRect" presStyleCnt="0"/>
      <dgm:spPr/>
    </dgm:pt>
    <dgm:pt modelId="{CC4811BE-9EC8-4BBB-BF84-6D088B7AFE00}" type="pres">
      <dgm:prSet presAssocID="{DCA30E3C-A1B5-459B-B868-D5BBCFFCDF55}" presName="textRect" presStyleLbl="revTx" presStyleIdx="0" presStyleCnt="2">
        <dgm:presLayoutVars>
          <dgm:chMax val="1"/>
          <dgm:chPref val="1"/>
        </dgm:presLayoutVars>
      </dgm:prSet>
      <dgm:spPr/>
    </dgm:pt>
    <dgm:pt modelId="{584377B6-155D-4A10-88BE-1ED3E9AB6A1E}" type="pres">
      <dgm:prSet presAssocID="{707AC419-6EF0-448A-B06C-3D7BBC1616FF}" presName="sibTrans" presStyleLbl="sibTrans2D1" presStyleIdx="0" presStyleCnt="0"/>
      <dgm:spPr/>
    </dgm:pt>
    <dgm:pt modelId="{0E93F73F-3939-4A31-A80C-8CF7E8AE912C}" type="pres">
      <dgm:prSet presAssocID="{CBDCA8BA-3A58-455A-9F9C-5C42148A84C2}" presName="compNode" presStyleCnt="0"/>
      <dgm:spPr/>
    </dgm:pt>
    <dgm:pt modelId="{3EC25215-7144-443A-B0C7-41203E5808AD}" type="pres">
      <dgm:prSet presAssocID="{CBDCA8BA-3A58-455A-9F9C-5C42148A84C2}" presName="iconBgRect" presStyleLbl="bgShp" presStyleIdx="1" presStyleCnt="2"/>
      <dgm:spPr/>
    </dgm:pt>
    <dgm:pt modelId="{41CD6943-C801-48B5-B8D5-6D5E71771380}" type="pres">
      <dgm:prSet presAssocID="{CBDCA8BA-3A58-455A-9F9C-5C42148A84C2}" presName="iconRect" presStyleLbl="node1" presStyleIdx="1" presStyleCnt="2"/>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Open book outline"/>
        </a:ext>
      </dgm:extLst>
    </dgm:pt>
    <dgm:pt modelId="{77E44C24-E476-4C9F-B024-E302CEA43035}" type="pres">
      <dgm:prSet presAssocID="{CBDCA8BA-3A58-455A-9F9C-5C42148A84C2}" presName="spaceRect" presStyleCnt="0"/>
      <dgm:spPr/>
    </dgm:pt>
    <dgm:pt modelId="{D2DEB0DF-C5AE-4FD4-8D52-DCCC3BEF23D6}" type="pres">
      <dgm:prSet presAssocID="{CBDCA8BA-3A58-455A-9F9C-5C42148A84C2}" presName="textRect" presStyleLbl="revTx" presStyleIdx="1" presStyleCnt="2">
        <dgm:presLayoutVars>
          <dgm:chMax val="1"/>
          <dgm:chPref val="1"/>
        </dgm:presLayoutVars>
      </dgm:prSet>
      <dgm:spPr/>
    </dgm:pt>
  </dgm:ptLst>
  <dgm:cxnLst>
    <dgm:cxn modelId="{AFCAA704-196C-413F-AD54-1F30CF1D4DE5}" type="presOf" srcId="{DCA30E3C-A1B5-459B-B868-D5BBCFFCDF55}" destId="{CC4811BE-9EC8-4BBB-BF84-6D088B7AFE00}" srcOrd="0" destOrd="0" presId="urn:microsoft.com/office/officeart/2018/2/layout/IconCircleList"/>
    <dgm:cxn modelId="{FED5212A-8DCE-4AA2-852C-3F4FA42812F2}" srcId="{B926F9E1-1BCA-42A0-A26A-EEDB4FE3E23C}" destId="{DCA30E3C-A1B5-459B-B868-D5BBCFFCDF55}" srcOrd="0" destOrd="0" parTransId="{D52CAD75-DEF2-4AC5-A651-B286235C8A5A}" sibTransId="{707AC419-6EF0-448A-B06C-3D7BBC1616FF}"/>
    <dgm:cxn modelId="{E490EB83-57AA-4569-B868-C04B7ED2FC1C}" type="presOf" srcId="{707AC419-6EF0-448A-B06C-3D7BBC1616FF}" destId="{584377B6-155D-4A10-88BE-1ED3E9AB6A1E}" srcOrd="0" destOrd="0" presId="urn:microsoft.com/office/officeart/2018/2/layout/IconCircleList"/>
    <dgm:cxn modelId="{7766F084-22B4-4C3E-914B-4583421F3EAD}" type="presOf" srcId="{B926F9E1-1BCA-42A0-A26A-EEDB4FE3E23C}" destId="{D4212666-462D-42AA-B840-93CC685C59AA}" srcOrd="0" destOrd="0" presId="urn:microsoft.com/office/officeart/2018/2/layout/IconCircleList"/>
    <dgm:cxn modelId="{0001C08F-C124-4DF8-B55D-F0DAB4AC59F8}" srcId="{B926F9E1-1BCA-42A0-A26A-EEDB4FE3E23C}" destId="{CBDCA8BA-3A58-455A-9F9C-5C42148A84C2}" srcOrd="1" destOrd="0" parTransId="{5C15F6BD-6643-4B99-930D-7CDEE5D7AB96}" sibTransId="{8466717B-810C-438E-B298-03531A351846}"/>
    <dgm:cxn modelId="{CD69CB8F-0A74-422A-BC52-6BF0BAA0253B}" type="presOf" srcId="{CBDCA8BA-3A58-455A-9F9C-5C42148A84C2}" destId="{D2DEB0DF-C5AE-4FD4-8D52-DCCC3BEF23D6}" srcOrd="0" destOrd="0" presId="urn:microsoft.com/office/officeart/2018/2/layout/IconCircleList"/>
    <dgm:cxn modelId="{85FA0F0D-6397-42CB-AA9C-AE08EFE50BB3}" type="presParOf" srcId="{D4212666-462D-42AA-B840-93CC685C59AA}" destId="{A614CB9F-7BB6-470C-9DDC-93EBC019C155}" srcOrd="0" destOrd="0" presId="urn:microsoft.com/office/officeart/2018/2/layout/IconCircleList"/>
    <dgm:cxn modelId="{FAEDE7FB-3BC7-4612-BD11-B7250CF05B96}" type="presParOf" srcId="{A614CB9F-7BB6-470C-9DDC-93EBC019C155}" destId="{F12F3246-1331-478E-B69C-9C7BBE7D769E}" srcOrd="0" destOrd="0" presId="urn:microsoft.com/office/officeart/2018/2/layout/IconCircleList"/>
    <dgm:cxn modelId="{C5A18A42-7DBC-4852-ABC8-E16CB488822A}" type="presParOf" srcId="{F12F3246-1331-478E-B69C-9C7BBE7D769E}" destId="{907FA3BF-B7BE-4775-ADF1-9DD85E19847C}" srcOrd="0" destOrd="0" presId="urn:microsoft.com/office/officeart/2018/2/layout/IconCircleList"/>
    <dgm:cxn modelId="{04D9E913-ABBA-467D-AC38-3DCD0FF7FEF7}" type="presParOf" srcId="{F12F3246-1331-478E-B69C-9C7BBE7D769E}" destId="{C9E0B5B8-7598-4715-B100-EBAE0A22C015}" srcOrd="1" destOrd="0" presId="urn:microsoft.com/office/officeart/2018/2/layout/IconCircleList"/>
    <dgm:cxn modelId="{E1BFB71A-8793-4D34-A06F-A7CEC696142A}" type="presParOf" srcId="{F12F3246-1331-478E-B69C-9C7BBE7D769E}" destId="{A1E228CE-17C9-4EE3-9058-14203304162C}" srcOrd="2" destOrd="0" presId="urn:microsoft.com/office/officeart/2018/2/layout/IconCircleList"/>
    <dgm:cxn modelId="{CFE37404-FB67-40F9-BE40-13EC399163F0}" type="presParOf" srcId="{F12F3246-1331-478E-B69C-9C7BBE7D769E}" destId="{CC4811BE-9EC8-4BBB-BF84-6D088B7AFE00}" srcOrd="3" destOrd="0" presId="urn:microsoft.com/office/officeart/2018/2/layout/IconCircleList"/>
    <dgm:cxn modelId="{C0B80B7E-AAA0-49EB-BF53-0222B87F9CFA}" type="presParOf" srcId="{A614CB9F-7BB6-470C-9DDC-93EBC019C155}" destId="{584377B6-155D-4A10-88BE-1ED3E9AB6A1E}" srcOrd="1" destOrd="0" presId="urn:microsoft.com/office/officeart/2018/2/layout/IconCircleList"/>
    <dgm:cxn modelId="{CDEB3042-28FB-44AC-939C-3D1E22B21E9E}" type="presParOf" srcId="{A614CB9F-7BB6-470C-9DDC-93EBC019C155}" destId="{0E93F73F-3939-4A31-A80C-8CF7E8AE912C}" srcOrd="2" destOrd="0" presId="urn:microsoft.com/office/officeart/2018/2/layout/IconCircleList"/>
    <dgm:cxn modelId="{D00F2F36-FECB-4AF9-A0A2-C85B4E39D3F0}" type="presParOf" srcId="{0E93F73F-3939-4A31-A80C-8CF7E8AE912C}" destId="{3EC25215-7144-443A-B0C7-41203E5808AD}" srcOrd="0" destOrd="0" presId="urn:microsoft.com/office/officeart/2018/2/layout/IconCircleList"/>
    <dgm:cxn modelId="{8D767482-246C-40E3-B2C7-00CD204511CC}" type="presParOf" srcId="{0E93F73F-3939-4A31-A80C-8CF7E8AE912C}" destId="{41CD6943-C801-48B5-B8D5-6D5E71771380}" srcOrd="1" destOrd="0" presId="urn:microsoft.com/office/officeart/2018/2/layout/IconCircleList"/>
    <dgm:cxn modelId="{64708BF0-DA7E-4E35-ABB4-FB2E9ACDFE51}" type="presParOf" srcId="{0E93F73F-3939-4A31-A80C-8CF7E8AE912C}" destId="{77E44C24-E476-4C9F-B024-E302CEA43035}" srcOrd="2" destOrd="0" presId="urn:microsoft.com/office/officeart/2018/2/layout/IconCircleList"/>
    <dgm:cxn modelId="{A8893DE5-2204-407F-8AF3-22DEAFAD965A}" type="presParOf" srcId="{0E93F73F-3939-4A31-A80C-8CF7E8AE912C}" destId="{D2DEB0DF-C5AE-4FD4-8D52-DCCC3BEF23D6}"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1E4BD9C1-F6AD-4293-803E-417B6052DA12}"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GB"/>
        </a:p>
      </dgm:t>
    </dgm:pt>
    <dgm:pt modelId="{19359C13-E9DD-4DB0-9AEE-A7CF0C734049}">
      <dgm:prSet custT="1"/>
      <dgm:spPr/>
      <dgm:t>
        <a:bodyPr/>
        <a:lstStyle/>
        <a:p>
          <a:pPr algn="l" rtl="0"/>
          <a:r>
            <a:rPr lang="en-GB" sz="2800" b="1" dirty="0"/>
            <a:t>Assessment of Capacity </a:t>
          </a:r>
          <a:r>
            <a:rPr lang="en-GB" sz="2800" dirty="0"/>
            <a:t>should be completed to determine whether treatment should be carried out under the guidance of Adults with Incapacity Act.</a:t>
          </a:r>
        </a:p>
      </dgm:t>
    </dgm:pt>
    <dgm:pt modelId="{185D83E7-024E-41FB-8E8C-FC93AE3FAD68}" type="parTrans" cxnId="{4EC49B6D-A9A4-4F8D-8F57-5784DC02D7C8}">
      <dgm:prSet/>
      <dgm:spPr/>
      <dgm:t>
        <a:bodyPr/>
        <a:lstStyle/>
        <a:p>
          <a:endParaRPr lang="en-GB"/>
        </a:p>
      </dgm:t>
    </dgm:pt>
    <dgm:pt modelId="{1337D58B-C8DF-43F6-A0A8-864EFE8B0021}" type="sibTrans" cxnId="{4EC49B6D-A9A4-4F8D-8F57-5784DC02D7C8}">
      <dgm:prSet/>
      <dgm:spPr/>
      <dgm:t>
        <a:bodyPr/>
        <a:lstStyle/>
        <a:p>
          <a:endParaRPr lang="en-GB"/>
        </a:p>
      </dgm:t>
    </dgm:pt>
    <dgm:pt modelId="{061D60D9-3E92-409F-BF8A-A4CE36144A40}">
      <dgm:prSet custT="1"/>
      <dgm:spPr/>
      <dgm:t>
        <a:bodyPr/>
        <a:lstStyle/>
        <a:p>
          <a:r>
            <a:rPr lang="en-GB" sz="2800" dirty="0"/>
            <a:t>if uncertain, psychiatry advice should be sought</a:t>
          </a:r>
          <a:r>
            <a:rPr lang="en-GB" sz="2200" dirty="0"/>
            <a:t>.</a:t>
          </a:r>
        </a:p>
      </dgm:t>
    </dgm:pt>
    <dgm:pt modelId="{24DCFF86-4CE5-405F-BAD6-27394CBE8967}" type="parTrans" cxnId="{7260F8D6-D4C5-4017-BC46-DF799A44847B}">
      <dgm:prSet/>
      <dgm:spPr/>
      <dgm:t>
        <a:bodyPr/>
        <a:lstStyle/>
        <a:p>
          <a:endParaRPr lang="en-GB"/>
        </a:p>
      </dgm:t>
    </dgm:pt>
    <dgm:pt modelId="{142F2D88-E254-41E7-BD3D-ECDDE4AA4FE9}" type="sibTrans" cxnId="{7260F8D6-D4C5-4017-BC46-DF799A44847B}">
      <dgm:prSet/>
      <dgm:spPr/>
      <dgm:t>
        <a:bodyPr/>
        <a:lstStyle/>
        <a:p>
          <a:endParaRPr lang="en-GB"/>
        </a:p>
      </dgm:t>
    </dgm:pt>
    <dgm:pt modelId="{FB6D9398-FD21-4D83-8414-1FD09B8C723F}">
      <dgm:prSet custT="1"/>
      <dgm:spPr/>
      <dgm:t>
        <a:bodyPr/>
        <a:lstStyle/>
        <a:p>
          <a:r>
            <a:rPr lang="en-GB" sz="2800" dirty="0"/>
            <a:t>This is particularly important if considering the use of falls sensors, bed rails or wander guard.</a:t>
          </a:r>
        </a:p>
      </dgm:t>
    </dgm:pt>
    <dgm:pt modelId="{F84FCCCD-6A13-491B-8655-9B0DC64C5D09}" type="parTrans" cxnId="{037505EA-6E9F-4624-99AD-FF3A2B8D5EED}">
      <dgm:prSet/>
      <dgm:spPr/>
      <dgm:t>
        <a:bodyPr/>
        <a:lstStyle/>
        <a:p>
          <a:endParaRPr lang="en-GB"/>
        </a:p>
      </dgm:t>
    </dgm:pt>
    <dgm:pt modelId="{546C98B9-2F1A-411C-B8DC-432CB7C51B93}" type="sibTrans" cxnId="{037505EA-6E9F-4624-99AD-FF3A2B8D5EED}">
      <dgm:prSet/>
      <dgm:spPr/>
      <dgm:t>
        <a:bodyPr/>
        <a:lstStyle/>
        <a:p>
          <a:endParaRPr lang="en-GB"/>
        </a:p>
      </dgm:t>
    </dgm:pt>
    <dgm:pt modelId="{DBC5A904-E569-4FC1-83FA-82ACB01967FB}">
      <dgm:prSet custT="1"/>
      <dgm:spPr/>
      <dgm:t>
        <a:bodyPr/>
        <a:lstStyle/>
        <a:p>
          <a:r>
            <a:rPr lang="en-GB" sz="2800" dirty="0"/>
            <a:t>Staff can also refer to the Safe and Effective use of Bed Rails policy.</a:t>
          </a:r>
        </a:p>
      </dgm:t>
    </dgm:pt>
    <dgm:pt modelId="{B5703EEE-BD87-488E-92B0-29B034DE7586}" type="parTrans" cxnId="{0E97CC3A-6454-4353-9B9D-054DFF41EC22}">
      <dgm:prSet/>
      <dgm:spPr/>
      <dgm:t>
        <a:bodyPr/>
        <a:lstStyle/>
        <a:p>
          <a:endParaRPr lang="en-GB"/>
        </a:p>
      </dgm:t>
    </dgm:pt>
    <dgm:pt modelId="{1E18B9E8-D13A-422B-8629-40E5F45F63C0}" type="sibTrans" cxnId="{0E97CC3A-6454-4353-9B9D-054DFF41EC22}">
      <dgm:prSet/>
      <dgm:spPr/>
      <dgm:t>
        <a:bodyPr/>
        <a:lstStyle/>
        <a:p>
          <a:endParaRPr lang="en-GB"/>
        </a:p>
      </dgm:t>
    </dgm:pt>
    <dgm:pt modelId="{BC7979FB-F0C9-4AA7-B9FA-82B349CA329A}" type="pres">
      <dgm:prSet presAssocID="{1E4BD9C1-F6AD-4293-803E-417B6052DA12}" presName="vert0" presStyleCnt="0">
        <dgm:presLayoutVars>
          <dgm:dir/>
          <dgm:animOne val="branch"/>
          <dgm:animLvl val="lvl"/>
        </dgm:presLayoutVars>
      </dgm:prSet>
      <dgm:spPr/>
    </dgm:pt>
    <dgm:pt modelId="{15E3A62B-54C5-4A2F-A259-5FC51225578E}" type="pres">
      <dgm:prSet presAssocID="{19359C13-E9DD-4DB0-9AEE-A7CF0C734049}" presName="thickLine" presStyleLbl="alignNode1" presStyleIdx="0" presStyleCnt="4"/>
      <dgm:spPr/>
    </dgm:pt>
    <dgm:pt modelId="{187942C7-DD48-4D6F-A4D0-ECF01A395B2C}" type="pres">
      <dgm:prSet presAssocID="{19359C13-E9DD-4DB0-9AEE-A7CF0C734049}" presName="horz1" presStyleCnt="0"/>
      <dgm:spPr/>
    </dgm:pt>
    <dgm:pt modelId="{A341B0D8-4EA9-4647-A157-7DB3B5B23F91}" type="pres">
      <dgm:prSet presAssocID="{19359C13-E9DD-4DB0-9AEE-A7CF0C734049}" presName="tx1" presStyleLbl="revTx" presStyleIdx="0" presStyleCnt="4" custScaleX="100294" custScaleY="159079"/>
      <dgm:spPr/>
    </dgm:pt>
    <dgm:pt modelId="{A5D3635F-F0E4-4712-95C3-BC94F8CBB6F0}" type="pres">
      <dgm:prSet presAssocID="{19359C13-E9DD-4DB0-9AEE-A7CF0C734049}" presName="vert1" presStyleCnt="0"/>
      <dgm:spPr/>
    </dgm:pt>
    <dgm:pt modelId="{3102201B-3049-4DAB-B34E-4AE5B2D86839}" type="pres">
      <dgm:prSet presAssocID="{061D60D9-3E92-409F-BF8A-A4CE36144A40}" presName="thickLine" presStyleLbl="alignNode1" presStyleIdx="1" presStyleCnt="4"/>
      <dgm:spPr/>
    </dgm:pt>
    <dgm:pt modelId="{29FC38D9-B5F7-4725-A122-541C4C96AB78}" type="pres">
      <dgm:prSet presAssocID="{061D60D9-3E92-409F-BF8A-A4CE36144A40}" presName="horz1" presStyleCnt="0"/>
      <dgm:spPr/>
    </dgm:pt>
    <dgm:pt modelId="{0F07203B-A4AC-4D06-8DFA-44F326D12DE6}" type="pres">
      <dgm:prSet presAssocID="{061D60D9-3E92-409F-BF8A-A4CE36144A40}" presName="tx1" presStyleLbl="revTx" presStyleIdx="1" presStyleCnt="4" custScaleY="84555"/>
      <dgm:spPr/>
    </dgm:pt>
    <dgm:pt modelId="{4D4F8DFF-7D64-414E-896A-6711472B73BC}" type="pres">
      <dgm:prSet presAssocID="{061D60D9-3E92-409F-BF8A-A4CE36144A40}" presName="vert1" presStyleCnt="0"/>
      <dgm:spPr/>
    </dgm:pt>
    <dgm:pt modelId="{1BD9F36C-66FD-4788-911C-B1613A68D2B2}" type="pres">
      <dgm:prSet presAssocID="{FB6D9398-FD21-4D83-8414-1FD09B8C723F}" presName="thickLine" presStyleLbl="alignNode1" presStyleIdx="2" presStyleCnt="4"/>
      <dgm:spPr/>
    </dgm:pt>
    <dgm:pt modelId="{711036F6-C411-40C8-A8ED-D8526EAEC085}" type="pres">
      <dgm:prSet presAssocID="{FB6D9398-FD21-4D83-8414-1FD09B8C723F}" presName="horz1" presStyleCnt="0"/>
      <dgm:spPr/>
    </dgm:pt>
    <dgm:pt modelId="{3583AB38-EABE-43EF-9101-D2C85E550A82}" type="pres">
      <dgm:prSet presAssocID="{FB6D9398-FD21-4D83-8414-1FD09B8C723F}" presName="tx1" presStyleLbl="revTx" presStyleIdx="2" presStyleCnt="4" custScaleY="125237"/>
      <dgm:spPr/>
    </dgm:pt>
    <dgm:pt modelId="{9BD1C712-8AC0-4987-8048-1DC5A1DB09DD}" type="pres">
      <dgm:prSet presAssocID="{FB6D9398-FD21-4D83-8414-1FD09B8C723F}" presName="vert1" presStyleCnt="0"/>
      <dgm:spPr/>
    </dgm:pt>
    <dgm:pt modelId="{8BB54BE5-A519-467C-B566-BB5E2A302DDF}" type="pres">
      <dgm:prSet presAssocID="{DBC5A904-E569-4FC1-83FA-82ACB01967FB}" presName="thickLine" presStyleLbl="alignNode1" presStyleIdx="3" presStyleCnt="4"/>
      <dgm:spPr/>
    </dgm:pt>
    <dgm:pt modelId="{C52B71A5-F152-435F-8506-65357C324C82}" type="pres">
      <dgm:prSet presAssocID="{DBC5A904-E569-4FC1-83FA-82ACB01967FB}" presName="horz1" presStyleCnt="0"/>
      <dgm:spPr/>
    </dgm:pt>
    <dgm:pt modelId="{DDD76BC0-4E6F-4E25-AEC8-30C6B99C139F}" type="pres">
      <dgm:prSet presAssocID="{DBC5A904-E569-4FC1-83FA-82ACB01967FB}" presName="tx1" presStyleLbl="revTx" presStyleIdx="3" presStyleCnt="4"/>
      <dgm:spPr/>
    </dgm:pt>
    <dgm:pt modelId="{59849EBC-652F-4A20-8B87-789EEFF1807E}" type="pres">
      <dgm:prSet presAssocID="{DBC5A904-E569-4FC1-83FA-82ACB01967FB}" presName="vert1" presStyleCnt="0"/>
      <dgm:spPr/>
    </dgm:pt>
  </dgm:ptLst>
  <dgm:cxnLst>
    <dgm:cxn modelId="{7436660C-65A8-47B6-9558-7822F6339E54}" type="presOf" srcId="{061D60D9-3E92-409F-BF8A-A4CE36144A40}" destId="{0F07203B-A4AC-4D06-8DFA-44F326D12DE6}" srcOrd="0" destOrd="0" presId="urn:microsoft.com/office/officeart/2008/layout/LinedList"/>
    <dgm:cxn modelId="{0E97CC3A-6454-4353-9B9D-054DFF41EC22}" srcId="{1E4BD9C1-F6AD-4293-803E-417B6052DA12}" destId="{DBC5A904-E569-4FC1-83FA-82ACB01967FB}" srcOrd="3" destOrd="0" parTransId="{B5703EEE-BD87-488E-92B0-29B034DE7586}" sibTransId="{1E18B9E8-D13A-422B-8629-40E5F45F63C0}"/>
    <dgm:cxn modelId="{CCB67A69-3055-434F-B704-78C67B3E8070}" type="presOf" srcId="{1E4BD9C1-F6AD-4293-803E-417B6052DA12}" destId="{BC7979FB-F0C9-4AA7-B9FA-82B349CA329A}" srcOrd="0" destOrd="0" presId="urn:microsoft.com/office/officeart/2008/layout/LinedList"/>
    <dgm:cxn modelId="{E6A1A44A-5EC9-4AF3-82A2-78BD38F27789}" type="presOf" srcId="{DBC5A904-E569-4FC1-83FA-82ACB01967FB}" destId="{DDD76BC0-4E6F-4E25-AEC8-30C6B99C139F}" srcOrd="0" destOrd="0" presId="urn:microsoft.com/office/officeart/2008/layout/LinedList"/>
    <dgm:cxn modelId="{E9A1566C-DF8E-4719-A436-443652B902F9}" type="presOf" srcId="{FB6D9398-FD21-4D83-8414-1FD09B8C723F}" destId="{3583AB38-EABE-43EF-9101-D2C85E550A82}" srcOrd="0" destOrd="0" presId="urn:microsoft.com/office/officeart/2008/layout/LinedList"/>
    <dgm:cxn modelId="{4EC49B6D-A9A4-4F8D-8F57-5784DC02D7C8}" srcId="{1E4BD9C1-F6AD-4293-803E-417B6052DA12}" destId="{19359C13-E9DD-4DB0-9AEE-A7CF0C734049}" srcOrd="0" destOrd="0" parTransId="{185D83E7-024E-41FB-8E8C-FC93AE3FAD68}" sibTransId="{1337D58B-C8DF-43F6-A0A8-864EFE8B0021}"/>
    <dgm:cxn modelId="{7260F8D6-D4C5-4017-BC46-DF799A44847B}" srcId="{1E4BD9C1-F6AD-4293-803E-417B6052DA12}" destId="{061D60D9-3E92-409F-BF8A-A4CE36144A40}" srcOrd="1" destOrd="0" parTransId="{24DCFF86-4CE5-405F-BAD6-27394CBE8967}" sibTransId="{142F2D88-E254-41E7-BD3D-ECDDE4AA4FE9}"/>
    <dgm:cxn modelId="{037505EA-6E9F-4624-99AD-FF3A2B8D5EED}" srcId="{1E4BD9C1-F6AD-4293-803E-417B6052DA12}" destId="{FB6D9398-FD21-4D83-8414-1FD09B8C723F}" srcOrd="2" destOrd="0" parTransId="{F84FCCCD-6A13-491B-8655-9B0DC64C5D09}" sibTransId="{546C98B9-2F1A-411C-B8DC-432CB7C51B93}"/>
    <dgm:cxn modelId="{F81A98F2-9D91-40F0-8924-C36EAD67EEA6}" type="presOf" srcId="{19359C13-E9DD-4DB0-9AEE-A7CF0C734049}" destId="{A341B0D8-4EA9-4647-A157-7DB3B5B23F91}" srcOrd="0" destOrd="0" presId="urn:microsoft.com/office/officeart/2008/layout/LinedList"/>
    <dgm:cxn modelId="{50AE237A-6C81-4367-8C98-496B0B20ED26}" type="presParOf" srcId="{BC7979FB-F0C9-4AA7-B9FA-82B349CA329A}" destId="{15E3A62B-54C5-4A2F-A259-5FC51225578E}" srcOrd="0" destOrd="0" presId="urn:microsoft.com/office/officeart/2008/layout/LinedList"/>
    <dgm:cxn modelId="{586B0F20-5D69-4515-B1B4-64BB5E48F8B1}" type="presParOf" srcId="{BC7979FB-F0C9-4AA7-B9FA-82B349CA329A}" destId="{187942C7-DD48-4D6F-A4D0-ECF01A395B2C}" srcOrd="1" destOrd="0" presId="urn:microsoft.com/office/officeart/2008/layout/LinedList"/>
    <dgm:cxn modelId="{156A8AD0-35E2-4DBC-A5BA-29A153C1BE6E}" type="presParOf" srcId="{187942C7-DD48-4D6F-A4D0-ECF01A395B2C}" destId="{A341B0D8-4EA9-4647-A157-7DB3B5B23F91}" srcOrd="0" destOrd="0" presId="urn:microsoft.com/office/officeart/2008/layout/LinedList"/>
    <dgm:cxn modelId="{25A0A3EA-CBDC-45C9-81E8-BAFBC91E28C5}" type="presParOf" srcId="{187942C7-DD48-4D6F-A4D0-ECF01A395B2C}" destId="{A5D3635F-F0E4-4712-95C3-BC94F8CBB6F0}" srcOrd="1" destOrd="0" presId="urn:microsoft.com/office/officeart/2008/layout/LinedList"/>
    <dgm:cxn modelId="{E4FB7EDF-A9A0-473C-8AB9-22E4076B5C15}" type="presParOf" srcId="{BC7979FB-F0C9-4AA7-B9FA-82B349CA329A}" destId="{3102201B-3049-4DAB-B34E-4AE5B2D86839}" srcOrd="2" destOrd="0" presId="urn:microsoft.com/office/officeart/2008/layout/LinedList"/>
    <dgm:cxn modelId="{E83CD947-ED2F-4D83-B28C-7E4AAA4E1593}" type="presParOf" srcId="{BC7979FB-F0C9-4AA7-B9FA-82B349CA329A}" destId="{29FC38D9-B5F7-4725-A122-541C4C96AB78}" srcOrd="3" destOrd="0" presId="urn:microsoft.com/office/officeart/2008/layout/LinedList"/>
    <dgm:cxn modelId="{70FF6885-E8F2-4320-B253-8BF5168900EC}" type="presParOf" srcId="{29FC38D9-B5F7-4725-A122-541C4C96AB78}" destId="{0F07203B-A4AC-4D06-8DFA-44F326D12DE6}" srcOrd="0" destOrd="0" presId="urn:microsoft.com/office/officeart/2008/layout/LinedList"/>
    <dgm:cxn modelId="{01F6D420-EF01-4901-954D-C30414D81034}" type="presParOf" srcId="{29FC38D9-B5F7-4725-A122-541C4C96AB78}" destId="{4D4F8DFF-7D64-414E-896A-6711472B73BC}" srcOrd="1" destOrd="0" presId="urn:microsoft.com/office/officeart/2008/layout/LinedList"/>
    <dgm:cxn modelId="{0634E418-7B22-41CE-AE63-05DC900D3F5F}" type="presParOf" srcId="{BC7979FB-F0C9-4AA7-B9FA-82B349CA329A}" destId="{1BD9F36C-66FD-4788-911C-B1613A68D2B2}" srcOrd="4" destOrd="0" presId="urn:microsoft.com/office/officeart/2008/layout/LinedList"/>
    <dgm:cxn modelId="{5F54486B-CE45-414A-9EE8-D9475E895135}" type="presParOf" srcId="{BC7979FB-F0C9-4AA7-B9FA-82B349CA329A}" destId="{711036F6-C411-40C8-A8ED-D8526EAEC085}" srcOrd="5" destOrd="0" presId="urn:microsoft.com/office/officeart/2008/layout/LinedList"/>
    <dgm:cxn modelId="{336915E0-EFE3-40BC-990F-086472681F00}" type="presParOf" srcId="{711036F6-C411-40C8-A8ED-D8526EAEC085}" destId="{3583AB38-EABE-43EF-9101-D2C85E550A82}" srcOrd="0" destOrd="0" presId="urn:microsoft.com/office/officeart/2008/layout/LinedList"/>
    <dgm:cxn modelId="{41BA9A76-C1BD-4D31-AF9E-A6DDACB0B824}" type="presParOf" srcId="{711036F6-C411-40C8-A8ED-D8526EAEC085}" destId="{9BD1C712-8AC0-4987-8048-1DC5A1DB09DD}" srcOrd="1" destOrd="0" presId="urn:microsoft.com/office/officeart/2008/layout/LinedList"/>
    <dgm:cxn modelId="{3326314B-01FD-4696-B19D-F49D1791F001}" type="presParOf" srcId="{BC7979FB-F0C9-4AA7-B9FA-82B349CA329A}" destId="{8BB54BE5-A519-467C-B566-BB5E2A302DDF}" srcOrd="6" destOrd="0" presId="urn:microsoft.com/office/officeart/2008/layout/LinedList"/>
    <dgm:cxn modelId="{AA58E6F6-C02C-437E-AE38-0CEE32497B4C}" type="presParOf" srcId="{BC7979FB-F0C9-4AA7-B9FA-82B349CA329A}" destId="{C52B71A5-F152-435F-8506-65357C324C82}" srcOrd="7" destOrd="0" presId="urn:microsoft.com/office/officeart/2008/layout/LinedList"/>
    <dgm:cxn modelId="{A034CBB0-3820-4473-86E0-7B79D8B3D893}" type="presParOf" srcId="{C52B71A5-F152-435F-8506-65357C324C82}" destId="{DDD76BC0-4E6F-4E25-AEC8-30C6B99C139F}" srcOrd="0" destOrd="0" presId="urn:microsoft.com/office/officeart/2008/layout/LinedList"/>
    <dgm:cxn modelId="{F0B0304E-2CA1-494A-8FE5-3D5A96609263}" type="presParOf" srcId="{C52B71A5-F152-435F-8506-65357C324C82}" destId="{59849EBC-652F-4A20-8B87-789EEFF1807E}"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1E4BD9C1-F6AD-4293-803E-417B6052DA12}"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GB"/>
        </a:p>
      </dgm:t>
    </dgm:pt>
    <dgm:pt modelId="{19359C13-E9DD-4DB0-9AEE-A7CF0C734049}">
      <dgm:prSet/>
      <dgm:spPr/>
      <dgm:t>
        <a:bodyPr/>
        <a:lstStyle/>
        <a:p>
          <a:pPr rtl="0"/>
          <a:r>
            <a:rPr lang="en-GB" dirty="0"/>
            <a:t>The Act aims to protect people who lack capacity to make particular decisions, </a:t>
          </a:r>
          <a:r>
            <a:rPr lang="en-GB" b="1" dirty="0"/>
            <a:t>but also to support their involvement</a:t>
          </a:r>
          <a:r>
            <a:rPr lang="en-GB" dirty="0"/>
            <a:t> in making decisions about their own lives as far as they are able to do so.</a:t>
          </a:r>
        </a:p>
      </dgm:t>
    </dgm:pt>
    <dgm:pt modelId="{185D83E7-024E-41FB-8E8C-FC93AE3FAD68}" type="parTrans" cxnId="{4EC49B6D-A9A4-4F8D-8F57-5784DC02D7C8}">
      <dgm:prSet/>
      <dgm:spPr/>
      <dgm:t>
        <a:bodyPr/>
        <a:lstStyle/>
        <a:p>
          <a:endParaRPr lang="en-GB"/>
        </a:p>
      </dgm:t>
    </dgm:pt>
    <dgm:pt modelId="{1337D58B-C8DF-43F6-A0A8-864EFE8B0021}" type="sibTrans" cxnId="{4EC49B6D-A9A4-4F8D-8F57-5784DC02D7C8}">
      <dgm:prSet/>
      <dgm:spPr/>
      <dgm:t>
        <a:bodyPr/>
        <a:lstStyle/>
        <a:p>
          <a:endParaRPr lang="en-GB"/>
        </a:p>
      </dgm:t>
    </dgm:pt>
    <dgm:pt modelId="{061D60D9-3E92-409F-BF8A-A4CE36144A40}">
      <dgm:prSet/>
      <dgm:spPr/>
      <dgm:t>
        <a:bodyPr/>
        <a:lstStyle/>
        <a:p>
          <a:pPr rtl="0"/>
          <a:r>
            <a:rPr lang="en-GB" dirty="0"/>
            <a:t>Anyone authorised to make decisions or take actions on behalf of someone with impaired capacity must apply the following principles….</a:t>
          </a:r>
        </a:p>
      </dgm:t>
    </dgm:pt>
    <dgm:pt modelId="{24DCFF86-4CE5-405F-BAD6-27394CBE8967}" type="parTrans" cxnId="{7260F8D6-D4C5-4017-BC46-DF799A44847B}">
      <dgm:prSet/>
      <dgm:spPr/>
      <dgm:t>
        <a:bodyPr/>
        <a:lstStyle/>
        <a:p>
          <a:endParaRPr lang="en-GB"/>
        </a:p>
      </dgm:t>
    </dgm:pt>
    <dgm:pt modelId="{142F2D88-E254-41E7-BD3D-ECDDE4AA4FE9}" type="sibTrans" cxnId="{7260F8D6-D4C5-4017-BC46-DF799A44847B}">
      <dgm:prSet/>
      <dgm:spPr/>
      <dgm:t>
        <a:bodyPr/>
        <a:lstStyle/>
        <a:p>
          <a:endParaRPr lang="en-GB"/>
        </a:p>
      </dgm:t>
    </dgm:pt>
    <dgm:pt modelId="{BC7979FB-F0C9-4AA7-B9FA-82B349CA329A}" type="pres">
      <dgm:prSet presAssocID="{1E4BD9C1-F6AD-4293-803E-417B6052DA12}" presName="vert0" presStyleCnt="0">
        <dgm:presLayoutVars>
          <dgm:dir/>
          <dgm:animOne val="branch"/>
          <dgm:animLvl val="lvl"/>
        </dgm:presLayoutVars>
      </dgm:prSet>
      <dgm:spPr/>
    </dgm:pt>
    <dgm:pt modelId="{15E3A62B-54C5-4A2F-A259-5FC51225578E}" type="pres">
      <dgm:prSet presAssocID="{19359C13-E9DD-4DB0-9AEE-A7CF0C734049}" presName="thickLine" presStyleLbl="alignNode1" presStyleIdx="0" presStyleCnt="2"/>
      <dgm:spPr/>
    </dgm:pt>
    <dgm:pt modelId="{187942C7-DD48-4D6F-A4D0-ECF01A395B2C}" type="pres">
      <dgm:prSet presAssocID="{19359C13-E9DD-4DB0-9AEE-A7CF0C734049}" presName="horz1" presStyleCnt="0"/>
      <dgm:spPr/>
    </dgm:pt>
    <dgm:pt modelId="{A341B0D8-4EA9-4647-A157-7DB3B5B23F91}" type="pres">
      <dgm:prSet presAssocID="{19359C13-E9DD-4DB0-9AEE-A7CF0C734049}" presName="tx1" presStyleLbl="revTx" presStyleIdx="0" presStyleCnt="2"/>
      <dgm:spPr/>
    </dgm:pt>
    <dgm:pt modelId="{A5D3635F-F0E4-4712-95C3-BC94F8CBB6F0}" type="pres">
      <dgm:prSet presAssocID="{19359C13-E9DD-4DB0-9AEE-A7CF0C734049}" presName="vert1" presStyleCnt="0"/>
      <dgm:spPr/>
    </dgm:pt>
    <dgm:pt modelId="{3102201B-3049-4DAB-B34E-4AE5B2D86839}" type="pres">
      <dgm:prSet presAssocID="{061D60D9-3E92-409F-BF8A-A4CE36144A40}" presName="thickLine" presStyleLbl="alignNode1" presStyleIdx="1" presStyleCnt="2"/>
      <dgm:spPr/>
    </dgm:pt>
    <dgm:pt modelId="{29FC38D9-B5F7-4725-A122-541C4C96AB78}" type="pres">
      <dgm:prSet presAssocID="{061D60D9-3E92-409F-BF8A-A4CE36144A40}" presName="horz1" presStyleCnt="0"/>
      <dgm:spPr/>
    </dgm:pt>
    <dgm:pt modelId="{0F07203B-A4AC-4D06-8DFA-44F326D12DE6}" type="pres">
      <dgm:prSet presAssocID="{061D60D9-3E92-409F-BF8A-A4CE36144A40}" presName="tx1" presStyleLbl="revTx" presStyleIdx="1" presStyleCnt="2"/>
      <dgm:spPr/>
    </dgm:pt>
    <dgm:pt modelId="{4D4F8DFF-7D64-414E-896A-6711472B73BC}" type="pres">
      <dgm:prSet presAssocID="{061D60D9-3E92-409F-BF8A-A4CE36144A40}" presName="vert1" presStyleCnt="0"/>
      <dgm:spPr/>
    </dgm:pt>
  </dgm:ptLst>
  <dgm:cxnLst>
    <dgm:cxn modelId="{7436660C-65A8-47B6-9558-7822F6339E54}" type="presOf" srcId="{061D60D9-3E92-409F-BF8A-A4CE36144A40}" destId="{0F07203B-A4AC-4D06-8DFA-44F326D12DE6}" srcOrd="0" destOrd="0" presId="urn:microsoft.com/office/officeart/2008/layout/LinedList"/>
    <dgm:cxn modelId="{CCB67A69-3055-434F-B704-78C67B3E8070}" type="presOf" srcId="{1E4BD9C1-F6AD-4293-803E-417B6052DA12}" destId="{BC7979FB-F0C9-4AA7-B9FA-82B349CA329A}" srcOrd="0" destOrd="0" presId="urn:microsoft.com/office/officeart/2008/layout/LinedList"/>
    <dgm:cxn modelId="{4EC49B6D-A9A4-4F8D-8F57-5784DC02D7C8}" srcId="{1E4BD9C1-F6AD-4293-803E-417B6052DA12}" destId="{19359C13-E9DD-4DB0-9AEE-A7CF0C734049}" srcOrd="0" destOrd="0" parTransId="{185D83E7-024E-41FB-8E8C-FC93AE3FAD68}" sibTransId="{1337D58B-C8DF-43F6-A0A8-864EFE8B0021}"/>
    <dgm:cxn modelId="{7260F8D6-D4C5-4017-BC46-DF799A44847B}" srcId="{1E4BD9C1-F6AD-4293-803E-417B6052DA12}" destId="{061D60D9-3E92-409F-BF8A-A4CE36144A40}" srcOrd="1" destOrd="0" parTransId="{24DCFF86-4CE5-405F-BAD6-27394CBE8967}" sibTransId="{142F2D88-E254-41E7-BD3D-ECDDE4AA4FE9}"/>
    <dgm:cxn modelId="{F81A98F2-9D91-40F0-8924-C36EAD67EEA6}" type="presOf" srcId="{19359C13-E9DD-4DB0-9AEE-A7CF0C734049}" destId="{A341B0D8-4EA9-4647-A157-7DB3B5B23F91}" srcOrd="0" destOrd="0" presId="urn:microsoft.com/office/officeart/2008/layout/LinedList"/>
    <dgm:cxn modelId="{50AE237A-6C81-4367-8C98-496B0B20ED26}" type="presParOf" srcId="{BC7979FB-F0C9-4AA7-B9FA-82B349CA329A}" destId="{15E3A62B-54C5-4A2F-A259-5FC51225578E}" srcOrd="0" destOrd="0" presId="urn:microsoft.com/office/officeart/2008/layout/LinedList"/>
    <dgm:cxn modelId="{586B0F20-5D69-4515-B1B4-64BB5E48F8B1}" type="presParOf" srcId="{BC7979FB-F0C9-4AA7-B9FA-82B349CA329A}" destId="{187942C7-DD48-4D6F-A4D0-ECF01A395B2C}" srcOrd="1" destOrd="0" presId="urn:microsoft.com/office/officeart/2008/layout/LinedList"/>
    <dgm:cxn modelId="{156A8AD0-35E2-4DBC-A5BA-29A153C1BE6E}" type="presParOf" srcId="{187942C7-DD48-4D6F-A4D0-ECF01A395B2C}" destId="{A341B0D8-4EA9-4647-A157-7DB3B5B23F91}" srcOrd="0" destOrd="0" presId="urn:microsoft.com/office/officeart/2008/layout/LinedList"/>
    <dgm:cxn modelId="{25A0A3EA-CBDC-45C9-81E8-BAFBC91E28C5}" type="presParOf" srcId="{187942C7-DD48-4D6F-A4D0-ECF01A395B2C}" destId="{A5D3635F-F0E4-4712-95C3-BC94F8CBB6F0}" srcOrd="1" destOrd="0" presId="urn:microsoft.com/office/officeart/2008/layout/LinedList"/>
    <dgm:cxn modelId="{E4FB7EDF-A9A0-473C-8AB9-22E4076B5C15}" type="presParOf" srcId="{BC7979FB-F0C9-4AA7-B9FA-82B349CA329A}" destId="{3102201B-3049-4DAB-B34E-4AE5B2D86839}" srcOrd="2" destOrd="0" presId="urn:microsoft.com/office/officeart/2008/layout/LinedList"/>
    <dgm:cxn modelId="{E83CD947-ED2F-4D83-B28C-7E4AAA4E1593}" type="presParOf" srcId="{BC7979FB-F0C9-4AA7-B9FA-82B349CA329A}" destId="{29FC38D9-B5F7-4725-A122-541C4C96AB78}" srcOrd="3" destOrd="0" presId="urn:microsoft.com/office/officeart/2008/layout/LinedList"/>
    <dgm:cxn modelId="{70FF6885-E8F2-4320-B253-8BF5168900EC}" type="presParOf" srcId="{29FC38D9-B5F7-4725-A122-541C4C96AB78}" destId="{0F07203B-A4AC-4D06-8DFA-44F326D12DE6}" srcOrd="0" destOrd="0" presId="urn:microsoft.com/office/officeart/2008/layout/LinedList"/>
    <dgm:cxn modelId="{01F6D420-EF01-4901-954D-C30414D81034}" type="presParOf" srcId="{29FC38D9-B5F7-4725-A122-541C4C96AB78}" destId="{4D4F8DFF-7D64-414E-896A-6711472B73BC}"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745F4E8-23B6-4AF6-B0DC-D23C0BB54AF7}" type="doc">
      <dgm:prSet loTypeId="urn:microsoft.com/office/officeart/2005/8/layout/default#1" loCatId="list" qsTypeId="urn:microsoft.com/office/officeart/2005/8/quickstyle/simple1" qsCatId="simple" csTypeId="urn:microsoft.com/office/officeart/2005/8/colors/colorful5" csCatId="colorful" phldr="1"/>
      <dgm:spPr/>
      <dgm:t>
        <a:bodyPr/>
        <a:lstStyle/>
        <a:p>
          <a:endParaRPr lang="en-US"/>
        </a:p>
      </dgm:t>
    </dgm:pt>
    <dgm:pt modelId="{895B5468-7E9C-484C-B64C-C70FEB8EB534}">
      <dgm:prSet phldrT="[Text]"/>
      <dgm:spPr/>
      <dgm:t>
        <a:bodyPr/>
        <a:lstStyle/>
        <a:p>
          <a:r>
            <a:rPr lang="en-GB" dirty="0"/>
            <a:t>Need the toilet</a:t>
          </a:r>
          <a:endParaRPr lang="en-US" dirty="0"/>
        </a:p>
      </dgm:t>
    </dgm:pt>
    <dgm:pt modelId="{BF0F6223-9F12-46A8-B3C7-A2E9BFA28BD3}" type="parTrans" cxnId="{73A6119E-3E07-4768-9361-AA8A95A4A272}">
      <dgm:prSet/>
      <dgm:spPr/>
      <dgm:t>
        <a:bodyPr/>
        <a:lstStyle/>
        <a:p>
          <a:endParaRPr lang="en-US"/>
        </a:p>
      </dgm:t>
    </dgm:pt>
    <dgm:pt modelId="{54E1E1A6-20DC-43E5-893E-7C3F1A889BD1}" type="sibTrans" cxnId="{73A6119E-3E07-4768-9361-AA8A95A4A272}">
      <dgm:prSet/>
      <dgm:spPr/>
      <dgm:t>
        <a:bodyPr/>
        <a:lstStyle/>
        <a:p>
          <a:endParaRPr lang="en-US"/>
        </a:p>
      </dgm:t>
    </dgm:pt>
    <dgm:pt modelId="{FD621A68-4946-420B-81F7-E258E24362B5}">
      <dgm:prSet phldrT="[Text]"/>
      <dgm:spPr/>
      <dgm:t>
        <a:bodyPr/>
        <a:lstStyle/>
        <a:p>
          <a:r>
            <a:rPr lang="en-GB" dirty="0"/>
            <a:t>Are hungry/thirsty</a:t>
          </a:r>
          <a:endParaRPr lang="en-US" dirty="0"/>
        </a:p>
      </dgm:t>
    </dgm:pt>
    <dgm:pt modelId="{229249F4-E109-434C-9F8F-8E0596E2B3A7}" type="parTrans" cxnId="{07A545B8-33B8-48CF-9C7D-235273C6F8D2}">
      <dgm:prSet/>
      <dgm:spPr/>
      <dgm:t>
        <a:bodyPr/>
        <a:lstStyle/>
        <a:p>
          <a:endParaRPr lang="en-US"/>
        </a:p>
      </dgm:t>
    </dgm:pt>
    <dgm:pt modelId="{E38FBA70-C301-483E-A124-7D9CC7B6422F}" type="sibTrans" cxnId="{07A545B8-33B8-48CF-9C7D-235273C6F8D2}">
      <dgm:prSet/>
      <dgm:spPr/>
      <dgm:t>
        <a:bodyPr/>
        <a:lstStyle/>
        <a:p>
          <a:endParaRPr lang="en-US"/>
        </a:p>
      </dgm:t>
    </dgm:pt>
    <dgm:pt modelId="{D63E3198-0F23-49C8-B0DC-884668805C8A}">
      <dgm:prSet phldrT="[Text]"/>
      <dgm:spPr/>
      <dgm:t>
        <a:bodyPr/>
        <a:lstStyle/>
        <a:p>
          <a:r>
            <a:rPr lang="en-GB" dirty="0"/>
            <a:t>Are in pain/uncomfortable</a:t>
          </a:r>
          <a:endParaRPr lang="en-US" dirty="0"/>
        </a:p>
      </dgm:t>
    </dgm:pt>
    <dgm:pt modelId="{7E2C89BE-7B97-4B7E-A86B-81A3B3DB9198}" type="parTrans" cxnId="{11E5E8F2-B70F-4902-893E-A3FBED942F93}">
      <dgm:prSet/>
      <dgm:spPr/>
      <dgm:t>
        <a:bodyPr/>
        <a:lstStyle/>
        <a:p>
          <a:endParaRPr lang="en-US"/>
        </a:p>
      </dgm:t>
    </dgm:pt>
    <dgm:pt modelId="{0D61842A-DD13-4704-96D9-68518756A067}" type="sibTrans" cxnId="{11E5E8F2-B70F-4902-893E-A3FBED942F93}">
      <dgm:prSet/>
      <dgm:spPr/>
      <dgm:t>
        <a:bodyPr/>
        <a:lstStyle/>
        <a:p>
          <a:endParaRPr lang="en-US"/>
        </a:p>
      </dgm:t>
    </dgm:pt>
    <dgm:pt modelId="{9226C3CE-886D-4227-A558-4A1CCC3DBADF}">
      <dgm:prSet phldrT="[Text]"/>
      <dgm:spPr/>
      <dgm:t>
        <a:bodyPr/>
        <a:lstStyle/>
        <a:p>
          <a:r>
            <a:rPr lang="en-GB" dirty="0"/>
            <a:t>Are bored</a:t>
          </a:r>
          <a:endParaRPr lang="en-US" dirty="0"/>
        </a:p>
      </dgm:t>
    </dgm:pt>
    <dgm:pt modelId="{23477A23-E8FA-4F5C-8989-4EA7539966F5}" type="parTrans" cxnId="{4DAC764C-7C6F-45C0-8F56-A792D34172A2}">
      <dgm:prSet/>
      <dgm:spPr/>
      <dgm:t>
        <a:bodyPr/>
        <a:lstStyle/>
        <a:p>
          <a:endParaRPr lang="en-US"/>
        </a:p>
      </dgm:t>
    </dgm:pt>
    <dgm:pt modelId="{60A03692-CE9B-4718-B620-D86BE171328B}" type="sibTrans" cxnId="{4DAC764C-7C6F-45C0-8F56-A792D34172A2}">
      <dgm:prSet/>
      <dgm:spPr/>
      <dgm:t>
        <a:bodyPr/>
        <a:lstStyle/>
        <a:p>
          <a:endParaRPr lang="en-US"/>
        </a:p>
      </dgm:t>
    </dgm:pt>
    <dgm:pt modelId="{E3B8F0D3-0D85-4195-9F44-DB1A9EB2F5AB}">
      <dgm:prSet phldrT="[Text]"/>
      <dgm:spPr/>
      <dgm:t>
        <a:bodyPr/>
        <a:lstStyle/>
        <a:p>
          <a:r>
            <a:rPr lang="en-GB" dirty="0"/>
            <a:t>Hear a noise and think it’s the front door/phone/child/pet</a:t>
          </a:r>
          <a:endParaRPr lang="en-US" dirty="0"/>
        </a:p>
      </dgm:t>
    </dgm:pt>
    <dgm:pt modelId="{821C2541-017C-42B3-81E7-559F229CE1E4}" type="parTrans" cxnId="{CB3228E8-3FA6-4023-AEB7-FB2C6D9AFAE0}">
      <dgm:prSet/>
      <dgm:spPr/>
      <dgm:t>
        <a:bodyPr/>
        <a:lstStyle/>
        <a:p>
          <a:endParaRPr lang="en-US"/>
        </a:p>
      </dgm:t>
    </dgm:pt>
    <dgm:pt modelId="{8F8C217D-45CA-4B44-ABB6-19026BADC725}" type="sibTrans" cxnId="{CB3228E8-3FA6-4023-AEB7-FB2C6D9AFAE0}">
      <dgm:prSet/>
      <dgm:spPr/>
      <dgm:t>
        <a:bodyPr/>
        <a:lstStyle/>
        <a:p>
          <a:endParaRPr lang="en-US"/>
        </a:p>
      </dgm:t>
    </dgm:pt>
    <dgm:pt modelId="{47B9E16F-DB4F-4C75-962A-3DB3ADF36340}">
      <dgm:prSet phldrT="[Text]"/>
      <dgm:spPr/>
      <dgm:t>
        <a:bodyPr/>
        <a:lstStyle/>
        <a:p>
          <a:r>
            <a:rPr lang="en-US" dirty="0"/>
            <a:t>Are frightened</a:t>
          </a:r>
        </a:p>
      </dgm:t>
    </dgm:pt>
    <dgm:pt modelId="{91625AD5-4CB9-46B6-AD94-1321159D8FF2}" type="parTrans" cxnId="{C23D1F54-E22F-4002-84B4-F06D0C894028}">
      <dgm:prSet/>
      <dgm:spPr/>
      <dgm:t>
        <a:bodyPr/>
        <a:lstStyle/>
        <a:p>
          <a:endParaRPr lang="en-GB"/>
        </a:p>
      </dgm:t>
    </dgm:pt>
    <dgm:pt modelId="{6C58F043-47D8-497A-BC53-2F7637FEAA7D}" type="sibTrans" cxnId="{C23D1F54-E22F-4002-84B4-F06D0C894028}">
      <dgm:prSet/>
      <dgm:spPr/>
      <dgm:t>
        <a:bodyPr/>
        <a:lstStyle/>
        <a:p>
          <a:endParaRPr lang="en-GB"/>
        </a:p>
      </dgm:t>
    </dgm:pt>
    <dgm:pt modelId="{F33E0230-5BB0-47CE-898E-6C97A4CD86FC}" type="pres">
      <dgm:prSet presAssocID="{2745F4E8-23B6-4AF6-B0DC-D23C0BB54AF7}" presName="diagram" presStyleCnt="0">
        <dgm:presLayoutVars>
          <dgm:dir/>
          <dgm:resizeHandles val="exact"/>
        </dgm:presLayoutVars>
      </dgm:prSet>
      <dgm:spPr/>
    </dgm:pt>
    <dgm:pt modelId="{BE5950DA-2DFD-4DF9-A9A5-98A5C591A0E7}" type="pres">
      <dgm:prSet presAssocID="{895B5468-7E9C-484C-B64C-C70FEB8EB534}" presName="node" presStyleLbl="node1" presStyleIdx="0" presStyleCnt="6">
        <dgm:presLayoutVars>
          <dgm:bulletEnabled val="1"/>
        </dgm:presLayoutVars>
      </dgm:prSet>
      <dgm:spPr/>
    </dgm:pt>
    <dgm:pt modelId="{2C5E8FFD-9486-4A1A-B14F-C6823541D31D}" type="pres">
      <dgm:prSet presAssocID="{54E1E1A6-20DC-43E5-893E-7C3F1A889BD1}" presName="sibTrans" presStyleCnt="0"/>
      <dgm:spPr/>
    </dgm:pt>
    <dgm:pt modelId="{1AA11127-DCD3-4D2B-9D5A-ABA098226866}" type="pres">
      <dgm:prSet presAssocID="{FD621A68-4946-420B-81F7-E258E24362B5}" presName="node" presStyleLbl="node1" presStyleIdx="1" presStyleCnt="6">
        <dgm:presLayoutVars>
          <dgm:bulletEnabled val="1"/>
        </dgm:presLayoutVars>
      </dgm:prSet>
      <dgm:spPr/>
    </dgm:pt>
    <dgm:pt modelId="{F23FF73B-1710-4B89-A859-A23035B1F9A3}" type="pres">
      <dgm:prSet presAssocID="{E38FBA70-C301-483E-A124-7D9CC7B6422F}" presName="sibTrans" presStyleCnt="0"/>
      <dgm:spPr/>
    </dgm:pt>
    <dgm:pt modelId="{ECBC12DC-F6CC-4BF0-8EDC-6E6A454D46C2}" type="pres">
      <dgm:prSet presAssocID="{D63E3198-0F23-49C8-B0DC-884668805C8A}" presName="node" presStyleLbl="node1" presStyleIdx="2" presStyleCnt="6">
        <dgm:presLayoutVars>
          <dgm:bulletEnabled val="1"/>
        </dgm:presLayoutVars>
      </dgm:prSet>
      <dgm:spPr/>
    </dgm:pt>
    <dgm:pt modelId="{33E5FB83-BAB3-4469-912F-9E9AAC20F9AD}" type="pres">
      <dgm:prSet presAssocID="{0D61842A-DD13-4704-96D9-68518756A067}" presName="sibTrans" presStyleCnt="0"/>
      <dgm:spPr/>
    </dgm:pt>
    <dgm:pt modelId="{7C1D2A51-DBDE-4856-AA54-BEBBA4E28A7D}" type="pres">
      <dgm:prSet presAssocID="{9226C3CE-886D-4227-A558-4A1CCC3DBADF}" presName="node" presStyleLbl="node1" presStyleIdx="3" presStyleCnt="6">
        <dgm:presLayoutVars>
          <dgm:bulletEnabled val="1"/>
        </dgm:presLayoutVars>
      </dgm:prSet>
      <dgm:spPr/>
    </dgm:pt>
    <dgm:pt modelId="{70DCD8F9-B938-43F8-9AD3-AD90652A088D}" type="pres">
      <dgm:prSet presAssocID="{60A03692-CE9B-4718-B620-D86BE171328B}" presName="sibTrans" presStyleCnt="0"/>
      <dgm:spPr/>
    </dgm:pt>
    <dgm:pt modelId="{29606530-4787-442B-A807-8A5E19AB4E27}" type="pres">
      <dgm:prSet presAssocID="{E3B8F0D3-0D85-4195-9F44-DB1A9EB2F5AB}" presName="node" presStyleLbl="node1" presStyleIdx="4" presStyleCnt="6">
        <dgm:presLayoutVars>
          <dgm:bulletEnabled val="1"/>
        </dgm:presLayoutVars>
      </dgm:prSet>
      <dgm:spPr/>
    </dgm:pt>
    <dgm:pt modelId="{25F186BA-DCF5-4AFB-9802-B2A212263231}" type="pres">
      <dgm:prSet presAssocID="{8F8C217D-45CA-4B44-ABB6-19026BADC725}" presName="sibTrans" presStyleCnt="0"/>
      <dgm:spPr/>
    </dgm:pt>
    <dgm:pt modelId="{8C7951E5-6120-420A-9339-7733600F13BD}" type="pres">
      <dgm:prSet presAssocID="{47B9E16F-DB4F-4C75-962A-3DB3ADF36340}" presName="node" presStyleLbl="node1" presStyleIdx="5" presStyleCnt="6">
        <dgm:presLayoutVars>
          <dgm:bulletEnabled val="1"/>
        </dgm:presLayoutVars>
      </dgm:prSet>
      <dgm:spPr/>
    </dgm:pt>
  </dgm:ptLst>
  <dgm:cxnLst>
    <dgm:cxn modelId="{54CF5840-25A0-467E-911B-917D56D49F2E}" type="presOf" srcId="{E3B8F0D3-0D85-4195-9F44-DB1A9EB2F5AB}" destId="{29606530-4787-442B-A807-8A5E19AB4E27}" srcOrd="0" destOrd="0" presId="urn:microsoft.com/office/officeart/2005/8/layout/default#1"/>
    <dgm:cxn modelId="{4DAC764C-7C6F-45C0-8F56-A792D34172A2}" srcId="{2745F4E8-23B6-4AF6-B0DC-D23C0BB54AF7}" destId="{9226C3CE-886D-4227-A558-4A1CCC3DBADF}" srcOrd="3" destOrd="0" parTransId="{23477A23-E8FA-4F5C-8989-4EA7539966F5}" sibTransId="{60A03692-CE9B-4718-B620-D86BE171328B}"/>
    <dgm:cxn modelId="{C23D1F54-E22F-4002-84B4-F06D0C894028}" srcId="{2745F4E8-23B6-4AF6-B0DC-D23C0BB54AF7}" destId="{47B9E16F-DB4F-4C75-962A-3DB3ADF36340}" srcOrd="5" destOrd="0" parTransId="{91625AD5-4CB9-46B6-AD94-1321159D8FF2}" sibTransId="{6C58F043-47D8-497A-BC53-2F7637FEAA7D}"/>
    <dgm:cxn modelId="{4EBDCF86-FAF6-46D1-86EE-BDBFA3D48DCF}" type="presOf" srcId="{2745F4E8-23B6-4AF6-B0DC-D23C0BB54AF7}" destId="{F33E0230-5BB0-47CE-898E-6C97A4CD86FC}" srcOrd="0" destOrd="0" presId="urn:microsoft.com/office/officeart/2005/8/layout/default#1"/>
    <dgm:cxn modelId="{CF289A97-CEC4-494B-9749-339C89D76311}" type="presOf" srcId="{895B5468-7E9C-484C-B64C-C70FEB8EB534}" destId="{BE5950DA-2DFD-4DF9-A9A5-98A5C591A0E7}" srcOrd="0" destOrd="0" presId="urn:microsoft.com/office/officeart/2005/8/layout/default#1"/>
    <dgm:cxn modelId="{73A6119E-3E07-4768-9361-AA8A95A4A272}" srcId="{2745F4E8-23B6-4AF6-B0DC-D23C0BB54AF7}" destId="{895B5468-7E9C-484C-B64C-C70FEB8EB534}" srcOrd="0" destOrd="0" parTransId="{BF0F6223-9F12-46A8-B3C7-A2E9BFA28BD3}" sibTransId="{54E1E1A6-20DC-43E5-893E-7C3F1A889BD1}"/>
    <dgm:cxn modelId="{6F4301AB-440D-4B65-8C5F-DFD0E5BF0728}" type="presOf" srcId="{D63E3198-0F23-49C8-B0DC-884668805C8A}" destId="{ECBC12DC-F6CC-4BF0-8EDC-6E6A454D46C2}" srcOrd="0" destOrd="0" presId="urn:microsoft.com/office/officeart/2005/8/layout/default#1"/>
    <dgm:cxn modelId="{57EB6DB7-5905-46DD-8DAD-678A19577B08}" type="presOf" srcId="{47B9E16F-DB4F-4C75-962A-3DB3ADF36340}" destId="{8C7951E5-6120-420A-9339-7733600F13BD}" srcOrd="0" destOrd="0" presId="urn:microsoft.com/office/officeart/2005/8/layout/default#1"/>
    <dgm:cxn modelId="{07A545B8-33B8-48CF-9C7D-235273C6F8D2}" srcId="{2745F4E8-23B6-4AF6-B0DC-D23C0BB54AF7}" destId="{FD621A68-4946-420B-81F7-E258E24362B5}" srcOrd="1" destOrd="0" parTransId="{229249F4-E109-434C-9F8F-8E0596E2B3A7}" sibTransId="{E38FBA70-C301-483E-A124-7D9CC7B6422F}"/>
    <dgm:cxn modelId="{DAA2F0BA-C3C3-4104-97F7-3ACC04562D5B}" type="presOf" srcId="{FD621A68-4946-420B-81F7-E258E24362B5}" destId="{1AA11127-DCD3-4D2B-9D5A-ABA098226866}" srcOrd="0" destOrd="0" presId="urn:microsoft.com/office/officeart/2005/8/layout/default#1"/>
    <dgm:cxn modelId="{CB3228E8-3FA6-4023-AEB7-FB2C6D9AFAE0}" srcId="{2745F4E8-23B6-4AF6-B0DC-D23C0BB54AF7}" destId="{E3B8F0D3-0D85-4195-9F44-DB1A9EB2F5AB}" srcOrd="4" destOrd="0" parTransId="{821C2541-017C-42B3-81E7-559F229CE1E4}" sibTransId="{8F8C217D-45CA-4B44-ABB6-19026BADC725}"/>
    <dgm:cxn modelId="{11E5E8F2-B70F-4902-893E-A3FBED942F93}" srcId="{2745F4E8-23B6-4AF6-B0DC-D23C0BB54AF7}" destId="{D63E3198-0F23-49C8-B0DC-884668805C8A}" srcOrd="2" destOrd="0" parTransId="{7E2C89BE-7B97-4B7E-A86B-81A3B3DB9198}" sibTransId="{0D61842A-DD13-4704-96D9-68518756A067}"/>
    <dgm:cxn modelId="{D03654FF-9161-468C-94B0-3969BEABEE8E}" type="presOf" srcId="{9226C3CE-886D-4227-A558-4A1CCC3DBADF}" destId="{7C1D2A51-DBDE-4856-AA54-BEBBA4E28A7D}" srcOrd="0" destOrd="0" presId="urn:microsoft.com/office/officeart/2005/8/layout/default#1"/>
    <dgm:cxn modelId="{EF2E57E9-23CC-4F69-916F-553450A42464}" type="presParOf" srcId="{F33E0230-5BB0-47CE-898E-6C97A4CD86FC}" destId="{BE5950DA-2DFD-4DF9-A9A5-98A5C591A0E7}" srcOrd="0" destOrd="0" presId="urn:microsoft.com/office/officeart/2005/8/layout/default#1"/>
    <dgm:cxn modelId="{04D8390E-C6DF-454F-8547-31C13C9DAD81}" type="presParOf" srcId="{F33E0230-5BB0-47CE-898E-6C97A4CD86FC}" destId="{2C5E8FFD-9486-4A1A-B14F-C6823541D31D}" srcOrd="1" destOrd="0" presId="urn:microsoft.com/office/officeart/2005/8/layout/default#1"/>
    <dgm:cxn modelId="{2C8532E9-D58D-4A0B-A0D4-7FD73524DB08}" type="presParOf" srcId="{F33E0230-5BB0-47CE-898E-6C97A4CD86FC}" destId="{1AA11127-DCD3-4D2B-9D5A-ABA098226866}" srcOrd="2" destOrd="0" presId="urn:microsoft.com/office/officeart/2005/8/layout/default#1"/>
    <dgm:cxn modelId="{6BCEEC54-D99C-4DD8-94BA-A4A3F20B9174}" type="presParOf" srcId="{F33E0230-5BB0-47CE-898E-6C97A4CD86FC}" destId="{F23FF73B-1710-4B89-A859-A23035B1F9A3}" srcOrd="3" destOrd="0" presId="urn:microsoft.com/office/officeart/2005/8/layout/default#1"/>
    <dgm:cxn modelId="{0C0B1BD9-8DBD-4DC4-A2DA-E2256518DAC9}" type="presParOf" srcId="{F33E0230-5BB0-47CE-898E-6C97A4CD86FC}" destId="{ECBC12DC-F6CC-4BF0-8EDC-6E6A454D46C2}" srcOrd="4" destOrd="0" presId="urn:microsoft.com/office/officeart/2005/8/layout/default#1"/>
    <dgm:cxn modelId="{CF23D37E-69FC-4ACD-B500-BEF70D361A97}" type="presParOf" srcId="{F33E0230-5BB0-47CE-898E-6C97A4CD86FC}" destId="{33E5FB83-BAB3-4469-912F-9E9AAC20F9AD}" srcOrd="5" destOrd="0" presId="urn:microsoft.com/office/officeart/2005/8/layout/default#1"/>
    <dgm:cxn modelId="{7C2F66D9-2716-49FF-8336-09A327E0D8EC}" type="presParOf" srcId="{F33E0230-5BB0-47CE-898E-6C97A4CD86FC}" destId="{7C1D2A51-DBDE-4856-AA54-BEBBA4E28A7D}" srcOrd="6" destOrd="0" presId="urn:microsoft.com/office/officeart/2005/8/layout/default#1"/>
    <dgm:cxn modelId="{F3F0A063-D4D5-4EEE-B164-ACD441B59D1D}" type="presParOf" srcId="{F33E0230-5BB0-47CE-898E-6C97A4CD86FC}" destId="{70DCD8F9-B938-43F8-9AD3-AD90652A088D}" srcOrd="7" destOrd="0" presId="urn:microsoft.com/office/officeart/2005/8/layout/default#1"/>
    <dgm:cxn modelId="{9E9BB059-C443-4CCB-A6A5-C4C494891936}" type="presParOf" srcId="{F33E0230-5BB0-47CE-898E-6C97A4CD86FC}" destId="{29606530-4787-442B-A807-8A5E19AB4E27}" srcOrd="8" destOrd="0" presId="urn:microsoft.com/office/officeart/2005/8/layout/default#1"/>
    <dgm:cxn modelId="{8080BDA7-8804-41A5-8182-C869032E2863}" type="presParOf" srcId="{F33E0230-5BB0-47CE-898E-6C97A4CD86FC}" destId="{25F186BA-DCF5-4AFB-9802-B2A212263231}" srcOrd="9" destOrd="0" presId="urn:microsoft.com/office/officeart/2005/8/layout/default#1"/>
    <dgm:cxn modelId="{AE50DC95-9C34-4237-99CA-37C2CF614F91}" type="presParOf" srcId="{F33E0230-5BB0-47CE-898E-6C97A4CD86FC}" destId="{8C7951E5-6120-420A-9339-7733600F13BD}" srcOrd="10" destOrd="0" presId="urn:microsoft.com/office/officeart/2005/8/layout/defaul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366B66E-689B-465B-A591-012205D3D2DA}" type="doc">
      <dgm:prSet loTypeId="urn:microsoft.com/office/officeart/2005/8/layout/default#2" loCatId="list" qsTypeId="urn:microsoft.com/office/officeart/2005/8/quickstyle/simple1" qsCatId="simple" csTypeId="urn:microsoft.com/office/officeart/2005/8/colors/colorful5" csCatId="colorful" phldr="1"/>
      <dgm:spPr/>
      <dgm:t>
        <a:bodyPr/>
        <a:lstStyle/>
        <a:p>
          <a:endParaRPr lang="en-US"/>
        </a:p>
      </dgm:t>
    </dgm:pt>
    <dgm:pt modelId="{02FB7C64-D178-4B49-BED6-47D75504B3D4}">
      <dgm:prSet phldrT="[Text]"/>
      <dgm:spPr/>
      <dgm:t>
        <a:bodyPr/>
        <a:lstStyle/>
        <a:p>
          <a:r>
            <a:rPr lang="en-US" dirty="0"/>
            <a:t>Health</a:t>
          </a:r>
        </a:p>
      </dgm:t>
    </dgm:pt>
    <dgm:pt modelId="{8A9BB5B8-27C6-4D49-9D42-4379E534B7DA}" type="parTrans" cxnId="{54350CE9-9AB7-4D7B-93D3-C36A60B69A5D}">
      <dgm:prSet/>
      <dgm:spPr/>
      <dgm:t>
        <a:bodyPr/>
        <a:lstStyle/>
        <a:p>
          <a:endParaRPr lang="en-US"/>
        </a:p>
      </dgm:t>
    </dgm:pt>
    <dgm:pt modelId="{C2FECA58-A7F1-4887-ABB3-D1313D705E17}" type="sibTrans" cxnId="{54350CE9-9AB7-4D7B-93D3-C36A60B69A5D}">
      <dgm:prSet/>
      <dgm:spPr/>
      <dgm:t>
        <a:bodyPr/>
        <a:lstStyle/>
        <a:p>
          <a:endParaRPr lang="en-US"/>
        </a:p>
      </dgm:t>
    </dgm:pt>
    <dgm:pt modelId="{0C1EA3C9-247E-4EB4-8FA2-2767B4F8EA76}">
      <dgm:prSet phldrT="[Text]"/>
      <dgm:spPr/>
      <dgm:t>
        <a:bodyPr/>
        <a:lstStyle/>
        <a:p>
          <a:r>
            <a:rPr lang="en-US" dirty="0"/>
            <a:t>Medications</a:t>
          </a:r>
        </a:p>
      </dgm:t>
    </dgm:pt>
    <dgm:pt modelId="{7E00E1BC-C06F-4ED6-AFA6-399E19270475}" type="parTrans" cxnId="{D0154902-9DD0-4676-9333-E2CB0CC4A3ED}">
      <dgm:prSet/>
      <dgm:spPr/>
      <dgm:t>
        <a:bodyPr/>
        <a:lstStyle/>
        <a:p>
          <a:endParaRPr lang="en-US"/>
        </a:p>
      </dgm:t>
    </dgm:pt>
    <dgm:pt modelId="{90B533E7-25AE-4EEE-8167-D72A88D04614}" type="sibTrans" cxnId="{D0154902-9DD0-4676-9333-E2CB0CC4A3ED}">
      <dgm:prSet/>
      <dgm:spPr/>
      <dgm:t>
        <a:bodyPr/>
        <a:lstStyle/>
        <a:p>
          <a:endParaRPr lang="en-US"/>
        </a:p>
      </dgm:t>
    </dgm:pt>
    <dgm:pt modelId="{EE97F633-D7C5-4D27-9A93-BBF8564FFB54}">
      <dgm:prSet phldrT="[Text]"/>
      <dgm:spPr/>
      <dgm:t>
        <a:bodyPr/>
        <a:lstStyle/>
        <a:p>
          <a:r>
            <a:rPr lang="en-US" dirty="0"/>
            <a:t>Environment</a:t>
          </a:r>
        </a:p>
      </dgm:t>
    </dgm:pt>
    <dgm:pt modelId="{9FCBB2C0-7F69-48F3-A379-0236BB982EA6}" type="parTrans" cxnId="{03A16FCC-F0C7-41E3-8490-EEDB261FFA4C}">
      <dgm:prSet/>
      <dgm:spPr/>
      <dgm:t>
        <a:bodyPr/>
        <a:lstStyle/>
        <a:p>
          <a:endParaRPr lang="en-US"/>
        </a:p>
      </dgm:t>
    </dgm:pt>
    <dgm:pt modelId="{1C38D3F6-CE4B-45EF-8C21-A94D053CB083}" type="sibTrans" cxnId="{03A16FCC-F0C7-41E3-8490-EEDB261FFA4C}">
      <dgm:prSet/>
      <dgm:spPr/>
      <dgm:t>
        <a:bodyPr/>
        <a:lstStyle/>
        <a:p>
          <a:endParaRPr lang="en-US"/>
        </a:p>
      </dgm:t>
    </dgm:pt>
    <dgm:pt modelId="{7CE4FE44-2CE3-4B6E-9BE8-C20E834F5C73}">
      <dgm:prSet phldrT="[Text]"/>
      <dgm:spPr/>
      <dgm:t>
        <a:bodyPr/>
        <a:lstStyle/>
        <a:p>
          <a:r>
            <a:rPr lang="en-US" dirty="0"/>
            <a:t>Everything Else!</a:t>
          </a:r>
        </a:p>
      </dgm:t>
    </dgm:pt>
    <dgm:pt modelId="{DA5E2FE4-EB8A-486F-BED1-99E99AD9895F}" type="parTrans" cxnId="{376C0AF3-31E2-427E-896C-544DA9E428C3}">
      <dgm:prSet/>
      <dgm:spPr/>
      <dgm:t>
        <a:bodyPr/>
        <a:lstStyle/>
        <a:p>
          <a:endParaRPr lang="en-US"/>
        </a:p>
      </dgm:t>
    </dgm:pt>
    <dgm:pt modelId="{2DD530B3-6BB8-4307-B3D2-EE392F251476}" type="sibTrans" cxnId="{376C0AF3-31E2-427E-896C-544DA9E428C3}">
      <dgm:prSet/>
      <dgm:spPr/>
      <dgm:t>
        <a:bodyPr/>
        <a:lstStyle/>
        <a:p>
          <a:endParaRPr lang="en-US"/>
        </a:p>
      </dgm:t>
    </dgm:pt>
    <dgm:pt modelId="{C7261684-E1BB-49E8-971C-2E809CC2A378}" type="pres">
      <dgm:prSet presAssocID="{6366B66E-689B-465B-A591-012205D3D2DA}" presName="diagram" presStyleCnt="0">
        <dgm:presLayoutVars>
          <dgm:dir/>
          <dgm:resizeHandles val="exact"/>
        </dgm:presLayoutVars>
      </dgm:prSet>
      <dgm:spPr/>
    </dgm:pt>
    <dgm:pt modelId="{EAB2A271-3434-4CCB-8CCE-C13BEAEF0446}" type="pres">
      <dgm:prSet presAssocID="{02FB7C64-D178-4B49-BED6-47D75504B3D4}" presName="node" presStyleLbl="node1" presStyleIdx="0" presStyleCnt="4" custLinFactNeighborX="-732" custLinFactNeighborY="-20">
        <dgm:presLayoutVars>
          <dgm:bulletEnabled val="1"/>
        </dgm:presLayoutVars>
      </dgm:prSet>
      <dgm:spPr/>
    </dgm:pt>
    <dgm:pt modelId="{9E8D85E6-238D-4B56-B51F-291C38AC5886}" type="pres">
      <dgm:prSet presAssocID="{C2FECA58-A7F1-4887-ABB3-D1313D705E17}" presName="sibTrans" presStyleCnt="0"/>
      <dgm:spPr/>
    </dgm:pt>
    <dgm:pt modelId="{2EFC84E3-F528-4D29-A048-E58C948A8DED}" type="pres">
      <dgm:prSet presAssocID="{0C1EA3C9-247E-4EB4-8FA2-2767B4F8EA76}" presName="node" presStyleLbl="node1" presStyleIdx="1" presStyleCnt="4" custLinFactNeighborX="-732" custLinFactNeighborY="-20">
        <dgm:presLayoutVars>
          <dgm:bulletEnabled val="1"/>
        </dgm:presLayoutVars>
      </dgm:prSet>
      <dgm:spPr/>
    </dgm:pt>
    <dgm:pt modelId="{C0758A5D-2B53-4365-998E-3CFF9AAF605A}" type="pres">
      <dgm:prSet presAssocID="{90B533E7-25AE-4EEE-8167-D72A88D04614}" presName="sibTrans" presStyleCnt="0"/>
      <dgm:spPr/>
    </dgm:pt>
    <dgm:pt modelId="{AC04584C-0A16-4546-9673-F6A1D8A086C8}" type="pres">
      <dgm:prSet presAssocID="{EE97F633-D7C5-4D27-9A93-BBF8564FFB54}" presName="node" presStyleLbl="node1" presStyleIdx="2" presStyleCnt="4" custLinFactNeighborX="-732" custLinFactNeighborY="-20">
        <dgm:presLayoutVars>
          <dgm:bulletEnabled val="1"/>
        </dgm:presLayoutVars>
      </dgm:prSet>
      <dgm:spPr/>
    </dgm:pt>
    <dgm:pt modelId="{B3224A69-6AE9-486C-8223-522DD0F4174D}" type="pres">
      <dgm:prSet presAssocID="{1C38D3F6-CE4B-45EF-8C21-A94D053CB083}" presName="sibTrans" presStyleCnt="0"/>
      <dgm:spPr/>
    </dgm:pt>
    <dgm:pt modelId="{6E6EA96E-FC71-4FB0-A2E8-9FFE391F2D30}" type="pres">
      <dgm:prSet presAssocID="{7CE4FE44-2CE3-4B6E-9BE8-C20E834F5C73}" presName="node" presStyleLbl="node1" presStyleIdx="3" presStyleCnt="4" custLinFactNeighborX="-366" custLinFactNeighborY="-20">
        <dgm:presLayoutVars>
          <dgm:bulletEnabled val="1"/>
        </dgm:presLayoutVars>
      </dgm:prSet>
      <dgm:spPr/>
    </dgm:pt>
  </dgm:ptLst>
  <dgm:cxnLst>
    <dgm:cxn modelId="{D0154902-9DD0-4676-9333-E2CB0CC4A3ED}" srcId="{6366B66E-689B-465B-A591-012205D3D2DA}" destId="{0C1EA3C9-247E-4EB4-8FA2-2767B4F8EA76}" srcOrd="1" destOrd="0" parTransId="{7E00E1BC-C06F-4ED6-AFA6-399E19270475}" sibTransId="{90B533E7-25AE-4EEE-8167-D72A88D04614}"/>
    <dgm:cxn modelId="{69086929-2849-4D99-976D-98961ABA55D8}" type="presOf" srcId="{0C1EA3C9-247E-4EB4-8FA2-2767B4F8EA76}" destId="{2EFC84E3-F528-4D29-A048-E58C948A8DED}" srcOrd="0" destOrd="0" presId="urn:microsoft.com/office/officeart/2005/8/layout/default#2"/>
    <dgm:cxn modelId="{A0286582-0E52-4D04-9D70-6D045563A69B}" type="presOf" srcId="{EE97F633-D7C5-4D27-9A93-BBF8564FFB54}" destId="{AC04584C-0A16-4546-9673-F6A1D8A086C8}" srcOrd="0" destOrd="0" presId="urn:microsoft.com/office/officeart/2005/8/layout/default#2"/>
    <dgm:cxn modelId="{0C0C549A-8FF6-4370-B9E3-F3FD027DA84C}" type="presOf" srcId="{02FB7C64-D178-4B49-BED6-47D75504B3D4}" destId="{EAB2A271-3434-4CCB-8CCE-C13BEAEF0446}" srcOrd="0" destOrd="0" presId="urn:microsoft.com/office/officeart/2005/8/layout/default#2"/>
    <dgm:cxn modelId="{FE269BBE-6018-4F41-897D-24CE742B6C8B}" type="presOf" srcId="{7CE4FE44-2CE3-4B6E-9BE8-C20E834F5C73}" destId="{6E6EA96E-FC71-4FB0-A2E8-9FFE391F2D30}" srcOrd="0" destOrd="0" presId="urn:microsoft.com/office/officeart/2005/8/layout/default#2"/>
    <dgm:cxn modelId="{E79AACCA-0675-42B9-8E49-7E6BE3BF8691}" type="presOf" srcId="{6366B66E-689B-465B-A591-012205D3D2DA}" destId="{C7261684-E1BB-49E8-971C-2E809CC2A378}" srcOrd="0" destOrd="0" presId="urn:microsoft.com/office/officeart/2005/8/layout/default#2"/>
    <dgm:cxn modelId="{03A16FCC-F0C7-41E3-8490-EEDB261FFA4C}" srcId="{6366B66E-689B-465B-A591-012205D3D2DA}" destId="{EE97F633-D7C5-4D27-9A93-BBF8564FFB54}" srcOrd="2" destOrd="0" parTransId="{9FCBB2C0-7F69-48F3-A379-0236BB982EA6}" sibTransId="{1C38D3F6-CE4B-45EF-8C21-A94D053CB083}"/>
    <dgm:cxn modelId="{54350CE9-9AB7-4D7B-93D3-C36A60B69A5D}" srcId="{6366B66E-689B-465B-A591-012205D3D2DA}" destId="{02FB7C64-D178-4B49-BED6-47D75504B3D4}" srcOrd="0" destOrd="0" parTransId="{8A9BB5B8-27C6-4D49-9D42-4379E534B7DA}" sibTransId="{C2FECA58-A7F1-4887-ABB3-D1313D705E17}"/>
    <dgm:cxn modelId="{376C0AF3-31E2-427E-896C-544DA9E428C3}" srcId="{6366B66E-689B-465B-A591-012205D3D2DA}" destId="{7CE4FE44-2CE3-4B6E-9BE8-C20E834F5C73}" srcOrd="3" destOrd="0" parTransId="{DA5E2FE4-EB8A-486F-BED1-99E99AD9895F}" sibTransId="{2DD530B3-6BB8-4307-B3D2-EE392F251476}"/>
    <dgm:cxn modelId="{095259D7-B0EC-4E5E-A681-199267637F65}" type="presParOf" srcId="{C7261684-E1BB-49E8-971C-2E809CC2A378}" destId="{EAB2A271-3434-4CCB-8CCE-C13BEAEF0446}" srcOrd="0" destOrd="0" presId="urn:microsoft.com/office/officeart/2005/8/layout/default#2"/>
    <dgm:cxn modelId="{C2FD3503-F66C-4D8C-9857-7359FAD46B37}" type="presParOf" srcId="{C7261684-E1BB-49E8-971C-2E809CC2A378}" destId="{9E8D85E6-238D-4B56-B51F-291C38AC5886}" srcOrd="1" destOrd="0" presId="urn:microsoft.com/office/officeart/2005/8/layout/default#2"/>
    <dgm:cxn modelId="{1D11B54E-B218-4120-A8E0-A7E8FB59A008}" type="presParOf" srcId="{C7261684-E1BB-49E8-971C-2E809CC2A378}" destId="{2EFC84E3-F528-4D29-A048-E58C948A8DED}" srcOrd="2" destOrd="0" presId="urn:microsoft.com/office/officeart/2005/8/layout/default#2"/>
    <dgm:cxn modelId="{24391FAE-CE4C-4F5F-B51F-CC17EA77A955}" type="presParOf" srcId="{C7261684-E1BB-49E8-971C-2E809CC2A378}" destId="{C0758A5D-2B53-4365-998E-3CFF9AAF605A}" srcOrd="3" destOrd="0" presId="urn:microsoft.com/office/officeart/2005/8/layout/default#2"/>
    <dgm:cxn modelId="{B5F4DC71-F2ED-4CC8-8D3D-8B06F0045D08}" type="presParOf" srcId="{C7261684-E1BB-49E8-971C-2E809CC2A378}" destId="{AC04584C-0A16-4546-9673-F6A1D8A086C8}" srcOrd="4" destOrd="0" presId="urn:microsoft.com/office/officeart/2005/8/layout/default#2"/>
    <dgm:cxn modelId="{DC8AE357-CD23-4756-A0BA-F55D5EE1F3A1}" type="presParOf" srcId="{C7261684-E1BB-49E8-971C-2E809CC2A378}" destId="{B3224A69-6AE9-486C-8223-522DD0F4174D}" srcOrd="5" destOrd="0" presId="urn:microsoft.com/office/officeart/2005/8/layout/default#2"/>
    <dgm:cxn modelId="{A70E7A3A-0349-41C2-96EB-CBC2DB80967F}" type="presParOf" srcId="{C7261684-E1BB-49E8-971C-2E809CC2A378}" destId="{6E6EA96E-FC71-4FB0-A2E8-9FFE391F2D30}" srcOrd="6" destOrd="0" presId="urn:microsoft.com/office/officeart/2005/8/layout/defaul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C79F9A7-4D3C-4FC4-94AB-B210C814B32C}" type="doc">
      <dgm:prSet loTypeId="urn:microsoft.com/office/officeart/2005/8/layout/default#3" loCatId="list" qsTypeId="urn:microsoft.com/office/officeart/2005/8/quickstyle/simple1" qsCatId="simple" csTypeId="urn:microsoft.com/office/officeart/2005/8/colors/colorful5" csCatId="colorful" phldr="1"/>
      <dgm:spPr/>
      <dgm:t>
        <a:bodyPr/>
        <a:lstStyle/>
        <a:p>
          <a:endParaRPr lang="en-GB"/>
        </a:p>
      </dgm:t>
    </dgm:pt>
    <dgm:pt modelId="{54A82BBD-282F-49B2-A642-C749B5F5C16D}">
      <dgm:prSet/>
      <dgm:spPr/>
      <dgm:t>
        <a:bodyPr/>
        <a:lstStyle/>
        <a:p>
          <a:pPr rtl="0"/>
          <a:r>
            <a:rPr lang="en-GB" dirty="0"/>
            <a:t>Too many medications (polypharmacy)</a:t>
          </a:r>
        </a:p>
      </dgm:t>
    </dgm:pt>
    <dgm:pt modelId="{09A655A4-CB18-46AA-AA2A-9730C364A5C4}" type="parTrans" cxnId="{342EB610-6231-4F23-B1D0-74E10B7D2DC5}">
      <dgm:prSet/>
      <dgm:spPr/>
      <dgm:t>
        <a:bodyPr/>
        <a:lstStyle/>
        <a:p>
          <a:endParaRPr lang="en-GB"/>
        </a:p>
      </dgm:t>
    </dgm:pt>
    <dgm:pt modelId="{F7948B62-113E-4427-8BDD-1787EA84EE43}" type="sibTrans" cxnId="{342EB610-6231-4F23-B1D0-74E10B7D2DC5}">
      <dgm:prSet/>
      <dgm:spPr/>
      <dgm:t>
        <a:bodyPr/>
        <a:lstStyle/>
        <a:p>
          <a:endParaRPr lang="en-GB"/>
        </a:p>
      </dgm:t>
    </dgm:pt>
    <dgm:pt modelId="{EA4A3EBD-2022-4956-8155-05A3766D47B8}">
      <dgm:prSet/>
      <dgm:spPr/>
      <dgm:t>
        <a:bodyPr/>
        <a:lstStyle/>
        <a:p>
          <a:pPr rtl="0"/>
          <a:r>
            <a:rPr lang="en-GB" dirty="0"/>
            <a:t>Certain types of medications</a:t>
          </a:r>
        </a:p>
      </dgm:t>
    </dgm:pt>
    <dgm:pt modelId="{3BFF541B-DF74-42DD-90DA-97DDD75347F6}" type="parTrans" cxnId="{8ED0D38E-0854-4D35-A3C7-A9AC37499A87}">
      <dgm:prSet/>
      <dgm:spPr/>
      <dgm:t>
        <a:bodyPr/>
        <a:lstStyle/>
        <a:p>
          <a:endParaRPr lang="en-GB"/>
        </a:p>
      </dgm:t>
    </dgm:pt>
    <dgm:pt modelId="{09BD5FC2-2640-4258-8631-4B9F485BC6F9}" type="sibTrans" cxnId="{8ED0D38E-0854-4D35-A3C7-A9AC37499A87}">
      <dgm:prSet/>
      <dgm:spPr/>
      <dgm:t>
        <a:bodyPr/>
        <a:lstStyle/>
        <a:p>
          <a:endParaRPr lang="en-GB"/>
        </a:p>
      </dgm:t>
    </dgm:pt>
    <dgm:pt modelId="{A88E0BF1-EA4F-4816-BC83-6C588B8196AE}" type="pres">
      <dgm:prSet presAssocID="{1C79F9A7-4D3C-4FC4-94AB-B210C814B32C}" presName="diagram" presStyleCnt="0">
        <dgm:presLayoutVars>
          <dgm:dir/>
          <dgm:resizeHandles val="exact"/>
        </dgm:presLayoutVars>
      </dgm:prSet>
      <dgm:spPr/>
    </dgm:pt>
    <dgm:pt modelId="{7543BD3A-A751-4F4A-81A6-F137B0AC20DC}" type="pres">
      <dgm:prSet presAssocID="{54A82BBD-282F-49B2-A642-C749B5F5C16D}" presName="node" presStyleLbl="node1" presStyleIdx="0" presStyleCnt="2" custScaleX="100000" custScaleY="63106" custLinFactNeighborY="-8391">
        <dgm:presLayoutVars>
          <dgm:bulletEnabled val="1"/>
        </dgm:presLayoutVars>
      </dgm:prSet>
      <dgm:spPr/>
    </dgm:pt>
    <dgm:pt modelId="{875D3C13-8559-41E9-9294-F0C6CB2BF1B8}" type="pres">
      <dgm:prSet presAssocID="{F7948B62-113E-4427-8BDD-1787EA84EE43}" presName="sibTrans" presStyleCnt="0"/>
      <dgm:spPr/>
    </dgm:pt>
    <dgm:pt modelId="{9082AE32-95AE-4801-A4A1-835BB400B407}" type="pres">
      <dgm:prSet presAssocID="{EA4A3EBD-2022-4956-8155-05A3766D47B8}" presName="node" presStyleLbl="node1" presStyleIdx="1" presStyleCnt="2" custScaleX="100000" custScaleY="62910" custLinFactNeighborX="842" custLinFactNeighborY="-12835">
        <dgm:presLayoutVars>
          <dgm:bulletEnabled val="1"/>
        </dgm:presLayoutVars>
      </dgm:prSet>
      <dgm:spPr/>
    </dgm:pt>
  </dgm:ptLst>
  <dgm:cxnLst>
    <dgm:cxn modelId="{342EB610-6231-4F23-B1D0-74E10B7D2DC5}" srcId="{1C79F9A7-4D3C-4FC4-94AB-B210C814B32C}" destId="{54A82BBD-282F-49B2-A642-C749B5F5C16D}" srcOrd="0" destOrd="0" parTransId="{09A655A4-CB18-46AA-AA2A-9730C364A5C4}" sibTransId="{F7948B62-113E-4427-8BDD-1787EA84EE43}"/>
    <dgm:cxn modelId="{D65DB051-0CFB-470B-B27E-43A749E4C6F1}" type="presOf" srcId="{EA4A3EBD-2022-4956-8155-05A3766D47B8}" destId="{9082AE32-95AE-4801-A4A1-835BB400B407}" srcOrd="0" destOrd="0" presId="urn:microsoft.com/office/officeart/2005/8/layout/default#3"/>
    <dgm:cxn modelId="{A50CED74-2D26-4A27-9567-0B24957ACAE5}" type="presOf" srcId="{1C79F9A7-4D3C-4FC4-94AB-B210C814B32C}" destId="{A88E0BF1-EA4F-4816-BC83-6C588B8196AE}" srcOrd="0" destOrd="0" presId="urn:microsoft.com/office/officeart/2005/8/layout/default#3"/>
    <dgm:cxn modelId="{8ED0D38E-0854-4D35-A3C7-A9AC37499A87}" srcId="{1C79F9A7-4D3C-4FC4-94AB-B210C814B32C}" destId="{EA4A3EBD-2022-4956-8155-05A3766D47B8}" srcOrd="1" destOrd="0" parTransId="{3BFF541B-DF74-42DD-90DA-97DDD75347F6}" sibTransId="{09BD5FC2-2640-4258-8631-4B9F485BC6F9}"/>
    <dgm:cxn modelId="{0E1441F0-2BCD-4DE7-A42E-DEA278E1603E}" type="presOf" srcId="{54A82BBD-282F-49B2-A642-C749B5F5C16D}" destId="{7543BD3A-A751-4F4A-81A6-F137B0AC20DC}" srcOrd="0" destOrd="0" presId="urn:microsoft.com/office/officeart/2005/8/layout/default#3"/>
    <dgm:cxn modelId="{AA306A97-AF8F-430D-99A6-BD1F68C64A24}" type="presParOf" srcId="{A88E0BF1-EA4F-4816-BC83-6C588B8196AE}" destId="{7543BD3A-A751-4F4A-81A6-F137B0AC20DC}" srcOrd="0" destOrd="0" presId="urn:microsoft.com/office/officeart/2005/8/layout/default#3"/>
    <dgm:cxn modelId="{D4EFBFFF-5281-44E8-8093-B8A4F815B09B}" type="presParOf" srcId="{A88E0BF1-EA4F-4816-BC83-6C588B8196AE}" destId="{875D3C13-8559-41E9-9294-F0C6CB2BF1B8}" srcOrd="1" destOrd="0" presId="urn:microsoft.com/office/officeart/2005/8/layout/default#3"/>
    <dgm:cxn modelId="{D14DF192-81BA-4AC5-BC04-8FD82E215453}" type="presParOf" srcId="{A88E0BF1-EA4F-4816-BC83-6C588B8196AE}" destId="{9082AE32-95AE-4801-A4A1-835BB400B407}" srcOrd="2" destOrd="0" presId="urn:microsoft.com/office/officeart/2005/8/layout/defaul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4748607-C086-403C-ABF8-A8AA4B4E7997}"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en-GB"/>
        </a:p>
      </dgm:t>
    </dgm:pt>
    <dgm:pt modelId="{F9D192AC-4A99-4D1B-B127-3915F5FC5410}">
      <dgm:prSet/>
      <dgm:spPr/>
      <dgm:t>
        <a:bodyPr/>
        <a:lstStyle/>
        <a:p>
          <a:pPr rtl="0"/>
          <a:r>
            <a:rPr lang="en-GB" dirty="0"/>
            <a:t>Sedatives/hypnotics </a:t>
          </a:r>
        </a:p>
      </dgm:t>
    </dgm:pt>
    <dgm:pt modelId="{C2376962-0125-4E32-AED8-F2D42EE1B186}" type="parTrans" cxnId="{0DA9F9F0-43C9-4B44-8E5B-6B6BC2D7C054}">
      <dgm:prSet/>
      <dgm:spPr/>
      <dgm:t>
        <a:bodyPr/>
        <a:lstStyle/>
        <a:p>
          <a:endParaRPr lang="en-GB"/>
        </a:p>
      </dgm:t>
    </dgm:pt>
    <dgm:pt modelId="{6AE92CBE-B204-48D8-8096-3A68B98CAEA1}" type="sibTrans" cxnId="{0DA9F9F0-43C9-4B44-8E5B-6B6BC2D7C054}">
      <dgm:prSet/>
      <dgm:spPr/>
      <dgm:t>
        <a:bodyPr/>
        <a:lstStyle/>
        <a:p>
          <a:endParaRPr lang="en-GB"/>
        </a:p>
      </dgm:t>
    </dgm:pt>
    <dgm:pt modelId="{6458EBCF-95BB-4F6A-A491-750AD59238F8}">
      <dgm:prSet/>
      <dgm:spPr/>
      <dgm:t>
        <a:bodyPr/>
        <a:lstStyle/>
        <a:p>
          <a:pPr rtl="0"/>
          <a:r>
            <a:rPr lang="en-GB" dirty="0"/>
            <a:t>diazepam, </a:t>
          </a:r>
          <a:r>
            <a:rPr lang="en-GB" dirty="0" err="1"/>
            <a:t>lorazepam</a:t>
          </a:r>
          <a:r>
            <a:rPr lang="en-GB" dirty="0"/>
            <a:t>, </a:t>
          </a:r>
          <a:r>
            <a:rPr lang="en-GB" dirty="0" err="1"/>
            <a:t>midazolam</a:t>
          </a:r>
          <a:endParaRPr lang="en-GB" dirty="0"/>
        </a:p>
      </dgm:t>
    </dgm:pt>
    <dgm:pt modelId="{E262B10E-1EDF-4DB2-B50F-92F156D51DAC}" type="parTrans" cxnId="{EBF8C965-A119-47A0-AC56-DB3E8E974FAE}">
      <dgm:prSet/>
      <dgm:spPr/>
      <dgm:t>
        <a:bodyPr/>
        <a:lstStyle/>
        <a:p>
          <a:endParaRPr lang="en-GB"/>
        </a:p>
      </dgm:t>
    </dgm:pt>
    <dgm:pt modelId="{3EBA6098-1CC1-4AD7-9338-9F8962D911D6}" type="sibTrans" cxnId="{EBF8C965-A119-47A0-AC56-DB3E8E974FAE}">
      <dgm:prSet/>
      <dgm:spPr/>
      <dgm:t>
        <a:bodyPr/>
        <a:lstStyle/>
        <a:p>
          <a:endParaRPr lang="en-GB"/>
        </a:p>
      </dgm:t>
    </dgm:pt>
    <dgm:pt modelId="{AD9EF8ED-9E7B-4AC5-8CA2-1C01B6FA8E50}">
      <dgm:prSet/>
      <dgm:spPr/>
      <dgm:t>
        <a:bodyPr/>
        <a:lstStyle/>
        <a:p>
          <a:pPr rtl="0"/>
          <a:r>
            <a:rPr lang="en-GB" dirty="0"/>
            <a:t>Pain killers </a:t>
          </a:r>
        </a:p>
      </dgm:t>
    </dgm:pt>
    <dgm:pt modelId="{C1DF9194-30DD-4DC7-822F-28E3A2B8770A}" type="parTrans" cxnId="{40F449C7-7870-4843-ABF5-98E105B23768}">
      <dgm:prSet/>
      <dgm:spPr/>
      <dgm:t>
        <a:bodyPr/>
        <a:lstStyle/>
        <a:p>
          <a:endParaRPr lang="en-GB"/>
        </a:p>
      </dgm:t>
    </dgm:pt>
    <dgm:pt modelId="{EF1C6755-2700-4DC3-9D54-AF0709687443}" type="sibTrans" cxnId="{40F449C7-7870-4843-ABF5-98E105B23768}">
      <dgm:prSet/>
      <dgm:spPr/>
      <dgm:t>
        <a:bodyPr/>
        <a:lstStyle/>
        <a:p>
          <a:endParaRPr lang="en-GB"/>
        </a:p>
      </dgm:t>
    </dgm:pt>
    <dgm:pt modelId="{317A3531-071B-4B16-89DA-56B1493F2023}">
      <dgm:prSet/>
      <dgm:spPr/>
      <dgm:t>
        <a:bodyPr/>
        <a:lstStyle/>
        <a:p>
          <a:pPr rtl="0"/>
          <a:r>
            <a:rPr lang="en-GB" dirty="0"/>
            <a:t>opiates (morphine, oxycodone, codeine, fentanyl) or non-steroidal anti-inflammatory drugs (aspirin, </a:t>
          </a:r>
          <a:r>
            <a:rPr lang="en-GB" dirty="0" err="1"/>
            <a:t>ibruprofen</a:t>
          </a:r>
          <a:r>
            <a:rPr lang="en-GB" dirty="0"/>
            <a:t>, diclofenac)</a:t>
          </a:r>
        </a:p>
      </dgm:t>
    </dgm:pt>
    <dgm:pt modelId="{61EB48D4-7263-4188-BD8C-3F9452F7E1D7}" type="parTrans" cxnId="{24A06B78-A97F-411A-BC07-01B521FADAB2}">
      <dgm:prSet/>
      <dgm:spPr/>
      <dgm:t>
        <a:bodyPr/>
        <a:lstStyle/>
        <a:p>
          <a:endParaRPr lang="en-GB"/>
        </a:p>
      </dgm:t>
    </dgm:pt>
    <dgm:pt modelId="{1625FC4F-FFEF-407B-B0A3-0C7866DA5E75}" type="sibTrans" cxnId="{24A06B78-A97F-411A-BC07-01B521FADAB2}">
      <dgm:prSet/>
      <dgm:spPr/>
      <dgm:t>
        <a:bodyPr/>
        <a:lstStyle/>
        <a:p>
          <a:endParaRPr lang="en-GB"/>
        </a:p>
      </dgm:t>
    </dgm:pt>
    <dgm:pt modelId="{968D4A25-D2F7-429A-819D-2B85CF4C488F}">
      <dgm:prSet/>
      <dgm:spPr/>
      <dgm:t>
        <a:bodyPr/>
        <a:lstStyle/>
        <a:p>
          <a:pPr rtl="0"/>
          <a:r>
            <a:rPr lang="en-GB" dirty="0" err="1"/>
            <a:t>atenolol</a:t>
          </a:r>
          <a:r>
            <a:rPr lang="en-GB" dirty="0"/>
            <a:t>, </a:t>
          </a:r>
          <a:r>
            <a:rPr lang="en-GB" dirty="0" err="1"/>
            <a:t>bisoprolol</a:t>
          </a:r>
          <a:r>
            <a:rPr lang="en-GB" dirty="0"/>
            <a:t>, </a:t>
          </a:r>
          <a:r>
            <a:rPr lang="en-GB" dirty="0" err="1"/>
            <a:t>metoprolol</a:t>
          </a:r>
          <a:r>
            <a:rPr lang="en-GB" dirty="0"/>
            <a:t>, </a:t>
          </a:r>
          <a:r>
            <a:rPr lang="en-GB" dirty="0" err="1"/>
            <a:t>spironolactone</a:t>
          </a:r>
          <a:r>
            <a:rPr lang="en-GB" dirty="0"/>
            <a:t>, </a:t>
          </a:r>
          <a:r>
            <a:rPr lang="en-GB" dirty="0" err="1"/>
            <a:t>candesartan</a:t>
          </a:r>
          <a:r>
            <a:rPr lang="en-GB" dirty="0"/>
            <a:t>, </a:t>
          </a:r>
          <a:r>
            <a:rPr lang="en-GB" dirty="0" err="1"/>
            <a:t>losartan</a:t>
          </a:r>
          <a:r>
            <a:rPr lang="en-GB" dirty="0"/>
            <a:t>, </a:t>
          </a:r>
          <a:r>
            <a:rPr lang="en-GB" dirty="0" err="1"/>
            <a:t>amlodipine</a:t>
          </a:r>
          <a:r>
            <a:rPr lang="en-GB" dirty="0"/>
            <a:t>, </a:t>
          </a:r>
          <a:r>
            <a:rPr lang="en-GB" dirty="0" err="1"/>
            <a:t>nifedipine</a:t>
          </a:r>
          <a:r>
            <a:rPr lang="en-GB" dirty="0"/>
            <a:t>, </a:t>
          </a:r>
          <a:r>
            <a:rPr lang="en-GB" dirty="0" err="1"/>
            <a:t>verapamil</a:t>
          </a:r>
          <a:r>
            <a:rPr lang="en-GB" dirty="0"/>
            <a:t>, </a:t>
          </a:r>
          <a:r>
            <a:rPr lang="en-GB" dirty="0" err="1"/>
            <a:t>doxazosin</a:t>
          </a:r>
          <a:endParaRPr lang="en-GB" dirty="0"/>
        </a:p>
      </dgm:t>
    </dgm:pt>
    <dgm:pt modelId="{2B6CA842-C638-418E-A8C8-3362CA53A22A}" type="parTrans" cxnId="{41A648F4-1B70-47DD-A2A9-9C23B8A7DF57}">
      <dgm:prSet/>
      <dgm:spPr/>
      <dgm:t>
        <a:bodyPr/>
        <a:lstStyle/>
        <a:p>
          <a:endParaRPr lang="en-US"/>
        </a:p>
      </dgm:t>
    </dgm:pt>
    <dgm:pt modelId="{8C8D2B74-5585-431D-957B-39746E1722F5}" type="sibTrans" cxnId="{41A648F4-1B70-47DD-A2A9-9C23B8A7DF57}">
      <dgm:prSet/>
      <dgm:spPr/>
      <dgm:t>
        <a:bodyPr/>
        <a:lstStyle/>
        <a:p>
          <a:endParaRPr lang="en-US"/>
        </a:p>
      </dgm:t>
    </dgm:pt>
    <dgm:pt modelId="{9C0371C5-537D-4CC7-89F6-B8D92A0863FA}">
      <dgm:prSet/>
      <dgm:spPr/>
      <dgm:t>
        <a:bodyPr/>
        <a:lstStyle/>
        <a:p>
          <a:pPr rtl="0"/>
          <a:r>
            <a:rPr lang="en-GB" dirty="0"/>
            <a:t>Diuretics </a:t>
          </a:r>
        </a:p>
      </dgm:t>
    </dgm:pt>
    <dgm:pt modelId="{5DE4A2C4-E16C-41B5-A120-47C315098B72}" type="parTrans" cxnId="{319D95B7-55D9-463E-B958-6C7E8041C3C0}">
      <dgm:prSet/>
      <dgm:spPr/>
      <dgm:t>
        <a:bodyPr/>
        <a:lstStyle/>
        <a:p>
          <a:endParaRPr lang="en-US"/>
        </a:p>
      </dgm:t>
    </dgm:pt>
    <dgm:pt modelId="{70A181F5-4D31-43A5-ACEE-A9946A4885DA}" type="sibTrans" cxnId="{319D95B7-55D9-463E-B958-6C7E8041C3C0}">
      <dgm:prSet/>
      <dgm:spPr/>
      <dgm:t>
        <a:bodyPr/>
        <a:lstStyle/>
        <a:p>
          <a:endParaRPr lang="en-US"/>
        </a:p>
      </dgm:t>
    </dgm:pt>
    <dgm:pt modelId="{3AEA70E2-F236-4273-8F84-9919106081F8}">
      <dgm:prSet/>
      <dgm:spPr/>
      <dgm:t>
        <a:bodyPr/>
        <a:lstStyle/>
        <a:p>
          <a:pPr rtl="0"/>
          <a:r>
            <a:rPr lang="en-GB" dirty="0"/>
            <a:t>furosemide, bumetanide</a:t>
          </a:r>
        </a:p>
      </dgm:t>
    </dgm:pt>
    <dgm:pt modelId="{75E1458B-E0A6-42E4-B52A-16C2A3D0E2B3}" type="parTrans" cxnId="{00C52C00-B11B-4B1B-A107-F8AB207A8F6A}">
      <dgm:prSet/>
      <dgm:spPr/>
      <dgm:t>
        <a:bodyPr/>
        <a:lstStyle/>
        <a:p>
          <a:endParaRPr lang="en-US"/>
        </a:p>
      </dgm:t>
    </dgm:pt>
    <dgm:pt modelId="{03824615-FA17-40F4-8DF2-5B43CBAE4616}" type="sibTrans" cxnId="{00C52C00-B11B-4B1B-A107-F8AB207A8F6A}">
      <dgm:prSet/>
      <dgm:spPr/>
      <dgm:t>
        <a:bodyPr/>
        <a:lstStyle/>
        <a:p>
          <a:endParaRPr lang="en-US"/>
        </a:p>
      </dgm:t>
    </dgm:pt>
    <dgm:pt modelId="{471F1134-1C17-48C7-8679-EBE6895F2A43}">
      <dgm:prSet/>
      <dgm:spPr/>
      <dgm:t>
        <a:bodyPr/>
        <a:lstStyle/>
        <a:p>
          <a:pPr rtl="0"/>
          <a:r>
            <a:rPr lang="en-GB"/>
            <a:t>Medications </a:t>
          </a:r>
          <a:r>
            <a:rPr lang="en-GB" dirty="0"/>
            <a:t>for high blood pressure </a:t>
          </a:r>
        </a:p>
      </dgm:t>
    </dgm:pt>
    <dgm:pt modelId="{CF34B888-3207-48E4-B30A-89FFCF973DEF}" type="parTrans" cxnId="{CDE548EC-9E40-46D3-A1B5-5138D80D3F2A}">
      <dgm:prSet/>
      <dgm:spPr/>
      <dgm:t>
        <a:bodyPr/>
        <a:lstStyle/>
        <a:p>
          <a:endParaRPr lang="en-US"/>
        </a:p>
      </dgm:t>
    </dgm:pt>
    <dgm:pt modelId="{FD8757B1-5AE1-4851-9200-B6BFCFACE928}" type="sibTrans" cxnId="{CDE548EC-9E40-46D3-A1B5-5138D80D3F2A}">
      <dgm:prSet/>
      <dgm:spPr/>
      <dgm:t>
        <a:bodyPr/>
        <a:lstStyle/>
        <a:p>
          <a:endParaRPr lang="en-US"/>
        </a:p>
      </dgm:t>
    </dgm:pt>
    <dgm:pt modelId="{9A9965E1-487E-4B80-BB49-8EBC19116043}" type="pres">
      <dgm:prSet presAssocID="{44748607-C086-403C-ABF8-A8AA4B4E7997}" presName="Name0" presStyleCnt="0">
        <dgm:presLayoutVars>
          <dgm:dir/>
          <dgm:animLvl val="lvl"/>
          <dgm:resizeHandles val="exact"/>
        </dgm:presLayoutVars>
      </dgm:prSet>
      <dgm:spPr/>
    </dgm:pt>
    <dgm:pt modelId="{54EF1D18-AE6C-499A-87ED-7CA53A414F37}" type="pres">
      <dgm:prSet presAssocID="{F9D192AC-4A99-4D1B-B127-3915F5FC5410}" presName="linNode" presStyleCnt="0"/>
      <dgm:spPr/>
    </dgm:pt>
    <dgm:pt modelId="{ADE9F9BE-C6B7-4EDB-BDCE-23622A018B32}" type="pres">
      <dgm:prSet presAssocID="{F9D192AC-4A99-4D1B-B127-3915F5FC5410}" presName="parentText" presStyleLbl="node1" presStyleIdx="0" presStyleCnt="4">
        <dgm:presLayoutVars>
          <dgm:chMax val="1"/>
          <dgm:bulletEnabled val="1"/>
        </dgm:presLayoutVars>
      </dgm:prSet>
      <dgm:spPr/>
    </dgm:pt>
    <dgm:pt modelId="{6E5656B5-1E00-4AE5-93AF-ADD34384130F}" type="pres">
      <dgm:prSet presAssocID="{F9D192AC-4A99-4D1B-B127-3915F5FC5410}" presName="descendantText" presStyleLbl="alignAccFollowNode1" presStyleIdx="0" presStyleCnt="4">
        <dgm:presLayoutVars>
          <dgm:bulletEnabled val="1"/>
        </dgm:presLayoutVars>
      </dgm:prSet>
      <dgm:spPr/>
    </dgm:pt>
    <dgm:pt modelId="{732EDD5D-35AD-4F19-9C77-3F48A23E9DE8}" type="pres">
      <dgm:prSet presAssocID="{6AE92CBE-B204-48D8-8096-3A68B98CAEA1}" presName="sp" presStyleCnt="0"/>
      <dgm:spPr/>
    </dgm:pt>
    <dgm:pt modelId="{555DE12C-6101-4CA4-BBC8-F370502D528A}" type="pres">
      <dgm:prSet presAssocID="{AD9EF8ED-9E7B-4AC5-8CA2-1C01B6FA8E50}" presName="linNode" presStyleCnt="0"/>
      <dgm:spPr/>
    </dgm:pt>
    <dgm:pt modelId="{036CEE76-C50D-4066-B11A-99994C62A814}" type="pres">
      <dgm:prSet presAssocID="{AD9EF8ED-9E7B-4AC5-8CA2-1C01B6FA8E50}" presName="parentText" presStyleLbl="node1" presStyleIdx="1" presStyleCnt="4">
        <dgm:presLayoutVars>
          <dgm:chMax val="1"/>
          <dgm:bulletEnabled val="1"/>
        </dgm:presLayoutVars>
      </dgm:prSet>
      <dgm:spPr/>
    </dgm:pt>
    <dgm:pt modelId="{63DF16D1-079B-448B-8DD7-6521D4C3D1D3}" type="pres">
      <dgm:prSet presAssocID="{AD9EF8ED-9E7B-4AC5-8CA2-1C01B6FA8E50}" presName="descendantText" presStyleLbl="alignAccFollowNode1" presStyleIdx="1" presStyleCnt="4">
        <dgm:presLayoutVars>
          <dgm:bulletEnabled val="1"/>
        </dgm:presLayoutVars>
      </dgm:prSet>
      <dgm:spPr/>
    </dgm:pt>
    <dgm:pt modelId="{FEBF9FB8-78F0-444F-B470-478913359705}" type="pres">
      <dgm:prSet presAssocID="{EF1C6755-2700-4DC3-9D54-AF0709687443}" presName="sp" presStyleCnt="0"/>
      <dgm:spPr/>
    </dgm:pt>
    <dgm:pt modelId="{0F19B191-A512-490D-B267-993DA4375554}" type="pres">
      <dgm:prSet presAssocID="{471F1134-1C17-48C7-8679-EBE6895F2A43}" presName="linNode" presStyleCnt="0"/>
      <dgm:spPr/>
    </dgm:pt>
    <dgm:pt modelId="{19ADC8BB-C369-464C-A7EE-D6CAB41BA76E}" type="pres">
      <dgm:prSet presAssocID="{471F1134-1C17-48C7-8679-EBE6895F2A43}" presName="parentText" presStyleLbl="node1" presStyleIdx="2" presStyleCnt="4">
        <dgm:presLayoutVars>
          <dgm:chMax val="1"/>
          <dgm:bulletEnabled val="1"/>
        </dgm:presLayoutVars>
      </dgm:prSet>
      <dgm:spPr/>
    </dgm:pt>
    <dgm:pt modelId="{05FD6DF4-133B-4012-8D6F-2787E15D2641}" type="pres">
      <dgm:prSet presAssocID="{471F1134-1C17-48C7-8679-EBE6895F2A43}" presName="descendantText" presStyleLbl="alignAccFollowNode1" presStyleIdx="2" presStyleCnt="4">
        <dgm:presLayoutVars>
          <dgm:bulletEnabled val="1"/>
        </dgm:presLayoutVars>
      </dgm:prSet>
      <dgm:spPr/>
    </dgm:pt>
    <dgm:pt modelId="{135D3FD9-8009-495F-B056-32755FC9489D}" type="pres">
      <dgm:prSet presAssocID="{FD8757B1-5AE1-4851-9200-B6BFCFACE928}" presName="sp" presStyleCnt="0"/>
      <dgm:spPr/>
    </dgm:pt>
    <dgm:pt modelId="{F4A86EA7-9E9C-4DD2-9214-541F93F8F813}" type="pres">
      <dgm:prSet presAssocID="{9C0371C5-537D-4CC7-89F6-B8D92A0863FA}" presName="linNode" presStyleCnt="0"/>
      <dgm:spPr/>
    </dgm:pt>
    <dgm:pt modelId="{A129770C-A155-4CFF-973A-0B355E98C20B}" type="pres">
      <dgm:prSet presAssocID="{9C0371C5-537D-4CC7-89F6-B8D92A0863FA}" presName="parentText" presStyleLbl="node1" presStyleIdx="3" presStyleCnt="4">
        <dgm:presLayoutVars>
          <dgm:chMax val="1"/>
          <dgm:bulletEnabled val="1"/>
        </dgm:presLayoutVars>
      </dgm:prSet>
      <dgm:spPr/>
    </dgm:pt>
    <dgm:pt modelId="{AF49E67A-E26D-4381-8C87-685B6F8269C2}" type="pres">
      <dgm:prSet presAssocID="{9C0371C5-537D-4CC7-89F6-B8D92A0863FA}" presName="descendantText" presStyleLbl="alignAccFollowNode1" presStyleIdx="3" presStyleCnt="4">
        <dgm:presLayoutVars>
          <dgm:bulletEnabled val="1"/>
        </dgm:presLayoutVars>
      </dgm:prSet>
      <dgm:spPr/>
    </dgm:pt>
  </dgm:ptLst>
  <dgm:cxnLst>
    <dgm:cxn modelId="{00C52C00-B11B-4B1B-A107-F8AB207A8F6A}" srcId="{9C0371C5-537D-4CC7-89F6-B8D92A0863FA}" destId="{3AEA70E2-F236-4273-8F84-9919106081F8}" srcOrd="0" destOrd="0" parTransId="{75E1458B-E0A6-42E4-B52A-16C2A3D0E2B3}" sibTransId="{03824615-FA17-40F4-8DF2-5B43CBAE4616}"/>
    <dgm:cxn modelId="{1B8E7802-058F-4462-AD1A-B485A31CD030}" type="presOf" srcId="{6458EBCF-95BB-4F6A-A491-750AD59238F8}" destId="{6E5656B5-1E00-4AE5-93AF-ADD34384130F}" srcOrd="0" destOrd="0" presId="urn:microsoft.com/office/officeart/2005/8/layout/vList5"/>
    <dgm:cxn modelId="{EBF8C965-A119-47A0-AC56-DB3E8E974FAE}" srcId="{F9D192AC-4A99-4D1B-B127-3915F5FC5410}" destId="{6458EBCF-95BB-4F6A-A491-750AD59238F8}" srcOrd="0" destOrd="0" parTransId="{E262B10E-1EDF-4DB2-B50F-92F156D51DAC}" sibTransId="{3EBA6098-1CC1-4AD7-9338-9F8962D911D6}"/>
    <dgm:cxn modelId="{9C3C454E-1B9D-4DBC-A30A-D02A5B382B73}" type="presOf" srcId="{AD9EF8ED-9E7B-4AC5-8CA2-1C01B6FA8E50}" destId="{036CEE76-C50D-4066-B11A-99994C62A814}" srcOrd="0" destOrd="0" presId="urn:microsoft.com/office/officeart/2005/8/layout/vList5"/>
    <dgm:cxn modelId="{82C25F55-686E-47DA-923D-07666B663959}" type="presOf" srcId="{F9D192AC-4A99-4D1B-B127-3915F5FC5410}" destId="{ADE9F9BE-C6B7-4EDB-BDCE-23622A018B32}" srcOrd="0" destOrd="0" presId="urn:microsoft.com/office/officeart/2005/8/layout/vList5"/>
    <dgm:cxn modelId="{24A06B78-A97F-411A-BC07-01B521FADAB2}" srcId="{AD9EF8ED-9E7B-4AC5-8CA2-1C01B6FA8E50}" destId="{317A3531-071B-4B16-89DA-56B1493F2023}" srcOrd="0" destOrd="0" parTransId="{61EB48D4-7263-4188-BD8C-3F9452F7E1D7}" sibTransId="{1625FC4F-FFEF-407B-B0A3-0C7866DA5E75}"/>
    <dgm:cxn modelId="{EA91AAA3-830F-497B-8EC1-257FEDE11165}" type="presOf" srcId="{968D4A25-D2F7-429A-819D-2B85CF4C488F}" destId="{05FD6DF4-133B-4012-8D6F-2787E15D2641}" srcOrd="0" destOrd="0" presId="urn:microsoft.com/office/officeart/2005/8/layout/vList5"/>
    <dgm:cxn modelId="{319D95B7-55D9-463E-B958-6C7E8041C3C0}" srcId="{44748607-C086-403C-ABF8-A8AA4B4E7997}" destId="{9C0371C5-537D-4CC7-89F6-B8D92A0863FA}" srcOrd="3" destOrd="0" parTransId="{5DE4A2C4-E16C-41B5-A120-47C315098B72}" sibTransId="{70A181F5-4D31-43A5-ACEE-A9946A4885DA}"/>
    <dgm:cxn modelId="{CFEDA7B7-E4E7-448B-B4D2-7AD3112D9946}" type="presOf" srcId="{44748607-C086-403C-ABF8-A8AA4B4E7997}" destId="{9A9965E1-487E-4B80-BB49-8EBC19116043}" srcOrd="0" destOrd="0" presId="urn:microsoft.com/office/officeart/2005/8/layout/vList5"/>
    <dgm:cxn modelId="{40F449C7-7870-4843-ABF5-98E105B23768}" srcId="{44748607-C086-403C-ABF8-A8AA4B4E7997}" destId="{AD9EF8ED-9E7B-4AC5-8CA2-1C01B6FA8E50}" srcOrd="1" destOrd="0" parTransId="{C1DF9194-30DD-4DC7-822F-28E3A2B8770A}" sibTransId="{EF1C6755-2700-4DC3-9D54-AF0709687443}"/>
    <dgm:cxn modelId="{599B4ACE-E1B3-4FDB-9974-F8D655814830}" type="presOf" srcId="{9C0371C5-537D-4CC7-89F6-B8D92A0863FA}" destId="{A129770C-A155-4CFF-973A-0B355E98C20B}" srcOrd="0" destOrd="0" presId="urn:microsoft.com/office/officeart/2005/8/layout/vList5"/>
    <dgm:cxn modelId="{AF150AD7-78CA-4448-A9FC-FD79F843F23F}" type="presOf" srcId="{317A3531-071B-4B16-89DA-56B1493F2023}" destId="{63DF16D1-079B-448B-8DD7-6521D4C3D1D3}" srcOrd="0" destOrd="0" presId="urn:microsoft.com/office/officeart/2005/8/layout/vList5"/>
    <dgm:cxn modelId="{55386BDB-4897-41E3-B942-30E3EC5C197D}" type="presOf" srcId="{3AEA70E2-F236-4273-8F84-9919106081F8}" destId="{AF49E67A-E26D-4381-8C87-685B6F8269C2}" srcOrd="0" destOrd="0" presId="urn:microsoft.com/office/officeart/2005/8/layout/vList5"/>
    <dgm:cxn modelId="{CDE548EC-9E40-46D3-A1B5-5138D80D3F2A}" srcId="{44748607-C086-403C-ABF8-A8AA4B4E7997}" destId="{471F1134-1C17-48C7-8679-EBE6895F2A43}" srcOrd="2" destOrd="0" parTransId="{CF34B888-3207-48E4-B30A-89FFCF973DEF}" sibTransId="{FD8757B1-5AE1-4851-9200-B6BFCFACE928}"/>
    <dgm:cxn modelId="{611769F0-200C-4E42-913B-FB88C85A78E6}" type="presOf" srcId="{471F1134-1C17-48C7-8679-EBE6895F2A43}" destId="{19ADC8BB-C369-464C-A7EE-D6CAB41BA76E}" srcOrd="0" destOrd="0" presId="urn:microsoft.com/office/officeart/2005/8/layout/vList5"/>
    <dgm:cxn modelId="{0DA9F9F0-43C9-4B44-8E5B-6B6BC2D7C054}" srcId="{44748607-C086-403C-ABF8-A8AA4B4E7997}" destId="{F9D192AC-4A99-4D1B-B127-3915F5FC5410}" srcOrd="0" destOrd="0" parTransId="{C2376962-0125-4E32-AED8-F2D42EE1B186}" sibTransId="{6AE92CBE-B204-48D8-8096-3A68B98CAEA1}"/>
    <dgm:cxn modelId="{41A648F4-1B70-47DD-A2A9-9C23B8A7DF57}" srcId="{471F1134-1C17-48C7-8679-EBE6895F2A43}" destId="{968D4A25-D2F7-429A-819D-2B85CF4C488F}" srcOrd="0" destOrd="0" parTransId="{2B6CA842-C638-418E-A8C8-3362CA53A22A}" sibTransId="{8C8D2B74-5585-431D-957B-39746E1722F5}"/>
    <dgm:cxn modelId="{9D6C0608-AEBC-4739-9D2F-88DBB61F12E8}" type="presParOf" srcId="{9A9965E1-487E-4B80-BB49-8EBC19116043}" destId="{54EF1D18-AE6C-499A-87ED-7CA53A414F37}" srcOrd="0" destOrd="0" presId="urn:microsoft.com/office/officeart/2005/8/layout/vList5"/>
    <dgm:cxn modelId="{BD974961-403E-4B71-8455-7344039452FF}" type="presParOf" srcId="{54EF1D18-AE6C-499A-87ED-7CA53A414F37}" destId="{ADE9F9BE-C6B7-4EDB-BDCE-23622A018B32}" srcOrd="0" destOrd="0" presId="urn:microsoft.com/office/officeart/2005/8/layout/vList5"/>
    <dgm:cxn modelId="{2DE2A5C9-A291-44DA-B2A7-FD614FCD5E38}" type="presParOf" srcId="{54EF1D18-AE6C-499A-87ED-7CA53A414F37}" destId="{6E5656B5-1E00-4AE5-93AF-ADD34384130F}" srcOrd="1" destOrd="0" presId="urn:microsoft.com/office/officeart/2005/8/layout/vList5"/>
    <dgm:cxn modelId="{0075B17C-434F-41FA-9A80-5C0C16A04275}" type="presParOf" srcId="{9A9965E1-487E-4B80-BB49-8EBC19116043}" destId="{732EDD5D-35AD-4F19-9C77-3F48A23E9DE8}" srcOrd="1" destOrd="0" presId="urn:microsoft.com/office/officeart/2005/8/layout/vList5"/>
    <dgm:cxn modelId="{68D41895-63CE-4258-88D2-F249BC43E67C}" type="presParOf" srcId="{9A9965E1-487E-4B80-BB49-8EBC19116043}" destId="{555DE12C-6101-4CA4-BBC8-F370502D528A}" srcOrd="2" destOrd="0" presId="urn:microsoft.com/office/officeart/2005/8/layout/vList5"/>
    <dgm:cxn modelId="{A4C5101A-68F5-4B13-B0EF-7618FC5856CB}" type="presParOf" srcId="{555DE12C-6101-4CA4-BBC8-F370502D528A}" destId="{036CEE76-C50D-4066-B11A-99994C62A814}" srcOrd="0" destOrd="0" presId="urn:microsoft.com/office/officeart/2005/8/layout/vList5"/>
    <dgm:cxn modelId="{11578F97-69D9-49F5-853A-4812C72EEBCA}" type="presParOf" srcId="{555DE12C-6101-4CA4-BBC8-F370502D528A}" destId="{63DF16D1-079B-448B-8DD7-6521D4C3D1D3}" srcOrd="1" destOrd="0" presId="urn:microsoft.com/office/officeart/2005/8/layout/vList5"/>
    <dgm:cxn modelId="{BEC7A753-6D9A-4DF9-B605-FE6396AA5162}" type="presParOf" srcId="{9A9965E1-487E-4B80-BB49-8EBC19116043}" destId="{FEBF9FB8-78F0-444F-B470-478913359705}" srcOrd="3" destOrd="0" presId="urn:microsoft.com/office/officeart/2005/8/layout/vList5"/>
    <dgm:cxn modelId="{4693B701-4C8F-4B4D-9F8B-00C58A688DE0}" type="presParOf" srcId="{9A9965E1-487E-4B80-BB49-8EBC19116043}" destId="{0F19B191-A512-490D-B267-993DA4375554}" srcOrd="4" destOrd="0" presId="urn:microsoft.com/office/officeart/2005/8/layout/vList5"/>
    <dgm:cxn modelId="{99BCD4AC-76D2-4EB7-8376-CF33076A131B}" type="presParOf" srcId="{0F19B191-A512-490D-B267-993DA4375554}" destId="{19ADC8BB-C369-464C-A7EE-D6CAB41BA76E}" srcOrd="0" destOrd="0" presId="urn:microsoft.com/office/officeart/2005/8/layout/vList5"/>
    <dgm:cxn modelId="{711719AC-339C-4B81-A641-30EC594A5827}" type="presParOf" srcId="{0F19B191-A512-490D-B267-993DA4375554}" destId="{05FD6DF4-133B-4012-8D6F-2787E15D2641}" srcOrd="1" destOrd="0" presId="urn:microsoft.com/office/officeart/2005/8/layout/vList5"/>
    <dgm:cxn modelId="{1E8631DB-6003-469C-9A00-8A3D6B9D237F}" type="presParOf" srcId="{9A9965E1-487E-4B80-BB49-8EBC19116043}" destId="{135D3FD9-8009-495F-B056-32755FC9489D}" srcOrd="5" destOrd="0" presId="urn:microsoft.com/office/officeart/2005/8/layout/vList5"/>
    <dgm:cxn modelId="{A9F0696A-9D56-4D53-AD55-9119FE25203B}" type="presParOf" srcId="{9A9965E1-487E-4B80-BB49-8EBC19116043}" destId="{F4A86EA7-9E9C-4DD2-9214-541F93F8F813}" srcOrd="6" destOrd="0" presId="urn:microsoft.com/office/officeart/2005/8/layout/vList5"/>
    <dgm:cxn modelId="{0E5AC4BA-A3AB-47D4-A165-0B30E13B1DE3}" type="presParOf" srcId="{F4A86EA7-9E9C-4DD2-9214-541F93F8F813}" destId="{A129770C-A155-4CFF-973A-0B355E98C20B}" srcOrd="0" destOrd="0" presId="urn:microsoft.com/office/officeart/2005/8/layout/vList5"/>
    <dgm:cxn modelId="{B499EE54-D4CB-4637-9C8B-8754B6B93074}" type="presParOf" srcId="{F4A86EA7-9E9C-4DD2-9214-541F93F8F813}" destId="{AF49E67A-E26D-4381-8C87-685B6F8269C2}"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C69B1E8-68C8-462C-AA72-AD70A41C4B43}"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en-GB"/>
        </a:p>
      </dgm:t>
    </dgm:pt>
    <dgm:pt modelId="{11E796E1-76B1-47E2-8271-CDB8064028F5}">
      <dgm:prSet/>
      <dgm:spPr/>
      <dgm:t>
        <a:bodyPr/>
        <a:lstStyle/>
        <a:p>
          <a:pPr rtl="0"/>
          <a:r>
            <a:rPr lang="en-GB" dirty="0"/>
            <a:t>Antidepressants with a sedating effect </a:t>
          </a:r>
        </a:p>
      </dgm:t>
    </dgm:pt>
    <dgm:pt modelId="{48EB35D2-382B-4E77-8626-842FDFC2DFB2}" type="parTrans" cxnId="{70DE6D9A-6DB6-4359-9B0E-D69C1F4B98E3}">
      <dgm:prSet/>
      <dgm:spPr/>
      <dgm:t>
        <a:bodyPr/>
        <a:lstStyle/>
        <a:p>
          <a:endParaRPr lang="en-GB"/>
        </a:p>
      </dgm:t>
    </dgm:pt>
    <dgm:pt modelId="{04B31BA0-C3DD-4403-B88C-F976370F0FDD}" type="sibTrans" cxnId="{70DE6D9A-6DB6-4359-9B0E-D69C1F4B98E3}">
      <dgm:prSet/>
      <dgm:spPr/>
      <dgm:t>
        <a:bodyPr/>
        <a:lstStyle/>
        <a:p>
          <a:endParaRPr lang="en-GB"/>
        </a:p>
      </dgm:t>
    </dgm:pt>
    <dgm:pt modelId="{678EDA50-1C1B-4A1B-B843-EFA50EEA801D}">
      <dgm:prSet/>
      <dgm:spPr/>
      <dgm:t>
        <a:bodyPr/>
        <a:lstStyle/>
        <a:p>
          <a:pPr rtl="0"/>
          <a:r>
            <a:rPr lang="en-GB" dirty="0" err="1"/>
            <a:t>amitriptyline</a:t>
          </a:r>
          <a:r>
            <a:rPr lang="en-GB" dirty="0"/>
            <a:t>, </a:t>
          </a:r>
          <a:r>
            <a:rPr lang="en-GB" dirty="0" err="1"/>
            <a:t>trazodone</a:t>
          </a:r>
          <a:endParaRPr lang="en-GB" dirty="0"/>
        </a:p>
      </dgm:t>
    </dgm:pt>
    <dgm:pt modelId="{51371162-6DA4-40F9-BD12-ACEDF6766139}" type="parTrans" cxnId="{06724D46-668C-45E4-A070-D1716FB4298B}">
      <dgm:prSet/>
      <dgm:spPr/>
      <dgm:t>
        <a:bodyPr/>
        <a:lstStyle/>
        <a:p>
          <a:endParaRPr lang="en-GB"/>
        </a:p>
      </dgm:t>
    </dgm:pt>
    <dgm:pt modelId="{C056CA32-FA73-4750-89EB-D528B20B0EB8}" type="sibTrans" cxnId="{06724D46-668C-45E4-A070-D1716FB4298B}">
      <dgm:prSet/>
      <dgm:spPr/>
      <dgm:t>
        <a:bodyPr/>
        <a:lstStyle/>
        <a:p>
          <a:endParaRPr lang="en-GB"/>
        </a:p>
      </dgm:t>
    </dgm:pt>
    <dgm:pt modelId="{BA9017E0-4BB9-430F-BB3D-A231A0DC175C}">
      <dgm:prSet/>
      <dgm:spPr/>
      <dgm:t>
        <a:bodyPr/>
        <a:lstStyle/>
        <a:p>
          <a:pPr rtl="0"/>
          <a:r>
            <a:rPr lang="en-GB" dirty="0"/>
            <a:t>Drugs for psychosis/agitation </a:t>
          </a:r>
        </a:p>
      </dgm:t>
    </dgm:pt>
    <dgm:pt modelId="{08DCCD7F-4EFE-444B-A79B-3BB4F34B71BA}" type="parTrans" cxnId="{3CDB8B62-0B9B-4E9B-B5CE-017D077F565D}">
      <dgm:prSet/>
      <dgm:spPr/>
      <dgm:t>
        <a:bodyPr/>
        <a:lstStyle/>
        <a:p>
          <a:endParaRPr lang="en-GB"/>
        </a:p>
      </dgm:t>
    </dgm:pt>
    <dgm:pt modelId="{7272DCC3-A698-4772-8710-8A150B2345D7}" type="sibTrans" cxnId="{3CDB8B62-0B9B-4E9B-B5CE-017D077F565D}">
      <dgm:prSet/>
      <dgm:spPr/>
      <dgm:t>
        <a:bodyPr/>
        <a:lstStyle/>
        <a:p>
          <a:endParaRPr lang="en-GB"/>
        </a:p>
      </dgm:t>
    </dgm:pt>
    <dgm:pt modelId="{A0F9E9EE-60FC-4159-BD11-2C70DFD0C4DD}">
      <dgm:prSet/>
      <dgm:spPr/>
      <dgm:t>
        <a:bodyPr/>
        <a:lstStyle/>
        <a:p>
          <a:pPr rtl="0"/>
          <a:r>
            <a:rPr lang="en-GB" dirty="0"/>
            <a:t>haloperidol, </a:t>
          </a:r>
          <a:r>
            <a:rPr lang="en-GB" dirty="0" err="1"/>
            <a:t>risperidone</a:t>
          </a:r>
          <a:r>
            <a:rPr lang="en-GB" dirty="0"/>
            <a:t>, </a:t>
          </a:r>
          <a:r>
            <a:rPr lang="en-GB" dirty="0" err="1"/>
            <a:t>quetiapine</a:t>
          </a:r>
          <a:endParaRPr lang="en-GB" dirty="0"/>
        </a:p>
      </dgm:t>
    </dgm:pt>
    <dgm:pt modelId="{C4CD8B11-BF1C-4062-BAD9-57359DEB7411}" type="parTrans" cxnId="{7361417E-D9B8-45D9-BA4B-5324EEAA93FB}">
      <dgm:prSet/>
      <dgm:spPr/>
      <dgm:t>
        <a:bodyPr/>
        <a:lstStyle/>
        <a:p>
          <a:endParaRPr lang="en-GB"/>
        </a:p>
      </dgm:t>
    </dgm:pt>
    <dgm:pt modelId="{6D01C62C-453B-4758-805A-5CB84AE4E94B}" type="sibTrans" cxnId="{7361417E-D9B8-45D9-BA4B-5324EEAA93FB}">
      <dgm:prSet/>
      <dgm:spPr/>
      <dgm:t>
        <a:bodyPr/>
        <a:lstStyle/>
        <a:p>
          <a:endParaRPr lang="en-GB"/>
        </a:p>
      </dgm:t>
    </dgm:pt>
    <dgm:pt modelId="{5F2D897B-D8F5-46DC-9770-82C6B9F24EB1}">
      <dgm:prSet/>
      <dgm:spPr/>
      <dgm:t>
        <a:bodyPr/>
        <a:lstStyle/>
        <a:p>
          <a:pPr rtl="0"/>
          <a:r>
            <a:rPr lang="en-GB"/>
            <a:t>Antihistamines </a:t>
          </a:r>
          <a:endParaRPr lang="en-GB" dirty="0"/>
        </a:p>
      </dgm:t>
    </dgm:pt>
    <dgm:pt modelId="{704347E9-B6B6-4D13-8E0F-581C67689A5F}" type="parTrans" cxnId="{C08A96B2-BF07-48A5-A94F-3B607F6D60F0}">
      <dgm:prSet/>
      <dgm:spPr/>
      <dgm:t>
        <a:bodyPr/>
        <a:lstStyle/>
        <a:p>
          <a:endParaRPr lang="en-GB"/>
        </a:p>
      </dgm:t>
    </dgm:pt>
    <dgm:pt modelId="{0BC1D11C-F227-424F-9019-A828E4E3EB51}" type="sibTrans" cxnId="{C08A96B2-BF07-48A5-A94F-3B607F6D60F0}">
      <dgm:prSet/>
      <dgm:spPr/>
      <dgm:t>
        <a:bodyPr/>
        <a:lstStyle/>
        <a:p>
          <a:endParaRPr lang="en-GB"/>
        </a:p>
      </dgm:t>
    </dgm:pt>
    <dgm:pt modelId="{FAF316ED-54A2-4CF8-A639-7F7EBB2AB722}">
      <dgm:prSet/>
      <dgm:spPr/>
      <dgm:t>
        <a:bodyPr/>
        <a:lstStyle/>
        <a:p>
          <a:pPr rtl="0"/>
          <a:r>
            <a:rPr lang="en-GB" dirty="0" err="1"/>
            <a:t>certrazine</a:t>
          </a:r>
          <a:r>
            <a:rPr lang="en-GB" dirty="0"/>
            <a:t>, </a:t>
          </a:r>
          <a:r>
            <a:rPr lang="en-GB" dirty="0" err="1"/>
            <a:t>loratadine</a:t>
          </a:r>
          <a:endParaRPr lang="en-GB" dirty="0"/>
        </a:p>
      </dgm:t>
    </dgm:pt>
    <dgm:pt modelId="{B45EEC60-845F-47CB-B785-480840A2AB83}" type="parTrans" cxnId="{1F058F39-AF71-4C88-86DA-38B2EC3E745A}">
      <dgm:prSet/>
      <dgm:spPr/>
      <dgm:t>
        <a:bodyPr/>
        <a:lstStyle/>
        <a:p>
          <a:endParaRPr lang="en-US"/>
        </a:p>
      </dgm:t>
    </dgm:pt>
    <dgm:pt modelId="{19D22325-B64C-4868-9E1D-B8CD25028AE9}" type="sibTrans" cxnId="{1F058F39-AF71-4C88-86DA-38B2EC3E745A}">
      <dgm:prSet/>
      <dgm:spPr/>
      <dgm:t>
        <a:bodyPr/>
        <a:lstStyle/>
        <a:p>
          <a:endParaRPr lang="en-US"/>
        </a:p>
      </dgm:t>
    </dgm:pt>
    <dgm:pt modelId="{7DA926C3-A09B-4314-91B3-76D0E3930A9B}">
      <dgm:prSet/>
      <dgm:spPr/>
      <dgm:t>
        <a:bodyPr/>
        <a:lstStyle/>
        <a:p>
          <a:pPr rtl="0"/>
          <a:r>
            <a:rPr lang="en-GB" dirty="0" err="1"/>
            <a:t>Antimuscarinics</a:t>
          </a:r>
          <a:r>
            <a:rPr lang="en-GB" dirty="0"/>
            <a:t> (used for incontinence) </a:t>
          </a:r>
        </a:p>
      </dgm:t>
    </dgm:pt>
    <dgm:pt modelId="{3478AB0C-25FF-455B-AC59-635247CF1838}" type="parTrans" cxnId="{382667E8-A0A7-40AB-89F5-25445CF05DF1}">
      <dgm:prSet/>
      <dgm:spPr/>
      <dgm:t>
        <a:bodyPr/>
        <a:lstStyle/>
        <a:p>
          <a:endParaRPr lang="en-US"/>
        </a:p>
      </dgm:t>
    </dgm:pt>
    <dgm:pt modelId="{3078DB6D-4178-49C1-889D-6F846C3C181E}" type="sibTrans" cxnId="{382667E8-A0A7-40AB-89F5-25445CF05DF1}">
      <dgm:prSet/>
      <dgm:spPr/>
      <dgm:t>
        <a:bodyPr/>
        <a:lstStyle/>
        <a:p>
          <a:endParaRPr lang="en-US"/>
        </a:p>
      </dgm:t>
    </dgm:pt>
    <dgm:pt modelId="{5D9C3FF4-0B18-4911-B6D2-9C9DD97A22B6}">
      <dgm:prSet/>
      <dgm:spPr/>
      <dgm:t>
        <a:bodyPr/>
        <a:lstStyle/>
        <a:p>
          <a:pPr rtl="0"/>
          <a:r>
            <a:rPr lang="en-GB" dirty="0" err="1"/>
            <a:t>oxybutynin</a:t>
          </a:r>
          <a:r>
            <a:rPr lang="en-GB" dirty="0"/>
            <a:t>, </a:t>
          </a:r>
          <a:r>
            <a:rPr lang="en-GB" dirty="0" err="1"/>
            <a:t>tolterodine</a:t>
          </a:r>
          <a:endParaRPr lang="en-GB" dirty="0"/>
        </a:p>
      </dgm:t>
    </dgm:pt>
    <dgm:pt modelId="{2D7D05CD-470D-4A44-998D-B8ACFF90210D}" type="parTrans" cxnId="{E0C1CD46-FE68-4552-9CA2-321D157E4F24}">
      <dgm:prSet/>
      <dgm:spPr/>
      <dgm:t>
        <a:bodyPr/>
        <a:lstStyle/>
        <a:p>
          <a:endParaRPr lang="en-US"/>
        </a:p>
      </dgm:t>
    </dgm:pt>
    <dgm:pt modelId="{C77454C6-6FB1-49CD-822A-F2BF96C1624F}" type="sibTrans" cxnId="{E0C1CD46-FE68-4552-9CA2-321D157E4F24}">
      <dgm:prSet/>
      <dgm:spPr/>
      <dgm:t>
        <a:bodyPr/>
        <a:lstStyle/>
        <a:p>
          <a:endParaRPr lang="en-US"/>
        </a:p>
      </dgm:t>
    </dgm:pt>
    <dgm:pt modelId="{442959F6-86DE-43D9-B701-E8AA21075AEE}" type="pres">
      <dgm:prSet presAssocID="{0C69B1E8-68C8-462C-AA72-AD70A41C4B43}" presName="Name0" presStyleCnt="0">
        <dgm:presLayoutVars>
          <dgm:dir/>
          <dgm:animLvl val="lvl"/>
          <dgm:resizeHandles val="exact"/>
        </dgm:presLayoutVars>
      </dgm:prSet>
      <dgm:spPr/>
    </dgm:pt>
    <dgm:pt modelId="{E2F7B509-6116-490A-85AE-6604B0307350}" type="pres">
      <dgm:prSet presAssocID="{11E796E1-76B1-47E2-8271-CDB8064028F5}" presName="linNode" presStyleCnt="0"/>
      <dgm:spPr/>
    </dgm:pt>
    <dgm:pt modelId="{70C7D62B-CF0B-4F4C-9F73-58EF4B829AE9}" type="pres">
      <dgm:prSet presAssocID="{11E796E1-76B1-47E2-8271-CDB8064028F5}" presName="parentText" presStyleLbl="node1" presStyleIdx="0" presStyleCnt="4">
        <dgm:presLayoutVars>
          <dgm:chMax val="1"/>
          <dgm:bulletEnabled val="1"/>
        </dgm:presLayoutVars>
      </dgm:prSet>
      <dgm:spPr/>
    </dgm:pt>
    <dgm:pt modelId="{AEC8E616-1EB9-4394-AEBE-9DF1A23B2300}" type="pres">
      <dgm:prSet presAssocID="{11E796E1-76B1-47E2-8271-CDB8064028F5}" presName="descendantText" presStyleLbl="alignAccFollowNode1" presStyleIdx="0" presStyleCnt="4">
        <dgm:presLayoutVars>
          <dgm:bulletEnabled val="1"/>
        </dgm:presLayoutVars>
      </dgm:prSet>
      <dgm:spPr/>
    </dgm:pt>
    <dgm:pt modelId="{453E024B-F106-4A93-B15F-37776801E25D}" type="pres">
      <dgm:prSet presAssocID="{04B31BA0-C3DD-4403-B88C-F976370F0FDD}" presName="sp" presStyleCnt="0"/>
      <dgm:spPr/>
    </dgm:pt>
    <dgm:pt modelId="{23559F75-9D15-4C61-96E7-EA69B52CFF51}" type="pres">
      <dgm:prSet presAssocID="{BA9017E0-4BB9-430F-BB3D-A231A0DC175C}" presName="linNode" presStyleCnt="0"/>
      <dgm:spPr/>
    </dgm:pt>
    <dgm:pt modelId="{BB4835C4-52F1-40E4-826E-104FD9285790}" type="pres">
      <dgm:prSet presAssocID="{BA9017E0-4BB9-430F-BB3D-A231A0DC175C}" presName="parentText" presStyleLbl="node1" presStyleIdx="1" presStyleCnt="4">
        <dgm:presLayoutVars>
          <dgm:chMax val="1"/>
          <dgm:bulletEnabled val="1"/>
        </dgm:presLayoutVars>
      </dgm:prSet>
      <dgm:spPr/>
    </dgm:pt>
    <dgm:pt modelId="{0965AFDF-807D-48E0-91C0-3AB9D4964CA1}" type="pres">
      <dgm:prSet presAssocID="{BA9017E0-4BB9-430F-BB3D-A231A0DC175C}" presName="descendantText" presStyleLbl="alignAccFollowNode1" presStyleIdx="1" presStyleCnt="4">
        <dgm:presLayoutVars>
          <dgm:bulletEnabled val="1"/>
        </dgm:presLayoutVars>
      </dgm:prSet>
      <dgm:spPr/>
    </dgm:pt>
    <dgm:pt modelId="{63AE7509-5D27-4F8B-944F-F05F822F8F9D}" type="pres">
      <dgm:prSet presAssocID="{7272DCC3-A698-4772-8710-8A150B2345D7}" presName="sp" presStyleCnt="0"/>
      <dgm:spPr/>
    </dgm:pt>
    <dgm:pt modelId="{3DFB4E31-E3BE-4493-B54D-D2394F6A0884}" type="pres">
      <dgm:prSet presAssocID="{5F2D897B-D8F5-46DC-9770-82C6B9F24EB1}" presName="linNode" presStyleCnt="0"/>
      <dgm:spPr/>
    </dgm:pt>
    <dgm:pt modelId="{9A30F4B8-2A5C-4158-844E-4793852563AA}" type="pres">
      <dgm:prSet presAssocID="{5F2D897B-D8F5-46DC-9770-82C6B9F24EB1}" presName="parentText" presStyleLbl="node1" presStyleIdx="2" presStyleCnt="4">
        <dgm:presLayoutVars>
          <dgm:chMax val="1"/>
          <dgm:bulletEnabled val="1"/>
        </dgm:presLayoutVars>
      </dgm:prSet>
      <dgm:spPr/>
    </dgm:pt>
    <dgm:pt modelId="{61E55EF8-26C1-440C-839C-65AF30D8178F}" type="pres">
      <dgm:prSet presAssocID="{5F2D897B-D8F5-46DC-9770-82C6B9F24EB1}" presName="descendantText" presStyleLbl="alignAccFollowNode1" presStyleIdx="2" presStyleCnt="4">
        <dgm:presLayoutVars>
          <dgm:bulletEnabled val="1"/>
        </dgm:presLayoutVars>
      </dgm:prSet>
      <dgm:spPr/>
    </dgm:pt>
    <dgm:pt modelId="{770A0A2C-3691-41A5-A9F3-8405FA7C105B}" type="pres">
      <dgm:prSet presAssocID="{0BC1D11C-F227-424F-9019-A828E4E3EB51}" presName="sp" presStyleCnt="0"/>
      <dgm:spPr/>
    </dgm:pt>
    <dgm:pt modelId="{5B2D3E60-6CCE-4F6D-BB77-9A4B6101A85C}" type="pres">
      <dgm:prSet presAssocID="{7DA926C3-A09B-4314-91B3-76D0E3930A9B}" presName="linNode" presStyleCnt="0"/>
      <dgm:spPr/>
    </dgm:pt>
    <dgm:pt modelId="{84F18C41-9C6D-4235-998E-F14C6687E768}" type="pres">
      <dgm:prSet presAssocID="{7DA926C3-A09B-4314-91B3-76D0E3930A9B}" presName="parentText" presStyleLbl="node1" presStyleIdx="3" presStyleCnt="4">
        <dgm:presLayoutVars>
          <dgm:chMax val="1"/>
          <dgm:bulletEnabled val="1"/>
        </dgm:presLayoutVars>
      </dgm:prSet>
      <dgm:spPr/>
    </dgm:pt>
    <dgm:pt modelId="{D238970C-53CD-4DC0-97EE-5B967964459F}" type="pres">
      <dgm:prSet presAssocID="{7DA926C3-A09B-4314-91B3-76D0E3930A9B}" presName="descendantText" presStyleLbl="alignAccFollowNode1" presStyleIdx="3" presStyleCnt="4">
        <dgm:presLayoutVars>
          <dgm:bulletEnabled val="1"/>
        </dgm:presLayoutVars>
      </dgm:prSet>
      <dgm:spPr/>
    </dgm:pt>
  </dgm:ptLst>
  <dgm:cxnLst>
    <dgm:cxn modelId="{3454D80E-A217-47A4-B807-43CF8045734E}" type="presOf" srcId="{7DA926C3-A09B-4314-91B3-76D0E3930A9B}" destId="{84F18C41-9C6D-4235-998E-F14C6687E768}" srcOrd="0" destOrd="0" presId="urn:microsoft.com/office/officeart/2005/8/layout/vList5"/>
    <dgm:cxn modelId="{1F058F39-AF71-4C88-86DA-38B2EC3E745A}" srcId="{5F2D897B-D8F5-46DC-9770-82C6B9F24EB1}" destId="{FAF316ED-54A2-4CF8-A639-7F7EBB2AB722}" srcOrd="0" destOrd="0" parTransId="{B45EEC60-845F-47CB-B785-480840A2AB83}" sibTransId="{19D22325-B64C-4868-9E1D-B8CD25028AE9}"/>
    <dgm:cxn modelId="{3CDB8B62-0B9B-4E9B-B5CE-017D077F565D}" srcId="{0C69B1E8-68C8-462C-AA72-AD70A41C4B43}" destId="{BA9017E0-4BB9-430F-BB3D-A231A0DC175C}" srcOrd="1" destOrd="0" parTransId="{08DCCD7F-4EFE-444B-A79B-3BB4F34B71BA}" sibTransId="{7272DCC3-A698-4772-8710-8A150B2345D7}"/>
    <dgm:cxn modelId="{36B92D64-290B-427F-8FDA-00D6A161C648}" type="presOf" srcId="{11E796E1-76B1-47E2-8271-CDB8064028F5}" destId="{70C7D62B-CF0B-4F4C-9F73-58EF4B829AE9}" srcOrd="0" destOrd="0" presId="urn:microsoft.com/office/officeart/2005/8/layout/vList5"/>
    <dgm:cxn modelId="{06724D46-668C-45E4-A070-D1716FB4298B}" srcId="{11E796E1-76B1-47E2-8271-CDB8064028F5}" destId="{678EDA50-1C1B-4A1B-B843-EFA50EEA801D}" srcOrd="0" destOrd="0" parTransId="{51371162-6DA4-40F9-BD12-ACEDF6766139}" sibTransId="{C056CA32-FA73-4750-89EB-D528B20B0EB8}"/>
    <dgm:cxn modelId="{E0C1CD46-FE68-4552-9CA2-321D157E4F24}" srcId="{7DA926C3-A09B-4314-91B3-76D0E3930A9B}" destId="{5D9C3FF4-0B18-4911-B6D2-9C9DD97A22B6}" srcOrd="0" destOrd="0" parTransId="{2D7D05CD-470D-4A44-998D-B8ACFF90210D}" sibTransId="{C77454C6-6FB1-49CD-822A-F2BF96C1624F}"/>
    <dgm:cxn modelId="{1805577C-51F8-4E6F-BEF9-B2F160424466}" type="presOf" srcId="{FAF316ED-54A2-4CF8-A639-7F7EBB2AB722}" destId="{61E55EF8-26C1-440C-839C-65AF30D8178F}" srcOrd="0" destOrd="0" presId="urn:microsoft.com/office/officeart/2005/8/layout/vList5"/>
    <dgm:cxn modelId="{7361417E-D9B8-45D9-BA4B-5324EEAA93FB}" srcId="{BA9017E0-4BB9-430F-BB3D-A231A0DC175C}" destId="{A0F9E9EE-60FC-4159-BD11-2C70DFD0C4DD}" srcOrd="0" destOrd="0" parTransId="{C4CD8B11-BF1C-4062-BAD9-57359DEB7411}" sibTransId="{6D01C62C-453B-4758-805A-5CB84AE4E94B}"/>
    <dgm:cxn modelId="{70DE6D9A-6DB6-4359-9B0E-D69C1F4B98E3}" srcId="{0C69B1E8-68C8-462C-AA72-AD70A41C4B43}" destId="{11E796E1-76B1-47E2-8271-CDB8064028F5}" srcOrd="0" destOrd="0" parTransId="{48EB35D2-382B-4E77-8626-842FDFC2DFB2}" sibTransId="{04B31BA0-C3DD-4403-B88C-F976370F0FDD}"/>
    <dgm:cxn modelId="{983A1D9E-85B6-4A0F-A053-460478308CE8}" type="presOf" srcId="{0C69B1E8-68C8-462C-AA72-AD70A41C4B43}" destId="{442959F6-86DE-43D9-B701-E8AA21075AEE}" srcOrd="0" destOrd="0" presId="urn:microsoft.com/office/officeart/2005/8/layout/vList5"/>
    <dgm:cxn modelId="{2A5C84A3-AB72-4DF4-92D9-5D5E276BE3DF}" type="presOf" srcId="{5D9C3FF4-0B18-4911-B6D2-9C9DD97A22B6}" destId="{D238970C-53CD-4DC0-97EE-5B967964459F}" srcOrd="0" destOrd="0" presId="urn:microsoft.com/office/officeart/2005/8/layout/vList5"/>
    <dgm:cxn modelId="{C76884AA-A915-4418-9028-328DA229F590}" type="presOf" srcId="{A0F9E9EE-60FC-4159-BD11-2C70DFD0C4DD}" destId="{0965AFDF-807D-48E0-91C0-3AB9D4964CA1}" srcOrd="0" destOrd="0" presId="urn:microsoft.com/office/officeart/2005/8/layout/vList5"/>
    <dgm:cxn modelId="{C08A96B2-BF07-48A5-A94F-3B607F6D60F0}" srcId="{0C69B1E8-68C8-462C-AA72-AD70A41C4B43}" destId="{5F2D897B-D8F5-46DC-9770-82C6B9F24EB1}" srcOrd="2" destOrd="0" parTransId="{704347E9-B6B6-4D13-8E0F-581C67689A5F}" sibTransId="{0BC1D11C-F227-424F-9019-A828E4E3EB51}"/>
    <dgm:cxn modelId="{F39778CC-8669-44E4-82BD-FC27CF839E18}" type="presOf" srcId="{5F2D897B-D8F5-46DC-9770-82C6B9F24EB1}" destId="{9A30F4B8-2A5C-4158-844E-4793852563AA}" srcOrd="0" destOrd="0" presId="urn:microsoft.com/office/officeart/2005/8/layout/vList5"/>
    <dgm:cxn modelId="{6ADE21D1-0BA4-49F4-B693-824EB3BE645A}" type="presOf" srcId="{BA9017E0-4BB9-430F-BB3D-A231A0DC175C}" destId="{BB4835C4-52F1-40E4-826E-104FD9285790}" srcOrd="0" destOrd="0" presId="urn:microsoft.com/office/officeart/2005/8/layout/vList5"/>
    <dgm:cxn modelId="{382667E8-A0A7-40AB-89F5-25445CF05DF1}" srcId="{0C69B1E8-68C8-462C-AA72-AD70A41C4B43}" destId="{7DA926C3-A09B-4314-91B3-76D0E3930A9B}" srcOrd="3" destOrd="0" parTransId="{3478AB0C-25FF-455B-AC59-635247CF1838}" sibTransId="{3078DB6D-4178-49C1-889D-6F846C3C181E}"/>
    <dgm:cxn modelId="{F176BAEE-32A1-449B-A21E-63DA0F3FFB21}" type="presOf" srcId="{678EDA50-1C1B-4A1B-B843-EFA50EEA801D}" destId="{AEC8E616-1EB9-4394-AEBE-9DF1A23B2300}" srcOrd="0" destOrd="0" presId="urn:microsoft.com/office/officeart/2005/8/layout/vList5"/>
    <dgm:cxn modelId="{409A1D8F-E946-468B-9052-1D8ADC1BFFA3}" type="presParOf" srcId="{442959F6-86DE-43D9-B701-E8AA21075AEE}" destId="{E2F7B509-6116-490A-85AE-6604B0307350}" srcOrd="0" destOrd="0" presId="urn:microsoft.com/office/officeart/2005/8/layout/vList5"/>
    <dgm:cxn modelId="{D0CC3CCF-F2FF-45A0-B45D-D037ADCEEB50}" type="presParOf" srcId="{E2F7B509-6116-490A-85AE-6604B0307350}" destId="{70C7D62B-CF0B-4F4C-9F73-58EF4B829AE9}" srcOrd="0" destOrd="0" presId="urn:microsoft.com/office/officeart/2005/8/layout/vList5"/>
    <dgm:cxn modelId="{9855C86B-81B0-47F8-99BB-849A08AD64DC}" type="presParOf" srcId="{E2F7B509-6116-490A-85AE-6604B0307350}" destId="{AEC8E616-1EB9-4394-AEBE-9DF1A23B2300}" srcOrd="1" destOrd="0" presId="urn:microsoft.com/office/officeart/2005/8/layout/vList5"/>
    <dgm:cxn modelId="{DC852FAB-0374-4DB4-834C-66398A5FC4B9}" type="presParOf" srcId="{442959F6-86DE-43D9-B701-E8AA21075AEE}" destId="{453E024B-F106-4A93-B15F-37776801E25D}" srcOrd="1" destOrd="0" presId="urn:microsoft.com/office/officeart/2005/8/layout/vList5"/>
    <dgm:cxn modelId="{569AE688-E09A-454C-88DF-92FD65C25C51}" type="presParOf" srcId="{442959F6-86DE-43D9-B701-E8AA21075AEE}" destId="{23559F75-9D15-4C61-96E7-EA69B52CFF51}" srcOrd="2" destOrd="0" presId="urn:microsoft.com/office/officeart/2005/8/layout/vList5"/>
    <dgm:cxn modelId="{0605161F-64EB-4AC2-8F8C-E97AB40DDD76}" type="presParOf" srcId="{23559F75-9D15-4C61-96E7-EA69B52CFF51}" destId="{BB4835C4-52F1-40E4-826E-104FD9285790}" srcOrd="0" destOrd="0" presId="urn:microsoft.com/office/officeart/2005/8/layout/vList5"/>
    <dgm:cxn modelId="{FDB0435C-BC69-48D0-99BE-D2AE7BE57B86}" type="presParOf" srcId="{23559F75-9D15-4C61-96E7-EA69B52CFF51}" destId="{0965AFDF-807D-48E0-91C0-3AB9D4964CA1}" srcOrd="1" destOrd="0" presId="urn:microsoft.com/office/officeart/2005/8/layout/vList5"/>
    <dgm:cxn modelId="{E9D41A01-B230-4E20-845E-480F359C6643}" type="presParOf" srcId="{442959F6-86DE-43D9-B701-E8AA21075AEE}" destId="{63AE7509-5D27-4F8B-944F-F05F822F8F9D}" srcOrd="3" destOrd="0" presId="urn:microsoft.com/office/officeart/2005/8/layout/vList5"/>
    <dgm:cxn modelId="{898ADA02-3F74-4989-ACD6-551AEA9E185B}" type="presParOf" srcId="{442959F6-86DE-43D9-B701-E8AA21075AEE}" destId="{3DFB4E31-E3BE-4493-B54D-D2394F6A0884}" srcOrd="4" destOrd="0" presId="urn:microsoft.com/office/officeart/2005/8/layout/vList5"/>
    <dgm:cxn modelId="{1D349C6B-2C4C-4E45-9E62-C8AC8F6184AE}" type="presParOf" srcId="{3DFB4E31-E3BE-4493-B54D-D2394F6A0884}" destId="{9A30F4B8-2A5C-4158-844E-4793852563AA}" srcOrd="0" destOrd="0" presId="urn:microsoft.com/office/officeart/2005/8/layout/vList5"/>
    <dgm:cxn modelId="{2DFEF136-830C-4A7F-A225-FA8AC36A1D07}" type="presParOf" srcId="{3DFB4E31-E3BE-4493-B54D-D2394F6A0884}" destId="{61E55EF8-26C1-440C-839C-65AF30D8178F}" srcOrd="1" destOrd="0" presId="urn:microsoft.com/office/officeart/2005/8/layout/vList5"/>
    <dgm:cxn modelId="{B9F44511-EC92-4765-A46B-C88FA7A16A96}" type="presParOf" srcId="{442959F6-86DE-43D9-B701-E8AA21075AEE}" destId="{770A0A2C-3691-41A5-A9F3-8405FA7C105B}" srcOrd="5" destOrd="0" presId="urn:microsoft.com/office/officeart/2005/8/layout/vList5"/>
    <dgm:cxn modelId="{E603B8DF-60CE-44F6-9C0F-E1CCAD6E548C}" type="presParOf" srcId="{442959F6-86DE-43D9-B701-E8AA21075AEE}" destId="{5B2D3E60-6CCE-4F6D-BB77-9A4B6101A85C}" srcOrd="6" destOrd="0" presId="urn:microsoft.com/office/officeart/2005/8/layout/vList5"/>
    <dgm:cxn modelId="{4C1653E0-C875-4657-B61D-5E16ABF39372}" type="presParOf" srcId="{5B2D3E60-6CCE-4F6D-BB77-9A4B6101A85C}" destId="{84F18C41-9C6D-4235-998E-F14C6687E768}" srcOrd="0" destOrd="0" presId="urn:microsoft.com/office/officeart/2005/8/layout/vList5"/>
    <dgm:cxn modelId="{2B61D512-4A48-4F79-8FB5-46EB07017E74}" type="presParOf" srcId="{5B2D3E60-6CCE-4F6D-BB77-9A4B6101A85C}" destId="{D238970C-53CD-4DC0-97EE-5B967964459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6474E8D-C0EE-4FE3-BE64-FD209FE9947C}"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FCAA1764-392D-47E5-A759-345ED00F9477}">
      <dgm:prSet/>
      <dgm:spPr/>
      <dgm:t>
        <a:bodyPr/>
        <a:lstStyle/>
        <a:p>
          <a:pPr rtl="0"/>
          <a:r>
            <a:rPr lang="en-GB" dirty="0">
              <a:solidFill>
                <a:schemeClr val="tx2">
                  <a:lumMod val="50000"/>
                </a:schemeClr>
              </a:solidFill>
            </a:rPr>
            <a:t>Older people who present for medical attention because of a fall, or report recurrent falls in the past year, or demonstrate abnormalities of gait and/or balance should be offered a  </a:t>
          </a:r>
          <a:r>
            <a:rPr lang="en-GB" u="sng"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multifactorial falls risk assessment</a:t>
          </a:r>
          <a:r>
            <a:rPr lang="en-GB" dirty="0">
              <a:solidFill>
                <a:schemeClr val="bg1"/>
              </a:solidFill>
            </a:rPr>
            <a:t> </a:t>
          </a:r>
        </a:p>
      </dgm:t>
    </dgm:pt>
    <dgm:pt modelId="{3F31507F-E669-4CA5-99D3-CD10E37384B3}" type="parTrans" cxnId="{9E9AB38B-1CB6-4BB5-9417-43DFCB826753}">
      <dgm:prSet/>
      <dgm:spPr/>
      <dgm:t>
        <a:bodyPr/>
        <a:lstStyle/>
        <a:p>
          <a:endParaRPr lang="en-US"/>
        </a:p>
      </dgm:t>
    </dgm:pt>
    <dgm:pt modelId="{14E20326-5B9B-4BAC-A46D-0B375887CA25}" type="sibTrans" cxnId="{9E9AB38B-1CB6-4BB5-9417-43DFCB826753}">
      <dgm:prSet/>
      <dgm:spPr/>
      <dgm:t>
        <a:bodyPr/>
        <a:lstStyle/>
        <a:p>
          <a:endParaRPr lang="en-US"/>
        </a:p>
      </dgm:t>
    </dgm:pt>
    <dgm:pt modelId="{94B94066-9674-49AC-ABA3-95F0A6BA8955}">
      <dgm:prSet/>
      <dgm:spPr/>
      <dgm:t>
        <a:bodyPr/>
        <a:lstStyle/>
        <a:p>
          <a:pPr rtl="0"/>
          <a:r>
            <a:rPr lang="en-GB" dirty="0">
              <a:solidFill>
                <a:schemeClr val="tx2">
                  <a:lumMod val="50000"/>
                </a:schemeClr>
              </a:solidFill>
            </a:rPr>
            <a:t>This assessment should be performed by a healthcare professional with appropriate skills and experience, normally in the setting of a specialist falls service. This assessment should be part of an individualised, </a:t>
          </a:r>
          <a:r>
            <a:rPr lang="en-GB" u="sng"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multifactorial intervention</a:t>
          </a:r>
          <a:r>
            <a:rPr lang="en-GB" dirty="0">
              <a:solidFill>
                <a:schemeClr val="bg1"/>
              </a:solidFill>
            </a:rPr>
            <a:t>.</a:t>
          </a:r>
        </a:p>
      </dgm:t>
    </dgm:pt>
    <dgm:pt modelId="{25C79908-E696-4DF4-8AD6-56AEE669B2DF}" type="parTrans" cxnId="{69812515-F691-489A-AFF8-8D9962FBBDF1}">
      <dgm:prSet/>
      <dgm:spPr/>
      <dgm:t>
        <a:bodyPr/>
        <a:lstStyle/>
        <a:p>
          <a:endParaRPr lang="en-US"/>
        </a:p>
      </dgm:t>
    </dgm:pt>
    <dgm:pt modelId="{DBD1A332-2BC0-4B78-B3B7-E842E1D366FE}" type="sibTrans" cxnId="{69812515-F691-489A-AFF8-8D9962FBBDF1}">
      <dgm:prSet/>
      <dgm:spPr/>
      <dgm:t>
        <a:bodyPr/>
        <a:lstStyle/>
        <a:p>
          <a:endParaRPr lang="en-US"/>
        </a:p>
      </dgm:t>
    </dgm:pt>
    <dgm:pt modelId="{6AE7AEB9-A56A-42AD-8A1E-F020A8E482BC}" type="pres">
      <dgm:prSet presAssocID="{B6474E8D-C0EE-4FE3-BE64-FD209FE9947C}" presName="linear" presStyleCnt="0">
        <dgm:presLayoutVars>
          <dgm:animLvl val="lvl"/>
          <dgm:resizeHandles val="exact"/>
        </dgm:presLayoutVars>
      </dgm:prSet>
      <dgm:spPr/>
    </dgm:pt>
    <dgm:pt modelId="{9C4B26F1-DC02-4FDF-A024-1205EB670E8E}" type="pres">
      <dgm:prSet presAssocID="{FCAA1764-392D-47E5-A759-345ED00F9477}" presName="parentText" presStyleLbl="node1" presStyleIdx="0" presStyleCnt="2" custScaleY="100829" custLinFactNeighborX="-819" custLinFactNeighborY="-8876">
        <dgm:presLayoutVars>
          <dgm:chMax val="0"/>
          <dgm:bulletEnabled val="1"/>
        </dgm:presLayoutVars>
      </dgm:prSet>
      <dgm:spPr/>
    </dgm:pt>
    <dgm:pt modelId="{F72BD671-A457-4CDA-87EC-4E8A99DBB4AC}" type="pres">
      <dgm:prSet presAssocID="{14E20326-5B9B-4BAC-A46D-0B375887CA25}" presName="spacer" presStyleCnt="0"/>
      <dgm:spPr/>
    </dgm:pt>
    <dgm:pt modelId="{6218B690-BA7A-4611-B7A2-4AA1B0FAA3E2}" type="pres">
      <dgm:prSet presAssocID="{94B94066-9674-49AC-ABA3-95F0A6BA8955}" presName="parentText" presStyleLbl="node1" presStyleIdx="1" presStyleCnt="2" custLinFactY="16396" custLinFactNeighborX="-271" custLinFactNeighborY="100000">
        <dgm:presLayoutVars>
          <dgm:chMax val="0"/>
          <dgm:bulletEnabled val="1"/>
        </dgm:presLayoutVars>
      </dgm:prSet>
      <dgm:spPr/>
    </dgm:pt>
  </dgm:ptLst>
  <dgm:cxnLst>
    <dgm:cxn modelId="{69812515-F691-489A-AFF8-8D9962FBBDF1}" srcId="{B6474E8D-C0EE-4FE3-BE64-FD209FE9947C}" destId="{94B94066-9674-49AC-ABA3-95F0A6BA8955}" srcOrd="1" destOrd="0" parTransId="{25C79908-E696-4DF4-8AD6-56AEE669B2DF}" sibTransId="{DBD1A332-2BC0-4B78-B3B7-E842E1D366FE}"/>
    <dgm:cxn modelId="{769E7B6B-B9FB-4FEB-8DF2-577D59048C3F}" type="presOf" srcId="{94B94066-9674-49AC-ABA3-95F0A6BA8955}" destId="{6218B690-BA7A-4611-B7A2-4AA1B0FAA3E2}" srcOrd="0" destOrd="0" presId="urn:microsoft.com/office/officeart/2005/8/layout/vList2"/>
    <dgm:cxn modelId="{93806A77-F2F8-4910-8FC2-988EDE2F6B82}" type="presOf" srcId="{B6474E8D-C0EE-4FE3-BE64-FD209FE9947C}" destId="{6AE7AEB9-A56A-42AD-8A1E-F020A8E482BC}" srcOrd="0" destOrd="0" presId="urn:microsoft.com/office/officeart/2005/8/layout/vList2"/>
    <dgm:cxn modelId="{9E9AB38B-1CB6-4BB5-9417-43DFCB826753}" srcId="{B6474E8D-C0EE-4FE3-BE64-FD209FE9947C}" destId="{FCAA1764-392D-47E5-A759-345ED00F9477}" srcOrd="0" destOrd="0" parTransId="{3F31507F-E669-4CA5-99D3-CD10E37384B3}" sibTransId="{14E20326-5B9B-4BAC-A46D-0B375887CA25}"/>
    <dgm:cxn modelId="{CE3A5FE9-140F-422F-9D12-4269F89BF8AD}" type="presOf" srcId="{FCAA1764-392D-47E5-A759-345ED00F9477}" destId="{9C4B26F1-DC02-4FDF-A024-1205EB670E8E}" srcOrd="0" destOrd="0" presId="urn:microsoft.com/office/officeart/2005/8/layout/vList2"/>
    <dgm:cxn modelId="{62872AD7-1789-4021-BCA6-27C466259426}" type="presParOf" srcId="{6AE7AEB9-A56A-42AD-8A1E-F020A8E482BC}" destId="{9C4B26F1-DC02-4FDF-A024-1205EB670E8E}" srcOrd="0" destOrd="0" presId="urn:microsoft.com/office/officeart/2005/8/layout/vList2"/>
    <dgm:cxn modelId="{F3B7DFA0-BFF5-44EB-96B6-6FA32B498D60}" type="presParOf" srcId="{6AE7AEB9-A56A-42AD-8A1E-F020A8E482BC}" destId="{F72BD671-A457-4CDA-87EC-4E8A99DBB4AC}" srcOrd="1" destOrd="0" presId="urn:microsoft.com/office/officeart/2005/8/layout/vList2"/>
    <dgm:cxn modelId="{A65C4210-D367-40BF-9EA1-F753773238A6}" type="presParOf" srcId="{6AE7AEB9-A56A-42AD-8A1E-F020A8E482BC}" destId="{6218B690-BA7A-4611-B7A2-4AA1B0FAA3E2}"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AD0F104-E944-4AEF-8E93-6B5569691DB8}" type="doc">
      <dgm:prSet loTypeId="urn:microsoft.com/office/officeart/2005/8/layout/hList7#1" loCatId="list" qsTypeId="urn:microsoft.com/office/officeart/2005/8/quickstyle/simple1" qsCatId="simple" csTypeId="urn:microsoft.com/office/officeart/2005/8/colors/colorful5" csCatId="colorful" phldr="1"/>
      <dgm:spPr/>
      <dgm:t>
        <a:bodyPr/>
        <a:lstStyle/>
        <a:p>
          <a:endParaRPr lang="en-US"/>
        </a:p>
      </dgm:t>
    </dgm:pt>
    <dgm:pt modelId="{97004B80-B5BC-4018-AE80-E5BF1AB2792B}">
      <dgm:prSet custT="1"/>
      <dgm:spPr/>
      <dgm:t>
        <a:bodyPr/>
        <a:lstStyle/>
        <a:p>
          <a:pPr rtl="0"/>
          <a:r>
            <a:rPr lang="en-GB" sz="2000" dirty="0">
              <a:solidFill>
                <a:schemeClr val="tx2">
                  <a:lumMod val="50000"/>
                </a:schemeClr>
              </a:solidFill>
            </a:rPr>
            <a:t>Mobility Assessment (Risk Assessment)</a:t>
          </a:r>
        </a:p>
      </dgm:t>
    </dgm:pt>
    <dgm:pt modelId="{BFE060C3-FD23-4748-82D1-ECD507D70856}" type="parTrans" cxnId="{2372C8AA-EE96-44B8-B914-757E321A0BBC}">
      <dgm:prSet/>
      <dgm:spPr/>
      <dgm:t>
        <a:bodyPr/>
        <a:lstStyle/>
        <a:p>
          <a:endParaRPr lang="en-US"/>
        </a:p>
      </dgm:t>
    </dgm:pt>
    <dgm:pt modelId="{10249979-6F03-450C-AC09-7942F5A37BBA}" type="sibTrans" cxnId="{2372C8AA-EE96-44B8-B914-757E321A0BBC}">
      <dgm:prSet/>
      <dgm:spPr/>
      <dgm:t>
        <a:bodyPr/>
        <a:lstStyle/>
        <a:p>
          <a:endParaRPr lang="en-US"/>
        </a:p>
      </dgm:t>
    </dgm:pt>
    <dgm:pt modelId="{229E74A8-A195-4076-AA56-A5873350FB36}">
      <dgm:prSet custT="1"/>
      <dgm:spPr/>
      <dgm:t>
        <a:bodyPr/>
        <a:lstStyle/>
        <a:p>
          <a:pPr rtl="0"/>
          <a:r>
            <a:rPr lang="en-GB" sz="2000" dirty="0">
              <a:solidFill>
                <a:schemeClr val="tx2">
                  <a:lumMod val="50000"/>
                </a:schemeClr>
              </a:solidFill>
            </a:rPr>
            <a:t>Walking aid within reach (Care Rounding)</a:t>
          </a:r>
        </a:p>
      </dgm:t>
    </dgm:pt>
    <dgm:pt modelId="{A637F910-9579-4418-8026-04DD6D6D4170}" type="parTrans" cxnId="{1A79893F-2E76-43A7-AD3B-9D98B94188E9}">
      <dgm:prSet/>
      <dgm:spPr/>
      <dgm:t>
        <a:bodyPr/>
        <a:lstStyle/>
        <a:p>
          <a:endParaRPr lang="en-US"/>
        </a:p>
      </dgm:t>
    </dgm:pt>
    <dgm:pt modelId="{6D89C9C5-959E-4035-B002-97DCE9E4841F}" type="sibTrans" cxnId="{1A79893F-2E76-43A7-AD3B-9D98B94188E9}">
      <dgm:prSet/>
      <dgm:spPr/>
      <dgm:t>
        <a:bodyPr/>
        <a:lstStyle/>
        <a:p>
          <a:endParaRPr lang="en-US"/>
        </a:p>
      </dgm:t>
    </dgm:pt>
    <dgm:pt modelId="{CAF85EB9-F61F-4D85-9019-7C2EC0F6F598}">
      <dgm:prSet custT="1"/>
      <dgm:spPr/>
      <dgm:t>
        <a:bodyPr/>
        <a:lstStyle/>
        <a:p>
          <a:pPr rtl="0"/>
          <a:r>
            <a:rPr lang="en-GB" sz="2000" dirty="0">
              <a:solidFill>
                <a:schemeClr val="tx2">
                  <a:lumMod val="50000"/>
                </a:schemeClr>
              </a:solidFill>
            </a:rPr>
            <a:t>Call bell in reach and working (Care Rounding)</a:t>
          </a:r>
        </a:p>
      </dgm:t>
    </dgm:pt>
    <dgm:pt modelId="{F71DAAC0-301D-4A78-99C6-ECF383C6F54E}" type="parTrans" cxnId="{8C709939-9613-436D-B317-6EF21A30C2ED}">
      <dgm:prSet/>
      <dgm:spPr/>
      <dgm:t>
        <a:bodyPr/>
        <a:lstStyle/>
        <a:p>
          <a:endParaRPr lang="en-US"/>
        </a:p>
      </dgm:t>
    </dgm:pt>
    <dgm:pt modelId="{AAB98604-5DAD-48CF-9139-1BC62A168C6F}" type="sibTrans" cxnId="{8C709939-9613-436D-B317-6EF21A30C2ED}">
      <dgm:prSet/>
      <dgm:spPr/>
      <dgm:t>
        <a:bodyPr/>
        <a:lstStyle/>
        <a:p>
          <a:endParaRPr lang="en-US"/>
        </a:p>
      </dgm:t>
    </dgm:pt>
    <dgm:pt modelId="{D385841A-3E3B-4396-B0A3-92D4D2DB7F9F}">
      <dgm:prSet custT="1"/>
      <dgm:spPr/>
      <dgm:t>
        <a:bodyPr/>
        <a:lstStyle/>
        <a:p>
          <a:pPr rtl="0"/>
          <a:r>
            <a:rPr lang="en-GB" sz="2400" dirty="0">
              <a:solidFill>
                <a:schemeClr val="tx2">
                  <a:lumMod val="50000"/>
                </a:schemeClr>
              </a:solidFill>
            </a:rPr>
            <a:t>Appropriate Footwear (Care Rounding)</a:t>
          </a:r>
        </a:p>
      </dgm:t>
    </dgm:pt>
    <dgm:pt modelId="{66650F0B-39C4-46E1-B28C-370622A11E68}" type="parTrans" cxnId="{EDFD57D4-AE7D-465A-A1EC-3E74982A88C9}">
      <dgm:prSet/>
      <dgm:spPr/>
      <dgm:t>
        <a:bodyPr/>
        <a:lstStyle/>
        <a:p>
          <a:endParaRPr lang="en-US"/>
        </a:p>
      </dgm:t>
    </dgm:pt>
    <dgm:pt modelId="{B2432EA8-C0DD-4FC4-BA41-60A066668C4C}" type="sibTrans" cxnId="{EDFD57D4-AE7D-465A-A1EC-3E74982A88C9}">
      <dgm:prSet/>
      <dgm:spPr/>
      <dgm:t>
        <a:bodyPr/>
        <a:lstStyle/>
        <a:p>
          <a:endParaRPr lang="en-US"/>
        </a:p>
      </dgm:t>
    </dgm:pt>
    <dgm:pt modelId="{50674742-7EF8-4E18-BE9D-D1F17A3D3882}">
      <dgm:prSet custT="1"/>
      <dgm:spPr/>
      <dgm:t>
        <a:bodyPr/>
        <a:lstStyle/>
        <a:p>
          <a:pPr rtl="0"/>
          <a:r>
            <a:rPr lang="en-GB" sz="2000" dirty="0">
              <a:solidFill>
                <a:schemeClr val="tx2">
                  <a:lumMod val="50000"/>
                </a:schemeClr>
              </a:solidFill>
            </a:rPr>
            <a:t>Glasses and hearing aids available and used if required (Care Rounding)</a:t>
          </a:r>
        </a:p>
      </dgm:t>
    </dgm:pt>
    <dgm:pt modelId="{7BD61F01-17FC-4500-BE8D-BE360BF50F8A}" type="parTrans" cxnId="{1B3814A5-A45D-4CA8-BA1F-E271AEDCAF96}">
      <dgm:prSet/>
      <dgm:spPr/>
      <dgm:t>
        <a:bodyPr/>
        <a:lstStyle/>
        <a:p>
          <a:endParaRPr lang="en-US"/>
        </a:p>
      </dgm:t>
    </dgm:pt>
    <dgm:pt modelId="{358E19A0-12E4-4784-8CCE-2BDBCF9B85E8}" type="sibTrans" cxnId="{1B3814A5-A45D-4CA8-BA1F-E271AEDCAF96}">
      <dgm:prSet/>
      <dgm:spPr/>
      <dgm:t>
        <a:bodyPr/>
        <a:lstStyle/>
        <a:p>
          <a:endParaRPr lang="en-US"/>
        </a:p>
      </dgm:t>
    </dgm:pt>
    <dgm:pt modelId="{EDBF687F-ED68-4A7E-B342-EFF4839F5D0D}" type="pres">
      <dgm:prSet presAssocID="{0AD0F104-E944-4AEF-8E93-6B5569691DB8}" presName="Name0" presStyleCnt="0">
        <dgm:presLayoutVars>
          <dgm:dir/>
          <dgm:resizeHandles val="exact"/>
        </dgm:presLayoutVars>
      </dgm:prSet>
      <dgm:spPr/>
    </dgm:pt>
    <dgm:pt modelId="{D90C56E8-7940-4004-B1DE-8A0647F66838}" type="pres">
      <dgm:prSet presAssocID="{0AD0F104-E944-4AEF-8E93-6B5569691DB8}" presName="fgShape" presStyleLbl="fgShp" presStyleIdx="0" presStyleCnt="1"/>
      <dgm:spPr/>
    </dgm:pt>
    <dgm:pt modelId="{01004E04-9CA3-4FF2-B1C8-063A7D438C4F}" type="pres">
      <dgm:prSet presAssocID="{0AD0F104-E944-4AEF-8E93-6B5569691DB8}" presName="linComp" presStyleCnt="0"/>
      <dgm:spPr/>
    </dgm:pt>
    <dgm:pt modelId="{CC78E395-D8D5-4EA6-9068-9E66F6E03657}" type="pres">
      <dgm:prSet presAssocID="{97004B80-B5BC-4018-AE80-E5BF1AB2792B}" presName="compNode" presStyleCnt="0"/>
      <dgm:spPr/>
    </dgm:pt>
    <dgm:pt modelId="{44F463BB-29A5-4856-A76D-0F2C2876CE1D}" type="pres">
      <dgm:prSet presAssocID="{97004B80-B5BC-4018-AE80-E5BF1AB2792B}" presName="bkgdShape" presStyleLbl="node1" presStyleIdx="0" presStyleCnt="5"/>
      <dgm:spPr/>
    </dgm:pt>
    <dgm:pt modelId="{06ECD23C-AA8D-4C4D-BB04-C81CD9E44769}" type="pres">
      <dgm:prSet presAssocID="{97004B80-B5BC-4018-AE80-E5BF1AB2792B}" presName="nodeTx" presStyleLbl="node1" presStyleIdx="0" presStyleCnt="5">
        <dgm:presLayoutVars>
          <dgm:bulletEnabled val="1"/>
        </dgm:presLayoutVars>
      </dgm:prSet>
      <dgm:spPr/>
    </dgm:pt>
    <dgm:pt modelId="{8AB5FF88-8FC0-489E-AA7E-2AF98C1600AA}" type="pres">
      <dgm:prSet presAssocID="{97004B80-B5BC-4018-AE80-E5BF1AB2792B}" presName="invisiNode" presStyleLbl="node1" presStyleIdx="0" presStyleCnt="5"/>
      <dgm:spPr/>
    </dgm:pt>
    <dgm:pt modelId="{87F05C80-9ECF-4E11-B29F-949439A7E101}" type="pres">
      <dgm:prSet presAssocID="{97004B80-B5BC-4018-AE80-E5BF1AB2792B}" presName="imagNode"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lipboard with solid fill"/>
        </a:ext>
      </dgm:extLst>
    </dgm:pt>
    <dgm:pt modelId="{C6601673-85B1-42E9-A8A0-0BBA4959179B}" type="pres">
      <dgm:prSet presAssocID="{10249979-6F03-450C-AC09-7942F5A37BBA}" presName="sibTrans" presStyleLbl="sibTrans2D1" presStyleIdx="0" presStyleCnt="0"/>
      <dgm:spPr/>
    </dgm:pt>
    <dgm:pt modelId="{2F088522-EF02-4B00-9941-5AAEC0CD4502}" type="pres">
      <dgm:prSet presAssocID="{229E74A8-A195-4076-AA56-A5873350FB36}" presName="compNode" presStyleCnt="0"/>
      <dgm:spPr/>
    </dgm:pt>
    <dgm:pt modelId="{5659C473-531A-4518-B2BB-F0D03962F455}" type="pres">
      <dgm:prSet presAssocID="{229E74A8-A195-4076-AA56-A5873350FB36}" presName="bkgdShape" presStyleLbl="node1" presStyleIdx="1" presStyleCnt="5"/>
      <dgm:spPr/>
    </dgm:pt>
    <dgm:pt modelId="{345AC620-D061-4E7B-AEFE-B226D6206C91}" type="pres">
      <dgm:prSet presAssocID="{229E74A8-A195-4076-AA56-A5873350FB36}" presName="nodeTx" presStyleLbl="node1" presStyleIdx="1" presStyleCnt="5">
        <dgm:presLayoutVars>
          <dgm:bulletEnabled val="1"/>
        </dgm:presLayoutVars>
      </dgm:prSet>
      <dgm:spPr/>
    </dgm:pt>
    <dgm:pt modelId="{BDA652D0-AEC9-4129-BA09-F676F96DE2C1}" type="pres">
      <dgm:prSet presAssocID="{229E74A8-A195-4076-AA56-A5873350FB36}" presName="invisiNode" presStyleLbl="node1" presStyleIdx="1" presStyleCnt="5"/>
      <dgm:spPr/>
    </dgm:pt>
    <dgm:pt modelId="{50C8637B-A2F1-4494-8457-906B4604157D}" type="pres">
      <dgm:prSet presAssocID="{229E74A8-A195-4076-AA56-A5873350FB36}" presName="imagNode" presStyleLbl="fgImgPlac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Woman with cane with solid fill"/>
        </a:ext>
      </dgm:extLst>
    </dgm:pt>
    <dgm:pt modelId="{657FB2DB-1FB4-49E2-9CE7-D30B8219DC1B}" type="pres">
      <dgm:prSet presAssocID="{6D89C9C5-959E-4035-B002-97DCE9E4841F}" presName="sibTrans" presStyleLbl="sibTrans2D1" presStyleIdx="0" presStyleCnt="0"/>
      <dgm:spPr/>
    </dgm:pt>
    <dgm:pt modelId="{1042747B-0BF3-40D9-8C3F-482BAEA3EBF5}" type="pres">
      <dgm:prSet presAssocID="{CAF85EB9-F61F-4D85-9019-7C2EC0F6F598}" presName="compNode" presStyleCnt="0"/>
      <dgm:spPr/>
    </dgm:pt>
    <dgm:pt modelId="{0DC18CF5-A76A-4174-91B7-FE50F6B53B65}" type="pres">
      <dgm:prSet presAssocID="{CAF85EB9-F61F-4D85-9019-7C2EC0F6F598}" presName="bkgdShape" presStyleLbl="node1" presStyleIdx="2" presStyleCnt="5"/>
      <dgm:spPr/>
    </dgm:pt>
    <dgm:pt modelId="{CD736F1D-D5B7-429F-9C8E-92A379962201}" type="pres">
      <dgm:prSet presAssocID="{CAF85EB9-F61F-4D85-9019-7C2EC0F6F598}" presName="nodeTx" presStyleLbl="node1" presStyleIdx="2" presStyleCnt="5">
        <dgm:presLayoutVars>
          <dgm:bulletEnabled val="1"/>
        </dgm:presLayoutVars>
      </dgm:prSet>
      <dgm:spPr/>
    </dgm:pt>
    <dgm:pt modelId="{17048762-5187-4C0C-86F7-B1B7D80A2D5E}" type="pres">
      <dgm:prSet presAssocID="{CAF85EB9-F61F-4D85-9019-7C2EC0F6F598}" presName="invisiNode" presStyleLbl="node1" presStyleIdx="2" presStyleCnt="5"/>
      <dgm:spPr/>
    </dgm:pt>
    <dgm:pt modelId="{603C3D64-C458-4074-8CA2-4CC900372E57}" type="pres">
      <dgm:prSet presAssocID="{CAF85EB9-F61F-4D85-9019-7C2EC0F6F598}" presName="imagNode" presStyleLbl="fgImgPlac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Hotel Bell with solid fill"/>
        </a:ext>
      </dgm:extLst>
    </dgm:pt>
    <dgm:pt modelId="{DB99121F-A9D5-4273-BC8A-7F64A1C047CC}" type="pres">
      <dgm:prSet presAssocID="{AAB98604-5DAD-48CF-9139-1BC62A168C6F}" presName="sibTrans" presStyleLbl="sibTrans2D1" presStyleIdx="0" presStyleCnt="0"/>
      <dgm:spPr/>
    </dgm:pt>
    <dgm:pt modelId="{395455F3-D812-4102-BCD3-6F0C1BB6FF5A}" type="pres">
      <dgm:prSet presAssocID="{D385841A-3E3B-4396-B0A3-92D4D2DB7F9F}" presName="compNode" presStyleCnt="0"/>
      <dgm:spPr/>
    </dgm:pt>
    <dgm:pt modelId="{F32525B2-7EA3-40E6-8E9A-F6748F6928C4}" type="pres">
      <dgm:prSet presAssocID="{D385841A-3E3B-4396-B0A3-92D4D2DB7F9F}" presName="bkgdShape" presStyleLbl="node1" presStyleIdx="3" presStyleCnt="5"/>
      <dgm:spPr/>
    </dgm:pt>
    <dgm:pt modelId="{63E8C8EC-C81A-4897-929F-598C1CF15554}" type="pres">
      <dgm:prSet presAssocID="{D385841A-3E3B-4396-B0A3-92D4D2DB7F9F}" presName="nodeTx" presStyleLbl="node1" presStyleIdx="3" presStyleCnt="5">
        <dgm:presLayoutVars>
          <dgm:bulletEnabled val="1"/>
        </dgm:presLayoutVars>
      </dgm:prSet>
      <dgm:spPr/>
    </dgm:pt>
    <dgm:pt modelId="{9EF75717-CE8B-4FDC-8994-2BDB90A76008}" type="pres">
      <dgm:prSet presAssocID="{D385841A-3E3B-4396-B0A3-92D4D2DB7F9F}" presName="invisiNode" presStyleLbl="node1" presStyleIdx="3" presStyleCnt="5"/>
      <dgm:spPr/>
    </dgm:pt>
    <dgm:pt modelId="{E3BFCF18-EC08-41F6-8CEE-CB5D1EACF438}" type="pres">
      <dgm:prSet presAssocID="{D385841A-3E3B-4396-B0A3-92D4D2DB7F9F}" presName="imagNode" presStyleLbl="fgImgPlac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Shoe with solid fill"/>
        </a:ext>
      </dgm:extLst>
    </dgm:pt>
    <dgm:pt modelId="{412ACE46-C12F-42AC-9E12-8C4032519190}" type="pres">
      <dgm:prSet presAssocID="{B2432EA8-C0DD-4FC4-BA41-60A066668C4C}" presName="sibTrans" presStyleLbl="sibTrans2D1" presStyleIdx="0" presStyleCnt="0"/>
      <dgm:spPr/>
    </dgm:pt>
    <dgm:pt modelId="{213CBED8-B816-4FA3-BB76-6B4E6D6CA0C9}" type="pres">
      <dgm:prSet presAssocID="{50674742-7EF8-4E18-BE9D-D1F17A3D3882}" presName="compNode" presStyleCnt="0"/>
      <dgm:spPr/>
    </dgm:pt>
    <dgm:pt modelId="{6C35E660-2CFA-4F66-9B19-A7E9DAEE38ED}" type="pres">
      <dgm:prSet presAssocID="{50674742-7EF8-4E18-BE9D-D1F17A3D3882}" presName="bkgdShape" presStyleLbl="node1" presStyleIdx="4" presStyleCnt="5"/>
      <dgm:spPr/>
    </dgm:pt>
    <dgm:pt modelId="{06D3D567-98A9-481C-9844-CE9149EA5C74}" type="pres">
      <dgm:prSet presAssocID="{50674742-7EF8-4E18-BE9D-D1F17A3D3882}" presName="nodeTx" presStyleLbl="node1" presStyleIdx="4" presStyleCnt="5">
        <dgm:presLayoutVars>
          <dgm:bulletEnabled val="1"/>
        </dgm:presLayoutVars>
      </dgm:prSet>
      <dgm:spPr/>
    </dgm:pt>
    <dgm:pt modelId="{62CDEEC1-67DC-4EBE-89C5-647A1CA61428}" type="pres">
      <dgm:prSet presAssocID="{50674742-7EF8-4E18-BE9D-D1F17A3D3882}" presName="invisiNode" presStyleLbl="node1" presStyleIdx="4" presStyleCnt="5"/>
      <dgm:spPr/>
    </dgm:pt>
    <dgm:pt modelId="{AC58CECD-C64F-4500-92A7-B655735D0FDC}" type="pres">
      <dgm:prSet presAssocID="{50674742-7EF8-4E18-BE9D-D1F17A3D3882}" presName="imagNode" presStyleLbl="fgImgPlac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Glasses with solid fill"/>
        </a:ext>
      </dgm:extLst>
    </dgm:pt>
  </dgm:ptLst>
  <dgm:cxnLst>
    <dgm:cxn modelId="{4700B038-93C5-4C30-A495-069C84594BBE}" type="presOf" srcId="{97004B80-B5BC-4018-AE80-E5BF1AB2792B}" destId="{44F463BB-29A5-4856-A76D-0F2C2876CE1D}" srcOrd="0" destOrd="0" presId="urn:microsoft.com/office/officeart/2005/8/layout/hList7#1"/>
    <dgm:cxn modelId="{F386D938-4BE0-4517-83A7-E6F6A938267E}" type="presOf" srcId="{229E74A8-A195-4076-AA56-A5873350FB36}" destId="{5659C473-531A-4518-B2BB-F0D03962F455}" srcOrd="0" destOrd="0" presId="urn:microsoft.com/office/officeart/2005/8/layout/hList7#1"/>
    <dgm:cxn modelId="{8C709939-9613-436D-B317-6EF21A30C2ED}" srcId="{0AD0F104-E944-4AEF-8E93-6B5569691DB8}" destId="{CAF85EB9-F61F-4D85-9019-7C2EC0F6F598}" srcOrd="2" destOrd="0" parTransId="{F71DAAC0-301D-4A78-99C6-ECF383C6F54E}" sibTransId="{AAB98604-5DAD-48CF-9139-1BC62A168C6F}"/>
    <dgm:cxn modelId="{1A79893F-2E76-43A7-AD3B-9D98B94188E9}" srcId="{0AD0F104-E944-4AEF-8E93-6B5569691DB8}" destId="{229E74A8-A195-4076-AA56-A5873350FB36}" srcOrd="1" destOrd="0" parTransId="{A637F910-9579-4418-8026-04DD6D6D4170}" sibTransId="{6D89C9C5-959E-4035-B002-97DCE9E4841F}"/>
    <dgm:cxn modelId="{654BA584-1E5E-4644-BDD4-9061D6D70A2A}" type="presOf" srcId="{CAF85EB9-F61F-4D85-9019-7C2EC0F6F598}" destId="{0DC18CF5-A76A-4174-91B7-FE50F6B53B65}" srcOrd="0" destOrd="0" presId="urn:microsoft.com/office/officeart/2005/8/layout/hList7#1"/>
    <dgm:cxn modelId="{CD95B389-2A04-40B6-B377-EEC422926703}" type="presOf" srcId="{50674742-7EF8-4E18-BE9D-D1F17A3D3882}" destId="{06D3D567-98A9-481C-9844-CE9149EA5C74}" srcOrd="1" destOrd="0" presId="urn:microsoft.com/office/officeart/2005/8/layout/hList7#1"/>
    <dgm:cxn modelId="{4B221390-33B1-4AB8-9F95-72806DD5A9FC}" type="presOf" srcId="{10249979-6F03-450C-AC09-7942F5A37BBA}" destId="{C6601673-85B1-42E9-A8A0-0BBA4959179B}" srcOrd="0" destOrd="0" presId="urn:microsoft.com/office/officeart/2005/8/layout/hList7#1"/>
    <dgm:cxn modelId="{99009795-6D42-4B07-8B61-D9BCB30740D2}" type="presOf" srcId="{D385841A-3E3B-4396-B0A3-92D4D2DB7F9F}" destId="{F32525B2-7EA3-40E6-8E9A-F6748F6928C4}" srcOrd="0" destOrd="0" presId="urn:microsoft.com/office/officeart/2005/8/layout/hList7#1"/>
    <dgm:cxn modelId="{4F913096-369F-48AB-AAF5-EC9FD01EBB5A}" type="presOf" srcId="{0AD0F104-E944-4AEF-8E93-6B5569691DB8}" destId="{EDBF687F-ED68-4A7E-B342-EFF4839F5D0D}" srcOrd="0" destOrd="0" presId="urn:microsoft.com/office/officeart/2005/8/layout/hList7#1"/>
    <dgm:cxn modelId="{1B3814A5-A45D-4CA8-BA1F-E271AEDCAF96}" srcId="{0AD0F104-E944-4AEF-8E93-6B5569691DB8}" destId="{50674742-7EF8-4E18-BE9D-D1F17A3D3882}" srcOrd="4" destOrd="0" parTransId="{7BD61F01-17FC-4500-BE8D-BE360BF50F8A}" sibTransId="{358E19A0-12E4-4784-8CCE-2BDBCF9B85E8}"/>
    <dgm:cxn modelId="{2372C8AA-EE96-44B8-B914-757E321A0BBC}" srcId="{0AD0F104-E944-4AEF-8E93-6B5569691DB8}" destId="{97004B80-B5BC-4018-AE80-E5BF1AB2792B}" srcOrd="0" destOrd="0" parTransId="{BFE060C3-FD23-4748-82D1-ECD507D70856}" sibTransId="{10249979-6F03-450C-AC09-7942F5A37BBA}"/>
    <dgm:cxn modelId="{DE5D32B0-D86B-4242-B630-5DACBABC0788}" type="presOf" srcId="{AAB98604-5DAD-48CF-9139-1BC62A168C6F}" destId="{DB99121F-A9D5-4273-BC8A-7F64A1C047CC}" srcOrd="0" destOrd="0" presId="urn:microsoft.com/office/officeart/2005/8/layout/hList7#1"/>
    <dgm:cxn modelId="{3B334BB8-C7C0-4D93-B2BE-950EC007C27F}" type="presOf" srcId="{50674742-7EF8-4E18-BE9D-D1F17A3D3882}" destId="{6C35E660-2CFA-4F66-9B19-A7E9DAEE38ED}" srcOrd="0" destOrd="0" presId="urn:microsoft.com/office/officeart/2005/8/layout/hList7#1"/>
    <dgm:cxn modelId="{03281DC8-7B28-4A55-A84E-175E5FB9A529}" type="presOf" srcId="{D385841A-3E3B-4396-B0A3-92D4D2DB7F9F}" destId="{63E8C8EC-C81A-4897-929F-598C1CF15554}" srcOrd="1" destOrd="0" presId="urn:microsoft.com/office/officeart/2005/8/layout/hList7#1"/>
    <dgm:cxn modelId="{DD4157CB-96A6-4CBE-A263-BE0DA896C4D3}" type="presOf" srcId="{6D89C9C5-959E-4035-B002-97DCE9E4841F}" destId="{657FB2DB-1FB4-49E2-9CE7-D30B8219DC1B}" srcOrd="0" destOrd="0" presId="urn:microsoft.com/office/officeart/2005/8/layout/hList7#1"/>
    <dgm:cxn modelId="{A39F29D3-7C44-47E1-8F55-8FBC82B29AA5}" type="presOf" srcId="{CAF85EB9-F61F-4D85-9019-7C2EC0F6F598}" destId="{CD736F1D-D5B7-429F-9C8E-92A379962201}" srcOrd="1" destOrd="0" presId="urn:microsoft.com/office/officeart/2005/8/layout/hList7#1"/>
    <dgm:cxn modelId="{EDFD57D4-AE7D-465A-A1EC-3E74982A88C9}" srcId="{0AD0F104-E944-4AEF-8E93-6B5569691DB8}" destId="{D385841A-3E3B-4396-B0A3-92D4D2DB7F9F}" srcOrd="3" destOrd="0" parTransId="{66650F0B-39C4-46E1-B28C-370622A11E68}" sibTransId="{B2432EA8-C0DD-4FC4-BA41-60A066668C4C}"/>
    <dgm:cxn modelId="{A98B33DA-7C59-4BD3-B93B-715FF28A8838}" type="presOf" srcId="{B2432EA8-C0DD-4FC4-BA41-60A066668C4C}" destId="{412ACE46-C12F-42AC-9E12-8C4032519190}" srcOrd="0" destOrd="0" presId="urn:microsoft.com/office/officeart/2005/8/layout/hList7#1"/>
    <dgm:cxn modelId="{518721F7-3530-4443-99CA-1369E7A9C08A}" type="presOf" srcId="{97004B80-B5BC-4018-AE80-E5BF1AB2792B}" destId="{06ECD23C-AA8D-4C4D-BB04-C81CD9E44769}" srcOrd="1" destOrd="0" presId="urn:microsoft.com/office/officeart/2005/8/layout/hList7#1"/>
    <dgm:cxn modelId="{6D858BFE-2CA2-41A3-851B-886F89516051}" type="presOf" srcId="{229E74A8-A195-4076-AA56-A5873350FB36}" destId="{345AC620-D061-4E7B-AEFE-B226D6206C91}" srcOrd="1" destOrd="0" presId="urn:microsoft.com/office/officeart/2005/8/layout/hList7#1"/>
    <dgm:cxn modelId="{071B6E77-D5B7-4558-BD7B-0C6206D7EFF7}" type="presParOf" srcId="{EDBF687F-ED68-4A7E-B342-EFF4839F5D0D}" destId="{D90C56E8-7940-4004-B1DE-8A0647F66838}" srcOrd="0" destOrd="0" presId="urn:microsoft.com/office/officeart/2005/8/layout/hList7#1"/>
    <dgm:cxn modelId="{4331BAA7-D80C-4E16-A2E4-D73D42E85A83}" type="presParOf" srcId="{EDBF687F-ED68-4A7E-B342-EFF4839F5D0D}" destId="{01004E04-9CA3-4FF2-B1C8-063A7D438C4F}" srcOrd="1" destOrd="0" presId="urn:microsoft.com/office/officeart/2005/8/layout/hList7#1"/>
    <dgm:cxn modelId="{33F7D2ED-504D-4501-ABFB-90EDBA092DE7}" type="presParOf" srcId="{01004E04-9CA3-4FF2-B1C8-063A7D438C4F}" destId="{CC78E395-D8D5-4EA6-9068-9E66F6E03657}" srcOrd="0" destOrd="0" presId="urn:microsoft.com/office/officeart/2005/8/layout/hList7#1"/>
    <dgm:cxn modelId="{1C3CF0B2-B89E-4657-A7C7-F6661429C86C}" type="presParOf" srcId="{CC78E395-D8D5-4EA6-9068-9E66F6E03657}" destId="{44F463BB-29A5-4856-A76D-0F2C2876CE1D}" srcOrd="0" destOrd="0" presId="urn:microsoft.com/office/officeart/2005/8/layout/hList7#1"/>
    <dgm:cxn modelId="{C4C36F87-9E56-49E3-94FD-870E507A4048}" type="presParOf" srcId="{CC78E395-D8D5-4EA6-9068-9E66F6E03657}" destId="{06ECD23C-AA8D-4C4D-BB04-C81CD9E44769}" srcOrd="1" destOrd="0" presId="urn:microsoft.com/office/officeart/2005/8/layout/hList7#1"/>
    <dgm:cxn modelId="{9ABAFF74-D3FF-4C6E-A7B3-6D2805B0D103}" type="presParOf" srcId="{CC78E395-D8D5-4EA6-9068-9E66F6E03657}" destId="{8AB5FF88-8FC0-489E-AA7E-2AF98C1600AA}" srcOrd="2" destOrd="0" presId="urn:microsoft.com/office/officeart/2005/8/layout/hList7#1"/>
    <dgm:cxn modelId="{43757156-66F4-4E1F-B6B5-D839543BFDD6}" type="presParOf" srcId="{CC78E395-D8D5-4EA6-9068-9E66F6E03657}" destId="{87F05C80-9ECF-4E11-B29F-949439A7E101}" srcOrd="3" destOrd="0" presId="urn:microsoft.com/office/officeart/2005/8/layout/hList7#1"/>
    <dgm:cxn modelId="{B2999DD4-5757-49BE-A895-42E073ECEB67}" type="presParOf" srcId="{01004E04-9CA3-4FF2-B1C8-063A7D438C4F}" destId="{C6601673-85B1-42E9-A8A0-0BBA4959179B}" srcOrd="1" destOrd="0" presId="urn:microsoft.com/office/officeart/2005/8/layout/hList7#1"/>
    <dgm:cxn modelId="{920AD6E2-150C-495E-B8B4-028EDA1BF256}" type="presParOf" srcId="{01004E04-9CA3-4FF2-B1C8-063A7D438C4F}" destId="{2F088522-EF02-4B00-9941-5AAEC0CD4502}" srcOrd="2" destOrd="0" presId="urn:microsoft.com/office/officeart/2005/8/layout/hList7#1"/>
    <dgm:cxn modelId="{7BF98E87-5EA7-4529-9DD0-E1B05B82BCDD}" type="presParOf" srcId="{2F088522-EF02-4B00-9941-5AAEC0CD4502}" destId="{5659C473-531A-4518-B2BB-F0D03962F455}" srcOrd="0" destOrd="0" presId="urn:microsoft.com/office/officeart/2005/8/layout/hList7#1"/>
    <dgm:cxn modelId="{04D90376-4AEE-491E-BB7A-0223AFD5EEB0}" type="presParOf" srcId="{2F088522-EF02-4B00-9941-5AAEC0CD4502}" destId="{345AC620-D061-4E7B-AEFE-B226D6206C91}" srcOrd="1" destOrd="0" presId="urn:microsoft.com/office/officeart/2005/8/layout/hList7#1"/>
    <dgm:cxn modelId="{5B0E4D97-D7F8-42CE-9750-6F80826423D7}" type="presParOf" srcId="{2F088522-EF02-4B00-9941-5AAEC0CD4502}" destId="{BDA652D0-AEC9-4129-BA09-F676F96DE2C1}" srcOrd="2" destOrd="0" presId="urn:microsoft.com/office/officeart/2005/8/layout/hList7#1"/>
    <dgm:cxn modelId="{AE74ADA6-8D2F-4B79-A67E-8F420D3201E0}" type="presParOf" srcId="{2F088522-EF02-4B00-9941-5AAEC0CD4502}" destId="{50C8637B-A2F1-4494-8457-906B4604157D}" srcOrd="3" destOrd="0" presId="urn:microsoft.com/office/officeart/2005/8/layout/hList7#1"/>
    <dgm:cxn modelId="{34190714-1202-43E8-BE6F-B19E8D759A15}" type="presParOf" srcId="{01004E04-9CA3-4FF2-B1C8-063A7D438C4F}" destId="{657FB2DB-1FB4-49E2-9CE7-D30B8219DC1B}" srcOrd="3" destOrd="0" presId="urn:microsoft.com/office/officeart/2005/8/layout/hList7#1"/>
    <dgm:cxn modelId="{4147CBBB-DBD3-4908-AE45-440D072FDDEC}" type="presParOf" srcId="{01004E04-9CA3-4FF2-B1C8-063A7D438C4F}" destId="{1042747B-0BF3-40D9-8C3F-482BAEA3EBF5}" srcOrd="4" destOrd="0" presId="urn:microsoft.com/office/officeart/2005/8/layout/hList7#1"/>
    <dgm:cxn modelId="{7C0AB309-47E3-43AC-9EAB-183627F1C18F}" type="presParOf" srcId="{1042747B-0BF3-40D9-8C3F-482BAEA3EBF5}" destId="{0DC18CF5-A76A-4174-91B7-FE50F6B53B65}" srcOrd="0" destOrd="0" presId="urn:microsoft.com/office/officeart/2005/8/layout/hList7#1"/>
    <dgm:cxn modelId="{14A82F47-51C6-4D39-8E6F-06BC64A039F6}" type="presParOf" srcId="{1042747B-0BF3-40D9-8C3F-482BAEA3EBF5}" destId="{CD736F1D-D5B7-429F-9C8E-92A379962201}" srcOrd="1" destOrd="0" presId="urn:microsoft.com/office/officeart/2005/8/layout/hList7#1"/>
    <dgm:cxn modelId="{0A5FBE2E-C660-413E-A2C8-3604B9648448}" type="presParOf" srcId="{1042747B-0BF3-40D9-8C3F-482BAEA3EBF5}" destId="{17048762-5187-4C0C-86F7-B1B7D80A2D5E}" srcOrd="2" destOrd="0" presId="urn:microsoft.com/office/officeart/2005/8/layout/hList7#1"/>
    <dgm:cxn modelId="{70DCAE08-1B1A-4693-89CE-A792A260347D}" type="presParOf" srcId="{1042747B-0BF3-40D9-8C3F-482BAEA3EBF5}" destId="{603C3D64-C458-4074-8CA2-4CC900372E57}" srcOrd="3" destOrd="0" presId="urn:microsoft.com/office/officeart/2005/8/layout/hList7#1"/>
    <dgm:cxn modelId="{1DE24979-A2B6-40A3-82E6-05C0DDC390E0}" type="presParOf" srcId="{01004E04-9CA3-4FF2-B1C8-063A7D438C4F}" destId="{DB99121F-A9D5-4273-BC8A-7F64A1C047CC}" srcOrd="5" destOrd="0" presId="urn:microsoft.com/office/officeart/2005/8/layout/hList7#1"/>
    <dgm:cxn modelId="{7E957CC6-D331-4670-8BFF-5460B7791AD0}" type="presParOf" srcId="{01004E04-9CA3-4FF2-B1C8-063A7D438C4F}" destId="{395455F3-D812-4102-BCD3-6F0C1BB6FF5A}" srcOrd="6" destOrd="0" presId="urn:microsoft.com/office/officeart/2005/8/layout/hList7#1"/>
    <dgm:cxn modelId="{DBBF0F21-4621-41B0-8B2A-82CE5C56DADA}" type="presParOf" srcId="{395455F3-D812-4102-BCD3-6F0C1BB6FF5A}" destId="{F32525B2-7EA3-40E6-8E9A-F6748F6928C4}" srcOrd="0" destOrd="0" presId="urn:microsoft.com/office/officeart/2005/8/layout/hList7#1"/>
    <dgm:cxn modelId="{C11FEB0E-D287-4282-BA91-71CB0A971EA5}" type="presParOf" srcId="{395455F3-D812-4102-BCD3-6F0C1BB6FF5A}" destId="{63E8C8EC-C81A-4897-929F-598C1CF15554}" srcOrd="1" destOrd="0" presId="urn:microsoft.com/office/officeart/2005/8/layout/hList7#1"/>
    <dgm:cxn modelId="{934B8B01-193F-4E3C-8A8D-9FDB7BEAB8CA}" type="presParOf" srcId="{395455F3-D812-4102-BCD3-6F0C1BB6FF5A}" destId="{9EF75717-CE8B-4FDC-8994-2BDB90A76008}" srcOrd="2" destOrd="0" presId="urn:microsoft.com/office/officeart/2005/8/layout/hList7#1"/>
    <dgm:cxn modelId="{3D7DB3BC-AC6A-49A0-8724-41154505C8DD}" type="presParOf" srcId="{395455F3-D812-4102-BCD3-6F0C1BB6FF5A}" destId="{E3BFCF18-EC08-41F6-8CEE-CB5D1EACF438}" srcOrd="3" destOrd="0" presId="urn:microsoft.com/office/officeart/2005/8/layout/hList7#1"/>
    <dgm:cxn modelId="{719AF7F7-C91F-4994-8D0E-3988FD8CB97E}" type="presParOf" srcId="{01004E04-9CA3-4FF2-B1C8-063A7D438C4F}" destId="{412ACE46-C12F-42AC-9E12-8C4032519190}" srcOrd="7" destOrd="0" presId="urn:microsoft.com/office/officeart/2005/8/layout/hList7#1"/>
    <dgm:cxn modelId="{555E4F73-257D-4F7F-9C7A-962514E95E63}" type="presParOf" srcId="{01004E04-9CA3-4FF2-B1C8-063A7D438C4F}" destId="{213CBED8-B816-4FA3-BB76-6B4E6D6CA0C9}" srcOrd="8" destOrd="0" presId="urn:microsoft.com/office/officeart/2005/8/layout/hList7#1"/>
    <dgm:cxn modelId="{30E44452-9855-4269-A277-9BA9DD51A0F2}" type="presParOf" srcId="{213CBED8-B816-4FA3-BB76-6B4E6D6CA0C9}" destId="{6C35E660-2CFA-4F66-9B19-A7E9DAEE38ED}" srcOrd="0" destOrd="0" presId="urn:microsoft.com/office/officeart/2005/8/layout/hList7#1"/>
    <dgm:cxn modelId="{3753958D-6292-4DB5-95C4-2D2B0418819A}" type="presParOf" srcId="{213CBED8-B816-4FA3-BB76-6B4E6D6CA0C9}" destId="{06D3D567-98A9-481C-9844-CE9149EA5C74}" srcOrd="1" destOrd="0" presId="urn:microsoft.com/office/officeart/2005/8/layout/hList7#1"/>
    <dgm:cxn modelId="{9E8D8EFD-E392-4C79-8432-6A5F22FE023F}" type="presParOf" srcId="{213CBED8-B816-4FA3-BB76-6B4E6D6CA0C9}" destId="{62CDEEC1-67DC-4EBE-89C5-647A1CA61428}" srcOrd="2" destOrd="0" presId="urn:microsoft.com/office/officeart/2005/8/layout/hList7#1"/>
    <dgm:cxn modelId="{623191E3-4D6E-4FAC-AB4E-2AB27656D1DA}" type="presParOf" srcId="{213CBED8-B816-4FA3-BB76-6B4E6D6CA0C9}" destId="{AC58CECD-C64F-4500-92A7-B655735D0FDC}" srcOrd="3" destOrd="0" presId="urn:microsoft.com/office/officeart/2005/8/layout/hList7#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FA7631D-81B2-4E47-B05B-86603095CE84}" type="doc">
      <dgm:prSet loTypeId="urn:microsoft.com/office/officeart/2005/8/layout/hList7#2" loCatId="list" qsTypeId="urn:microsoft.com/office/officeart/2005/8/quickstyle/simple1" qsCatId="simple" csTypeId="urn:microsoft.com/office/officeart/2005/8/colors/colorful5" csCatId="colorful" phldr="1"/>
      <dgm:spPr/>
      <dgm:t>
        <a:bodyPr/>
        <a:lstStyle/>
        <a:p>
          <a:endParaRPr lang="en-US"/>
        </a:p>
      </dgm:t>
    </dgm:pt>
    <dgm:pt modelId="{AD826216-A16F-49B6-B846-6DC9EC4CC64F}">
      <dgm:prSet custT="1"/>
      <dgm:spPr/>
      <dgm:t>
        <a:bodyPr/>
        <a:lstStyle/>
        <a:p>
          <a:pPr rtl="0"/>
          <a:r>
            <a:rPr lang="en-GB" sz="1800" dirty="0">
              <a:solidFill>
                <a:schemeClr val="tx2">
                  <a:lumMod val="50000"/>
                </a:schemeClr>
              </a:solidFill>
            </a:rPr>
            <a:t>Communicate mobility and transfer status (Safety Brief, Falls Display Sign)</a:t>
          </a:r>
        </a:p>
      </dgm:t>
    </dgm:pt>
    <dgm:pt modelId="{1C3619C0-B948-4F2D-9EE2-210207440016}" type="parTrans" cxnId="{5E458BEE-E08A-4936-BDC7-C005B77E076F}">
      <dgm:prSet/>
      <dgm:spPr/>
      <dgm:t>
        <a:bodyPr/>
        <a:lstStyle/>
        <a:p>
          <a:endParaRPr lang="en-US"/>
        </a:p>
      </dgm:t>
    </dgm:pt>
    <dgm:pt modelId="{45E13AA0-048E-43B9-BAB8-28FEF1E9CABD}" type="sibTrans" cxnId="{5E458BEE-E08A-4936-BDC7-C005B77E076F}">
      <dgm:prSet/>
      <dgm:spPr/>
      <dgm:t>
        <a:bodyPr/>
        <a:lstStyle/>
        <a:p>
          <a:endParaRPr lang="en-US"/>
        </a:p>
      </dgm:t>
    </dgm:pt>
    <dgm:pt modelId="{4C4967A7-DFF6-4B6B-A202-8F75627ECCD6}">
      <dgm:prSet custT="1"/>
      <dgm:spPr/>
      <dgm:t>
        <a:bodyPr/>
        <a:lstStyle/>
        <a:p>
          <a:pPr rtl="0"/>
          <a:r>
            <a:rPr lang="en-GB" sz="2000" dirty="0">
              <a:solidFill>
                <a:schemeClr val="tx2">
                  <a:lumMod val="50000"/>
                </a:schemeClr>
              </a:solidFill>
            </a:rPr>
            <a:t>Chair and bed consistently at the best height (Care Rounding)</a:t>
          </a:r>
        </a:p>
      </dgm:t>
    </dgm:pt>
    <dgm:pt modelId="{29A5F9FC-D7D6-4471-B064-AB9D7CB6A220}" type="parTrans" cxnId="{4CB7E8A2-A990-414C-B893-05A48573B364}">
      <dgm:prSet/>
      <dgm:spPr/>
      <dgm:t>
        <a:bodyPr/>
        <a:lstStyle/>
        <a:p>
          <a:endParaRPr lang="en-US"/>
        </a:p>
      </dgm:t>
    </dgm:pt>
    <dgm:pt modelId="{ABD6520E-F29C-4EE1-9F4C-D5BEA1D1E74E}" type="sibTrans" cxnId="{4CB7E8A2-A990-414C-B893-05A48573B364}">
      <dgm:prSet/>
      <dgm:spPr/>
      <dgm:t>
        <a:bodyPr/>
        <a:lstStyle/>
        <a:p>
          <a:endParaRPr lang="en-US"/>
        </a:p>
      </dgm:t>
    </dgm:pt>
    <dgm:pt modelId="{2F6530F7-56DD-4C7E-90DE-372A5BB5F471}">
      <dgm:prSet custT="1"/>
      <dgm:spPr/>
      <dgm:t>
        <a:bodyPr/>
        <a:lstStyle/>
        <a:p>
          <a:pPr rtl="0"/>
          <a:r>
            <a:rPr lang="en-GB" sz="1800" dirty="0">
              <a:solidFill>
                <a:schemeClr val="tx2">
                  <a:lumMod val="50000"/>
                </a:schemeClr>
              </a:solidFill>
            </a:rPr>
            <a:t>Identify patient with cognitive impairment and/or poor mobility and not known to ask for assistance</a:t>
          </a:r>
        </a:p>
      </dgm:t>
    </dgm:pt>
    <dgm:pt modelId="{6A6B1A95-98CD-4827-96BD-A4FE7BCCD78F}" type="parTrans" cxnId="{8262FA4D-2786-4FF0-8B0A-7E2482FF8C5F}">
      <dgm:prSet/>
      <dgm:spPr/>
      <dgm:t>
        <a:bodyPr/>
        <a:lstStyle/>
        <a:p>
          <a:endParaRPr lang="en-US"/>
        </a:p>
      </dgm:t>
    </dgm:pt>
    <dgm:pt modelId="{0190A88C-91B4-436D-8592-8E8CBE73F39B}" type="sibTrans" cxnId="{8262FA4D-2786-4FF0-8B0A-7E2482FF8C5F}">
      <dgm:prSet/>
      <dgm:spPr/>
      <dgm:t>
        <a:bodyPr/>
        <a:lstStyle/>
        <a:p>
          <a:endParaRPr lang="en-US"/>
        </a:p>
      </dgm:t>
    </dgm:pt>
    <dgm:pt modelId="{634DB9F7-75DF-4216-B678-AC8AAFD411A2}">
      <dgm:prSet custT="1"/>
      <dgm:spPr/>
      <dgm:t>
        <a:bodyPr/>
        <a:lstStyle/>
        <a:p>
          <a:pPr rtl="0"/>
          <a:r>
            <a:rPr lang="en-GB" sz="1600" b="1" dirty="0">
              <a:solidFill>
                <a:schemeClr val="tx2">
                  <a:lumMod val="50000"/>
                </a:schemeClr>
              </a:solidFill>
            </a:rPr>
            <a:t>Clearly document intensity of observation needed </a:t>
          </a:r>
          <a:r>
            <a:rPr lang="en-GB" sz="1600" dirty="0">
              <a:solidFill>
                <a:schemeClr val="tx2">
                  <a:lumMod val="50000"/>
                </a:schemeClr>
              </a:solidFill>
            </a:rPr>
            <a:t>e.g. Bed positioning, 1:1 observations, </a:t>
          </a:r>
          <a:r>
            <a:rPr lang="en-GB" sz="1600" dirty="0" err="1">
              <a:solidFill>
                <a:schemeClr val="tx2">
                  <a:lumMod val="50000"/>
                </a:schemeClr>
              </a:solidFill>
            </a:rPr>
            <a:t>cohorting</a:t>
          </a:r>
          <a:r>
            <a:rPr lang="en-GB" sz="1600" dirty="0">
              <a:solidFill>
                <a:schemeClr val="tx2">
                  <a:lumMod val="50000"/>
                </a:schemeClr>
              </a:solidFill>
            </a:rPr>
            <a:t> at risk patients, care rounding</a:t>
          </a:r>
        </a:p>
      </dgm:t>
    </dgm:pt>
    <dgm:pt modelId="{660B9B05-DA63-42F5-853A-D496D5C8B800}" type="parTrans" cxnId="{EBD15118-B5AC-4FC2-816B-64E12C54B23C}">
      <dgm:prSet/>
      <dgm:spPr/>
      <dgm:t>
        <a:bodyPr/>
        <a:lstStyle/>
        <a:p>
          <a:endParaRPr lang="en-US"/>
        </a:p>
      </dgm:t>
    </dgm:pt>
    <dgm:pt modelId="{2057CAC9-3B28-48DF-B22A-6F6381A47967}" type="sibTrans" cxnId="{EBD15118-B5AC-4FC2-816B-64E12C54B23C}">
      <dgm:prSet/>
      <dgm:spPr/>
      <dgm:t>
        <a:bodyPr/>
        <a:lstStyle/>
        <a:p>
          <a:endParaRPr lang="en-US"/>
        </a:p>
      </dgm:t>
    </dgm:pt>
    <dgm:pt modelId="{13509E3F-F73B-48FA-8F07-F305D6ADBC03}">
      <dgm:prSet/>
      <dgm:spPr/>
      <dgm:t>
        <a:bodyPr/>
        <a:lstStyle/>
        <a:p>
          <a:pPr rtl="0"/>
          <a:r>
            <a:rPr lang="en-GB" dirty="0">
              <a:solidFill>
                <a:schemeClr val="tx2">
                  <a:lumMod val="50000"/>
                </a:schemeClr>
              </a:solidFill>
            </a:rPr>
            <a:t>Complete Bed Rail Assessment (Risk Assessment)</a:t>
          </a:r>
        </a:p>
      </dgm:t>
    </dgm:pt>
    <dgm:pt modelId="{E942F2A7-6F25-42DE-BBB7-C0609F38769B}" type="parTrans" cxnId="{82DE6B3F-9E67-4998-8CD5-1ACA63B0B637}">
      <dgm:prSet/>
      <dgm:spPr/>
      <dgm:t>
        <a:bodyPr/>
        <a:lstStyle/>
        <a:p>
          <a:endParaRPr lang="en-US"/>
        </a:p>
      </dgm:t>
    </dgm:pt>
    <dgm:pt modelId="{A2E3A010-1FD8-4358-B673-B7362C48777E}" type="sibTrans" cxnId="{82DE6B3F-9E67-4998-8CD5-1ACA63B0B637}">
      <dgm:prSet/>
      <dgm:spPr/>
      <dgm:t>
        <a:bodyPr/>
        <a:lstStyle/>
        <a:p>
          <a:endParaRPr lang="en-US"/>
        </a:p>
      </dgm:t>
    </dgm:pt>
    <dgm:pt modelId="{48033FDE-BE7E-45B3-9F79-14A317E41B8C}" type="pres">
      <dgm:prSet presAssocID="{EFA7631D-81B2-4E47-B05B-86603095CE84}" presName="Name0" presStyleCnt="0">
        <dgm:presLayoutVars>
          <dgm:dir/>
          <dgm:resizeHandles val="exact"/>
        </dgm:presLayoutVars>
      </dgm:prSet>
      <dgm:spPr/>
    </dgm:pt>
    <dgm:pt modelId="{560867B7-663A-4C99-B3C8-113DD538EE3B}" type="pres">
      <dgm:prSet presAssocID="{EFA7631D-81B2-4E47-B05B-86603095CE84}" presName="fgShape" presStyleLbl="fgShp" presStyleIdx="0" presStyleCnt="1"/>
      <dgm:spPr/>
    </dgm:pt>
    <dgm:pt modelId="{B004F5ED-877A-4DEE-96E6-4A0AF3923445}" type="pres">
      <dgm:prSet presAssocID="{EFA7631D-81B2-4E47-B05B-86603095CE84}" presName="linComp" presStyleCnt="0"/>
      <dgm:spPr/>
    </dgm:pt>
    <dgm:pt modelId="{D5EB979A-2D74-4336-8A56-608D02266B5E}" type="pres">
      <dgm:prSet presAssocID="{AD826216-A16F-49B6-B846-6DC9EC4CC64F}" presName="compNode" presStyleCnt="0"/>
      <dgm:spPr/>
    </dgm:pt>
    <dgm:pt modelId="{67D1CB20-B88E-4A9A-A88F-DE35EED2DD0B}" type="pres">
      <dgm:prSet presAssocID="{AD826216-A16F-49B6-B846-6DC9EC4CC64F}" presName="bkgdShape" presStyleLbl="node1" presStyleIdx="0" presStyleCnt="5"/>
      <dgm:spPr/>
    </dgm:pt>
    <dgm:pt modelId="{4303F470-F15A-4035-8941-F380C9D616E8}" type="pres">
      <dgm:prSet presAssocID="{AD826216-A16F-49B6-B846-6DC9EC4CC64F}" presName="nodeTx" presStyleLbl="node1" presStyleIdx="0" presStyleCnt="5">
        <dgm:presLayoutVars>
          <dgm:bulletEnabled val="1"/>
        </dgm:presLayoutVars>
      </dgm:prSet>
      <dgm:spPr/>
    </dgm:pt>
    <dgm:pt modelId="{FBBF105B-7B42-456F-B1A9-668CB7ACF5B1}" type="pres">
      <dgm:prSet presAssocID="{AD826216-A16F-49B6-B846-6DC9EC4CC64F}" presName="invisiNode" presStyleLbl="node1" presStyleIdx="0" presStyleCnt="5"/>
      <dgm:spPr/>
    </dgm:pt>
    <dgm:pt modelId="{E0E22EA2-4AFC-4794-A6D1-C39B557E4318}" type="pres">
      <dgm:prSet presAssocID="{AD826216-A16F-49B6-B846-6DC9EC4CC64F}" presName="imagNode"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Footprints with solid fill"/>
        </a:ext>
      </dgm:extLst>
    </dgm:pt>
    <dgm:pt modelId="{E8F890A2-B813-44C5-86A5-89725734E56F}" type="pres">
      <dgm:prSet presAssocID="{45E13AA0-048E-43B9-BAB8-28FEF1E9CABD}" presName="sibTrans" presStyleLbl="sibTrans2D1" presStyleIdx="0" presStyleCnt="0"/>
      <dgm:spPr/>
    </dgm:pt>
    <dgm:pt modelId="{FF5864F0-7AC7-4A13-BC02-174DA363035E}" type="pres">
      <dgm:prSet presAssocID="{4C4967A7-DFF6-4B6B-A202-8F75627ECCD6}" presName="compNode" presStyleCnt="0"/>
      <dgm:spPr/>
    </dgm:pt>
    <dgm:pt modelId="{B3D07187-6EF2-4352-99B6-51304186E4DA}" type="pres">
      <dgm:prSet presAssocID="{4C4967A7-DFF6-4B6B-A202-8F75627ECCD6}" presName="bkgdShape" presStyleLbl="node1" presStyleIdx="1" presStyleCnt="5"/>
      <dgm:spPr/>
    </dgm:pt>
    <dgm:pt modelId="{B0B82E8C-8E18-4FFD-BB85-4DDD4B79F2D4}" type="pres">
      <dgm:prSet presAssocID="{4C4967A7-DFF6-4B6B-A202-8F75627ECCD6}" presName="nodeTx" presStyleLbl="node1" presStyleIdx="1" presStyleCnt="5">
        <dgm:presLayoutVars>
          <dgm:bulletEnabled val="1"/>
        </dgm:presLayoutVars>
      </dgm:prSet>
      <dgm:spPr/>
    </dgm:pt>
    <dgm:pt modelId="{AA4FE2D4-9848-4C01-B785-1D270F923FEF}" type="pres">
      <dgm:prSet presAssocID="{4C4967A7-DFF6-4B6B-A202-8F75627ECCD6}" presName="invisiNode" presStyleLbl="node1" presStyleIdx="1" presStyleCnt="5"/>
      <dgm:spPr/>
    </dgm:pt>
    <dgm:pt modelId="{4F7C7610-09F7-414C-95D8-B324A527047E}" type="pres">
      <dgm:prSet presAssocID="{4C4967A7-DFF6-4B6B-A202-8F75627ECCD6}" presName="imagNode" presStyleLbl="fgImgPlac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Arrow Up with solid fill"/>
        </a:ext>
      </dgm:extLst>
    </dgm:pt>
    <dgm:pt modelId="{76DF2526-1C36-4DD3-B613-CA05C45F67CA}" type="pres">
      <dgm:prSet presAssocID="{ABD6520E-F29C-4EE1-9F4C-D5BEA1D1E74E}" presName="sibTrans" presStyleLbl="sibTrans2D1" presStyleIdx="0" presStyleCnt="0"/>
      <dgm:spPr/>
    </dgm:pt>
    <dgm:pt modelId="{5BF4F9AC-BF21-42A8-8887-2BEC90C48608}" type="pres">
      <dgm:prSet presAssocID="{2F6530F7-56DD-4C7E-90DE-372A5BB5F471}" presName="compNode" presStyleCnt="0"/>
      <dgm:spPr/>
    </dgm:pt>
    <dgm:pt modelId="{FB05473A-2AB1-48D9-9630-F30DFC7AF6BC}" type="pres">
      <dgm:prSet presAssocID="{2F6530F7-56DD-4C7E-90DE-372A5BB5F471}" presName="bkgdShape" presStyleLbl="node1" presStyleIdx="2" presStyleCnt="5"/>
      <dgm:spPr/>
    </dgm:pt>
    <dgm:pt modelId="{34971102-E1ED-4F53-B219-F043FEEE744B}" type="pres">
      <dgm:prSet presAssocID="{2F6530F7-56DD-4C7E-90DE-372A5BB5F471}" presName="nodeTx" presStyleLbl="node1" presStyleIdx="2" presStyleCnt="5">
        <dgm:presLayoutVars>
          <dgm:bulletEnabled val="1"/>
        </dgm:presLayoutVars>
      </dgm:prSet>
      <dgm:spPr/>
    </dgm:pt>
    <dgm:pt modelId="{9BE25621-509A-42E8-9729-8DA9B4E912C6}" type="pres">
      <dgm:prSet presAssocID="{2F6530F7-56DD-4C7E-90DE-372A5BB5F471}" presName="invisiNode" presStyleLbl="node1" presStyleIdx="2" presStyleCnt="5"/>
      <dgm:spPr/>
    </dgm:pt>
    <dgm:pt modelId="{CC2C86E2-9E8B-4AC9-AB77-9FFD1BC36F35}" type="pres">
      <dgm:prSet presAssocID="{2F6530F7-56DD-4C7E-90DE-372A5BB5F471}" presName="imagNode" presStyleLbl="fgImgPlac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Brain in head outline"/>
        </a:ext>
      </dgm:extLst>
    </dgm:pt>
    <dgm:pt modelId="{807D4FA2-5929-46C3-99F3-AA730CA9A2AF}" type="pres">
      <dgm:prSet presAssocID="{0190A88C-91B4-436D-8592-8E8CBE73F39B}" presName="sibTrans" presStyleLbl="sibTrans2D1" presStyleIdx="0" presStyleCnt="0"/>
      <dgm:spPr/>
    </dgm:pt>
    <dgm:pt modelId="{386CD13B-BC6A-46D5-AA32-AA9728936564}" type="pres">
      <dgm:prSet presAssocID="{634DB9F7-75DF-4216-B678-AC8AAFD411A2}" presName="compNode" presStyleCnt="0"/>
      <dgm:spPr/>
    </dgm:pt>
    <dgm:pt modelId="{AE7440DC-9475-4E81-96FC-5CF5EF28B6CE}" type="pres">
      <dgm:prSet presAssocID="{634DB9F7-75DF-4216-B678-AC8AAFD411A2}" presName="bkgdShape" presStyleLbl="node1" presStyleIdx="3" presStyleCnt="5"/>
      <dgm:spPr/>
    </dgm:pt>
    <dgm:pt modelId="{FB97FDD4-CCA2-4BE7-9442-38B03D2F3871}" type="pres">
      <dgm:prSet presAssocID="{634DB9F7-75DF-4216-B678-AC8AAFD411A2}" presName="nodeTx" presStyleLbl="node1" presStyleIdx="3" presStyleCnt="5">
        <dgm:presLayoutVars>
          <dgm:bulletEnabled val="1"/>
        </dgm:presLayoutVars>
      </dgm:prSet>
      <dgm:spPr/>
    </dgm:pt>
    <dgm:pt modelId="{4D4D932C-A0E2-4B8A-96E2-8B828025500C}" type="pres">
      <dgm:prSet presAssocID="{634DB9F7-75DF-4216-B678-AC8AAFD411A2}" presName="invisiNode" presStyleLbl="node1" presStyleIdx="3" presStyleCnt="5"/>
      <dgm:spPr/>
    </dgm:pt>
    <dgm:pt modelId="{93CFCCA5-9615-42D7-83B2-9B5246346D6C}" type="pres">
      <dgm:prSet presAssocID="{634DB9F7-75DF-4216-B678-AC8AAFD411A2}" presName="imagNode" presStyleLbl="fgImgPlace1" presStyleIdx="3" presStyleCnt="5" custScaleX="66118" custScaleY="6354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Care with solid fill"/>
        </a:ext>
      </dgm:extLst>
    </dgm:pt>
    <dgm:pt modelId="{7B62E1B7-6668-4FED-AA14-3B0C4403E9AE}" type="pres">
      <dgm:prSet presAssocID="{2057CAC9-3B28-48DF-B22A-6F6381A47967}" presName="sibTrans" presStyleLbl="sibTrans2D1" presStyleIdx="0" presStyleCnt="0"/>
      <dgm:spPr/>
    </dgm:pt>
    <dgm:pt modelId="{12730174-3ECF-4D47-B2BF-BA7A365AEDC5}" type="pres">
      <dgm:prSet presAssocID="{13509E3F-F73B-48FA-8F07-F305D6ADBC03}" presName="compNode" presStyleCnt="0"/>
      <dgm:spPr/>
    </dgm:pt>
    <dgm:pt modelId="{5E7C8BAE-C6AF-4924-BC3A-8A423CE8424B}" type="pres">
      <dgm:prSet presAssocID="{13509E3F-F73B-48FA-8F07-F305D6ADBC03}" presName="bkgdShape" presStyleLbl="node1" presStyleIdx="4" presStyleCnt="5"/>
      <dgm:spPr/>
    </dgm:pt>
    <dgm:pt modelId="{7DDEFD1D-7F16-4974-B6EB-C47B53788D83}" type="pres">
      <dgm:prSet presAssocID="{13509E3F-F73B-48FA-8F07-F305D6ADBC03}" presName="nodeTx" presStyleLbl="node1" presStyleIdx="4" presStyleCnt="5">
        <dgm:presLayoutVars>
          <dgm:bulletEnabled val="1"/>
        </dgm:presLayoutVars>
      </dgm:prSet>
      <dgm:spPr/>
    </dgm:pt>
    <dgm:pt modelId="{AF580CD7-1739-461C-A70E-DC46F6E1BC70}" type="pres">
      <dgm:prSet presAssocID="{13509E3F-F73B-48FA-8F07-F305D6ADBC03}" presName="invisiNode" presStyleLbl="node1" presStyleIdx="4" presStyleCnt="5"/>
      <dgm:spPr/>
    </dgm:pt>
    <dgm:pt modelId="{6411E0C2-DA8F-48CD-B995-7018FE0127D6}" type="pres">
      <dgm:prSet presAssocID="{13509E3F-F73B-48FA-8F07-F305D6ADBC03}" presName="imagNode" presStyleLbl="fgImgPlac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Warning with solid fill"/>
        </a:ext>
      </dgm:extLst>
    </dgm:pt>
  </dgm:ptLst>
  <dgm:cxnLst>
    <dgm:cxn modelId="{34B7E400-E3F9-4BED-BB04-26BDB1D455EF}" type="presOf" srcId="{ABD6520E-F29C-4EE1-9F4C-D5BEA1D1E74E}" destId="{76DF2526-1C36-4DD3-B613-CA05C45F67CA}" srcOrd="0" destOrd="0" presId="urn:microsoft.com/office/officeart/2005/8/layout/hList7#2"/>
    <dgm:cxn modelId="{81B12813-2560-407E-898B-543EC012381A}" type="presOf" srcId="{634DB9F7-75DF-4216-B678-AC8AAFD411A2}" destId="{FB97FDD4-CCA2-4BE7-9442-38B03D2F3871}" srcOrd="1" destOrd="0" presId="urn:microsoft.com/office/officeart/2005/8/layout/hList7#2"/>
    <dgm:cxn modelId="{EBD15118-B5AC-4FC2-816B-64E12C54B23C}" srcId="{EFA7631D-81B2-4E47-B05B-86603095CE84}" destId="{634DB9F7-75DF-4216-B678-AC8AAFD411A2}" srcOrd="3" destOrd="0" parTransId="{660B9B05-DA63-42F5-853A-D496D5C8B800}" sibTransId="{2057CAC9-3B28-48DF-B22A-6F6381A47967}"/>
    <dgm:cxn modelId="{BC143C21-B7AD-4DCF-83E8-C7537CD99516}" type="presOf" srcId="{4C4967A7-DFF6-4B6B-A202-8F75627ECCD6}" destId="{B3D07187-6EF2-4352-99B6-51304186E4DA}" srcOrd="0" destOrd="0" presId="urn:microsoft.com/office/officeart/2005/8/layout/hList7#2"/>
    <dgm:cxn modelId="{98F2502C-051A-48B9-83F7-B9656AEFD6E2}" type="presOf" srcId="{AD826216-A16F-49B6-B846-6DC9EC4CC64F}" destId="{4303F470-F15A-4035-8941-F380C9D616E8}" srcOrd="1" destOrd="0" presId="urn:microsoft.com/office/officeart/2005/8/layout/hList7#2"/>
    <dgm:cxn modelId="{82DE6B3F-9E67-4998-8CD5-1ACA63B0B637}" srcId="{EFA7631D-81B2-4E47-B05B-86603095CE84}" destId="{13509E3F-F73B-48FA-8F07-F305D6ADBC03}" srcOrd="4" destOrd="0" parTransId="{E942F2A7-6F25-42DE-BBB7-C0609F38769B}" sibTransId="{A2E3A010-1FD8-4358-B673-B7362C48777E}"/>
    <dgm:cxn modelId="{D51E6048-EE67-4E36-97C7-B21810441099}" type="presOf" srcId="{2057CAC9-3B28-48DF-B22A-6F6381A47967}" destId="{7B62E1B7-6668-4FED-AA14-3B0C4403E9AE}" srcOrd="0" destOrd="0" presId="urn:microsoft.com/office/officeart/2005/8/layout/hList7#2"/>
    <dgm:cxn modelId="{8262FA4D-2786-4FF0-8B0A-7E2482FF8C5F}" srcId="{EFA7631D-81B2-4E47-B05B-86603095CE84}" destId="{2F6530F7-56DD-4C7E-90DE-372A5BB5F471}" srcOrd="2" destOrd="0" parTransId="{6A6B1A95-98CD-4827-96BD-A4FE7BCCD78F}" sibTransId="{0190A88C-91B4-436D-8592-8E8CBE73F39B}"/>
    <dgm:cxn modelId="{7CE0007A-AA54-4669-B34C-3403BDEA5661}" type="presOf" srcId="{4C4967A7-DFF6-4B6B-A202-8F75627ECCD6}" destId="{B0B82E8C-8E18-4FFD-BB85-4DDD4B79F2D4}" srcOrd="1" destOrd="0" presId="urn:microsoft.com/office/officeart/2005/8/layout/hList7#2"/>
    <dgm:cxn modelId="{E532567D-04EB-4EA5-A8AA-01D669F78024}" type="presOf" srcId="{45E13AA0-048E-43B9-BAB8-28FEF1E9CABD}" destId="{E8F890A2-B813-44C5-86A5-89725734E56F}" srcOrd="0" destOrd="0" presId="urn:microsoft.com/office/officeart/2005/8/layout/hList7#2"/>
    <dgm:cxn modelId="{C327E581-ABA4-4F6C-93BD-ED826099BB0E}" type="presOf" srcId="{2F6530F7-56DD-4C7E-90DE-372A5BB5F471}" destId="{34971102-E1ED-4F53-B219-F043FEEE744B}" srcOrd="1" destOrd="0" presId="urn:microsoft.com/office/officeart/2005/8/layout/hList7#2"/>
    <dgm:cxn modelId="{AEDB779B-4734-4E94-8993-A329A8501C6D}" type="presOf" srcId="{0190A88C-91B4-436D-8592-8E8CBE73F39B}" destId="{807D4FA2-5929-46C3-99F3-AA730CA9A2AF}" srcOrd="0" destOrd="0" presId="urn:microsoft.com/office/officeart/2005/8/layout/hList7#2"/>
    <dgm:cxn modelId="{4CB7E8A2-A990-414C-B893-05A48573B364}" srcId="{EFA7631D-81B2-4E47-B05B-86603095CE84}" destId="{4C4967A7-DFF6-4B6B-A202-8F75627ECCD6}" srcOrd="1" destOrd="0" parTransId="{29A5F9FC-D7D6-4471-B064-AB9D7CB6A220}" sibTransId="{ABD6520E-F29C-4EE1-9F4C-D5BEA1D1E74E}"/>
    <dgm:cxn modelId="{F4A09EA4-1CA3-41D3-B80F-7B243BCC8363}" type="presOf" srcId="{634DB9F7-75DF-4216-B678-AC8AAFD411A2}" destId="{AE7440DC-9475-4E81-96FC-5CF5EF28B6CE}" srcOrd="0" destOrd="0" presId="urn:microsoft.com/office/officeart/2005/8/layout/hList7#2"/>
    <dgm:cxn modelId="{62E794A7-69D6-4FB2-90B5-DE4E6D190ECF}" type="presOf" srcId="{AD826216-A16F-49B6-B846-6DC9EC4CC64F}" destId="{67D1CB20-B88E-4A9A-A88F-DE35EED2DD0B}" srcOrd="0" destOrd="0" presId="urn:microsoft.com/office/officeart/2005/8/layout/hList7#2"/>
    <dgm:cxn modelId="{8A6AF5C8-502C-46EE-8C39-E7DE6F6BE028}" type="presOf" srcId="{EFA7631D-81B2-4E47-B05B-86603095CE84}" destId="{48033FDE-BE7E-45B3-9F79-14A317E41B8C}" srcOrd="0" destOrd="0" presId="urn:microsoft.com/office/officeart/2005/8/layout/hList7#2"/>
    <dgm:cxn modelId="{5E458BEE-E08A-4936-BDC7-C005B77E076F}" srcId="{EFA7631D-81B2-4E47-B05B-86603095CE84}" destId="{AD826216-A16F-49B6-B846-6DC9EC4CC64F}" srcOrd="0" destOrd="0" parTransId="{1C3619C0-B948-4F2D-9EE2-210207440016}" sibTransId="{45E13AA0-048E-43B9-BAB8-28FEF1E9CABD}"/>
    <dgm:cxn modelId="{20AAB7EE-EC84-4B7B-B2E9-247C8CA2E692}" type="presOf" srcId="{2F6530F7-56DD-4C7E-90DE-372A5BB5F471}" destId="{FB05473A-2AB1-48D9-9630-F30DFC7AF6BC}" srcOrd="0" destOrd="0" presId="urn:microsoft.com/office/officeart/2005/8/layout/hList7#2"/>
    <dgm:cxn modelId="{C4ECBFF1-2993-4426-8CA3-57F882AF1F99}" type="presOf" srcId="{13509E3F-F73B-48FA-8F07-F305D6ADBC03}" destId="{7DDEFD1D-7F16-4974-B6EB-C47B53788D83}" srcOrd="1" destOrd="0" presId="urn:microsoft.com/office/officeart/2005/8/layout/hList7#2"/>
    <dgm:cxn modelId="{A514C1F4-AF76-44B4-828C-5B88BF538F16}" type="presOf" srcId="{13509E3F-F73B-48FA-8F07-F305D6ADBC03}" destId="{5E7C8BAE-C6AF-4924-BC3A-8A423CE8424B}" srcOrd="0" destOrd="0" presId="urn:microsoft.com/office/officeart/2005/8/layout/hList7#2"/>
    <dgm:cxn modelId="{49E0E37A-11F1-4941-99DF-8E548FAD1728}" type="presParOf" srcId="{48033FDE-BE7E-45B3-9F79-14A317E41B8C}" destId="{560867B7-663A-4C99-B3C8-113DD538EE3B}" srcOrd="0" destOrd="0" presId="urn:microsoft.com/office/officeart/2005/8/layout/hList7#2"/>
    <dgm:cxn modelId="{69D397D2-2314-41B8-9573-2DC74168F5B9}" type="presParOf" srcId="{48033FDE-BE7E-45B3-9F79-14A317E41B8C}" destId="{B004F5ED-877A-4DEE-96E6-4A0AF3923445}" srcOrd="1" destOrd="0" presId="urn:microsoft.com/office/officeart/2005/8/layout/hList7#2"/>
    <dgm:cxn modelId="{3944AA4F-1530-41B3-8670-72A758A1D5AD}" type="presParOf" srcId="{B004F5ED-877A-4DEE-96E6-4A0AF3923445}" destId="{D5EB979A-2D74-4336-8A56-608D02266B5E}" srcOrd="0" destOrd="0" presId="urn:microsoft.com/office/officeart/2005/8/layout/hList7#2"/>
    <dgm:cxn modelId="{9776685B-A9E9-48BC-9056-48BE17467EA0}" type="presParOf" srcId="{D5EB979A-2D74-4336-8A56-608D02266B5E}" destId="{67D1CB20-B88E-4A9A-A88F-DE35EED2DD0B}" srcOrd="0" destOrd="0" presId="urn:microsoft.com/office/officeart/2005/8/layout/hList7#2"/>
    <dgm:cxn modelId="{243F67AE-5F98-430E-A4A7-F3AA88BABBAF}" type="presParOf" srcId="{D5EB979A-2D74-4336-8A56-608D02266B5E}" destId="{4303F470-F15A-4035-8941-F380C9D616E8}" srcOrd="1" destOrd="0" presId="urn:microsoft.com/office/officeart/2005/8/layout/hList7#2"/>
    <dgm:cxn modelId="{BEA1D2CE-1D32-445A-B0FF-F650737C09BE}" type="presParOf" srcId="{D5EB979A-2D74-4336-8A56-608D02266B5E}" destId="{FBBF105B-7B42-456F-B1A9-668CB7ACF5B1}" srcOrd="2" destOrd="0" presId="urn:microsoft.com/office/officeart/2005/8/layout/hList7#2"/>
    <dgm:cxn modelId="{BC5AE0EF-70D9-4C2C-8C7E-355065983C78}" type="presParOf" srcId="{D5EB979A-2D74-4336-8A56-608D02266B5E}" destId="{E0E22EA2-4AFC-4794-A6D1-C39B557E4318}" srcOrd="3" destOrd="0" presId="urn:microsoft.com/office/officeart/2005/8/layout/hList7#2"/>
    <dgm:cxn modelId="{B7EB3831-C25E-46F2-BAF7-7A784B3FE56A}" type="presParOf" srcId="{B004F5ED-877A-4DEE-96E6-4A0AF3923445}" destId="{E8F890A2-B813-44C5-86A5-89725734E56F}" srcOrd="1" destOrd="0" presId="urn:microsoft.com/office/officeart/2005/8/layout/hList7#2"/>
    <dgm:cxn modelId="{D9432B5A-9A23-494B-A753-D8EFB976EC1F}" type="presParOf" srcId="{B004F5ED-877A-4DEE-96E6-4A0AF3923445}" destId="{FF5864F0-7AC7-4A13-BC02-174DA363035E}" srcOrd="2" destOrd="0" presId="urn:microsoft.com/office/officeart/2005/8/layout/hList7#2"/>
    <dgm:cxn modelId="{F0CFAA83-9FAD-4DF4-A1C8-B054C696E08F}" type="presParOf" srcId="{FF5864F0-7AC7-4A13-BC02-174DA363035E}" destId="{B3D07187-6EF2-4352-99B6-51304186E4DA}" srcOrd="0" destOrd="0" presId="urn:microsoft.com/office/officeart/2005/8/layout/hList7#2"/>
    <dgm:cxn modelId="{C7EDF5E5-9D81-4BD2-924B-F83C11119C1F}" type="presParOf" srcId="{FF5864F0-7AC7-4A13-BC02-174DA363035E}" destId="{B0B82E8C-8E18-4FFD-BB85-4DDD4B79F2D4}" srcOrd="1" destOrd="0" presId="urn:microsoft.com/office/officeart/2005/8/layout/hList7#2"/>
    <dgm:cxn modelId="{51E074B1-4483-426C-A197-FBFE1B255F8E}" type="presParOf" srcId="{FF5864F0-7AC7-4A13-BC02-174DA363035E}" destId="{AA4FE2D4-9848-4C01-B785-1D270F923FEF}" srcOrd="2" destOrd="0" presId="urn:microsoft.com/office/officeart/2005/8/layout/hList7#2"/>
    <dgm:cxn modelId="{9EB80116-A5B2-46F1-96AD-257ABB31662E}" type="presParOf" srcId="{FF5864F0-7AC7-4A13-BC02-174DA363035E}" destId="{4F7C7610-09F7-414C-95D8-B324A527047E}" srcOrd="3" destOrd="0" presId="urn:microsoft.com/office/officeart/2005/8/layout/hList7#2"/>
    <dgm:cxn modelId="{4E2BA279-9F9D-432A-9716-5F1BBDBB4953}" type="presParOf" srcId="{B004F5ED-877A-4DEE-96E6-4A0AF3923445}" destId="{76DF2526-1C36-4DD3-B613-CA05C45F67CA}" srcOrd="3" destOrd="0" presId="urn:microsoft.com/office/officeart/2005/8/layout/hList7#2"/>
    <dgm:cxn modelId="{B707C69E-290E-4BFB-A547-B4453B00BCB3}" type="presParOf" srcId="{B004F5ED-877A-4DEE-96E6-4A0AF3923445}" destId="{5BF4F9AC-BF21-42A8-8887-2BEC90C48608}" srcOrd="4" destOrd="0" presId="urn:microsoft.com/office/officeart/2005/8/layout/hList7#2"/>
    <dgm:cxn modelId="{5EB5F5AC-2ADA-466E-9E50-F1B8E1AF2075}" type="presParOf" srcId="{5BF4F9AC-BF21-42A8-8887-2BEC90C48608}" destId="{FB05473A-2AB1-48D9-9630-F30DFC7AF6BC}" srcOrd="0" destOrd="0" presId="urn:microsoft.com/office/officeart/2005/8/layout/hList7#2"/>
    <dgm:cxn modelId="{45C825ED-0F46-4C66-AB6D-F24809BC80B7}" type="presParOf" srcId="{5BF4F9AC-BF21-42A8-8887-2BEC90C48608}" destId="{34971102-E1ED-4F53-B219-F043FEEE744B}" srcOrd="1" destOrd="0" presId="urn:microsoft.com/office/officeart/2005/8/layout/hList7#2"/>
    <dgm:cxn modelId="{3545BC70-FBF4-4DEF-8AF6-EFDD283070BE}" type="presParOf" srcId="{5BF4F9AC-BF21-42A8-8887-2BEC90C48608}" destId="{9BE25621-509A-42E8-9729-8DA9B4E912C6}" srcOrd="2" destOrd="0" presId="urn:microsoft.com/office/officeart/2005/8/layout/hList7#2"/>
    <dgm:cxn modelId="{503958B9-85D0-4C60-927E-60D1E9EB51A4}" type="presParOf" srcId="{5BF4F9AC-BF21-42A8-8887-2BEC90C48608}" destId="{CC2C86E2-9E8B-4AC9-AB77-9FFD1BC36F35}" srcOrd="3" destOrd="0" presId="urn:microsoft.com/office/officeart/2005/8/layout/hList7#2"/>
    <dgm:cxn modelId="{A9C2540E-4102-4D94-84C3-8ABE41FD92F8}" type="presParOf" srcId="{B004F5ED-877A-4DEE-96E6-4A0AF3923445}" destId="{807D4FA2-5929-46C3-99F3-AA730CA9A2AF}" srcOrd="5" destOrd="0" presId="urn:microsoft.com/office/officeart/2005/8/layout/hList7#2"/>
    <dgm:cxn modelId="{691854E2-0173-4A89-925E-EE5681A8DAB3}" type="presParOf" srcId="{B004F5ED-877A-4DEE-96E6-4A0AF3923445}" destId="{386CD13B-BC6A-46D5-AA32-AA9728936564}" srcOrd="6" destOrd="0" presId="urn:microsoft.com/office/officeart/2005/8/layout/hList7#2"/>
    <dgm:cxn modelId="{A4960441-29E3-4734-AB8B-6B502E66B931}" type="presParOf" srcId="{386CD13B-BC6A-46D5-AA32-AA9728936564}" destId="{AE7440DC-9475-4E81-96FC-5CF5EF28B6CE}" srcOrd="0" destOrd="0" presId="urn:microsoft.com/office/officeart/2005/8/layout/hList7#2"/>
    <dgm:cxn modelId="{E32E576C-A356-476F-BEDA-E405AA8FD745}" type="presParOf" srcId="{386CD13B-BC6A-46D5-AA32-AA9728936564}" destId="{FB97FDD4-CCA2-4BE7-9442-38B03D2F3871}" srcOrd="1" destOrd="0" presId="urn:microsoft.com/office/officeart/2005/8/layout/hList7#2"/>
    <dgm:cxn modelId="{185CFA77-C4A4-43A3-90E2-7B1BA4E4D88B}" type="presParOf" srcId="{386CD13B-BC6A-46D5-AA32-AA9728936564}" destId="{4D4D932C-A0E2-4B8A-96E2-8B828025500C}" srcOrd="2" destOrd="0" presId="urn:microsoft.com/office/officeart/2005/8/layout/hList7#2"/>
    <dgm:cxn modelId="{25966629-5828-43A0-8CD2-8805B914F5B5}" type="presParOf" srcId="{386CD13B-BC6A-46D5-AA32-AA9728936564}" destId="{93CFCCA5-9615-42D7-83B2-9B5246346D6C}" srcOrd="3" destOrd="0" presId="urn:microsoft.com/office/officeart/2005/8/layout/hList7#2"/>
    <dgm:cxn modelId="{340351B4-5F3E-41FE-9EC9-997C199EE610}" type="presParOf" srcId="{B004F5ED-877A-4DEE-96E6-4A0AF3923445}" destId="{7B62E1B7-6668-4FED-AA14-3B0C4403E9AE}" srcOrd="7" destOrd="0" presId="urn:microsoft.com/office/officeart/2005/8/layout/hList7#2"/>
    <dgm:cxn modelId="{49054BB0-621E-464F-85B2-BEE4411DA55C}" type="presParOf" srcId="{B004F5ED-877A-4DEE-96E6-4A0AF3923445}" destId="{12730174-3ECF-4D47-B2BF-BA7A365AEDC5}" srcOrd="8" destOrd="0" presId="urn:microsoft.com/office/officeart/2005/8/layout/hList7#2"/>
    <dgm:cxn modelId="{A8B335F7-008A-41C7-91B6-5F3C8EBE7226}" type="presParOf" srcId="{12730174-3ECF-4D47-B2BF-BA7A365AEDC5}" destId="{5E7C8BAE-C6AF-4924-BC3A-8A423CE8424B}" srcOrd="0" destOrd="0" presId="urn:microsoft.com/office/officeart/2005/8/layout/hList7#2"/>
    <dgm:cxn modelId="{88935651-083A-4685-98A0-631C3CD8D7AD}" type="presParOf" srcId="{12730174-3ECF-4D47-B2BF-BA7A365AEDC5}" destId="{7DDEFD1D-7F16-4974-B6EB-C47B53788D83}" srcOrd="1" destOrd="0" presId="urn:microsoft.com/office/officeart/2005/8/layout/hList7#2"/>
    <dgm:cxn modelId="{B040D0E2-287C-47CE-9688-7EFF2C0F07E0}" type="presParOf" srcId="{12730174-3ECF-4D47-B2BF-BA7A365AEDC5}" destId="{AF580CD7-1739-461C-A70E-DC46F6E1BC70}" srcOrd="2" destOrd="0" presId="urn:microsoft.com/office/officeart/2005/8/layout/hList7#2"/>
    <dgm:cxn modelId="{895F8CC6-AAAF-423E-A795-4D3E474DB369}" type="presParOf" srcId="{12730174-3ECF-4D47-B2BF-BA7A365AEDC5}" destId="{6411E0C2-DA8F-48CD-B995-7018FE0127D6}" srcOrd="3" destOrd="0" presId="urn:microsoft.com/office/officeart/2005/8/layout/hList7#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9E8CA6-CF87-4349-93F7-593EA731A320}">
      <dsp:nvSpPr>
        <dsp:cNvPr id="0" name=""/>
        <dsp:cNvSpPr/>
      </dsp:nvSpPr>
      <dsp:spPr>
        <a:xfrm>
          <a:off x="1658841" y="0"/>
          <a:ext cx="6419642" cy="6419642"/>
        </a:xfrm>
        <a:prstGeom prst="diamond">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FEF991-1C43-46A4-AB7E-359962B735F4}">
      <dsp:nvSpPr>
        <dsp:cNvPr id="0" name=""/>
        <dsp:cNvSpPr/>
      </dsp:nvSpPr>
      <dsp:spPr>
        <a:xfrm>
          <a:off x="2268707" y="609865"/>
          <a:ext cx="2503660" cy="25036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GB" sz="1800" kern="1200" dirty="0">
              <a:solidFill>
                <a:schemeClr val="tx2">
                  <a:lumMod val="50000"/>
                </a:schemeClr>
              </a:solidFill>
            </a:rPr>
            <a:t>More than 6000 people in Scotland are admitted to hospital each year, with a hip fracture</a:t>
          </a:r>
        </a:p>
        <a:p>
          <a:pPr marL="0" lvl="0" indent="0" algn="ctr" defTabSz="800100" rtl="0">
            <a:lnSpc>
              <a:spcPct val="90000"/>
            </a:lnSpc>
            <a:spcBef>
              <a:spcPct val="0"/>
            </a:spcBef>
            <a:spcAft>
              <a:spcPct val="35000"/>
            </a:spcAft>
            <a:buNone/>
          </a:pPr>
          <a:r>
            <a:rPr lang="en-GB" sz="1800" kern="1200" dirty="0">
              <a:solidFill>
                <a:schemeClr val="tx2">
                  <a:lumMod val="50000"/>
                </a:schemeClr>
              </a:solidFill>
            </a:rPr>
            <a:t>(NHS 2023)</a:t>
          </a:r>
        </a:p>
      </dsp:txBody>
      <dsp:txXfrm>
        <a:off x="2390926" y="732084"/>
        <a:ext cx="2259222" cy="2259222"/>
      </dsp:txXfrm>
    </dsp:sp>
    <dsp:sp modelId="{CCDD0792-7001-45C0-BB04-C9535935AB17}">
      <dsp:nvSpPr>
        <dsp:cNvPr id="0" name=""/>
        <dsp:cNvSpPr/>
      </dsp:nvSpPr>
      <dsp:spPr>
        <a:xfrm>
          <a:off x="4964957" y="609865"/>
          <a:ext cx="2503660" cy="2503660"/>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GB" sz="1800" kern="1200" dirty="0">
              <a:solidFill>
                <a:schemeClr val="tx2">
                  <a:lumMod val="50000"/>
                </a:schemeClr>
              </a:solidFill>
            </a:rPr>
            <a:t>The Global Burden of Disease study reported nearly 17 million years of life lost from falls in 2017 (Montero-</a:t>
          </a:r>
          <a:r>
            <a:rPr lang="en-GB" sz="1800" kern="1200" dirty="0" err="1">
              <a:solidFill>
                <a:schemeClr val="tx2">
                  <a:lumMod val="50000"/>
                </a:schemeClr>
              </a:solidFill>
            </a:rPr>
            <a:t>Odasso</a:t>
          </a:r>
          <a:r>
            <a:rPr lang="en-GB" sz="1800" kern="1200" dirty="0">
              <a:solidFill>
                <a:schemeClr val="tx2">
                  <a:lumMod val="50000"/>
                </a:schemeClr>
              </a:solidFill>
            </a:rPr>
            <a:t> et al. 2022)</a:t>
          </a:r>
        </a:p>
      </dsp:txBody>
      <dsp:txXfrm>
        <a:off x="5087176" y="732084"/>
        <a:ext cx="2259222" cy="2259222"/>
      </dsp:txXfrm>
    </dsp:sp>
    <dsp:sp modelId="{2663E687-47F8-482C-BDA0-BE3C9A45070A}">
      <dsp:nvSpPr>
        <dsp:cNvPr id="0" name=""/>
        <dsp:cNvSpPr/>
      </dsp:nvSpPr>
      <dsp:spPr>
        <a:xfrm>
          <a:off x="2268707" y="3306115"/>
          <a:ext cx="2503660" cy="2503660"/>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GB" sz="1800" kern="1200" dirty="0">
              <a:solidFill>
                <a:schemeClr val="tx2">
                  <a:lumMod val="50000"/>
                </a:schemeClr>
              </a:solidFill>
            </a:rPr>
            <a:t>30% of people older than 65 and 50% of people older than 80 fall at least once a year (NICE 2013)</a:t>
          </a:r>
        </a:p>
      </dsp:txBody>
      <dsp:txXfrm>
        <a:off x="2390926" y="3428334"/>
        <a:ext cx="2259222" cy="2259222"/>
      </dsp:txXfrm>
    </dsp:sp>
    <dsp:sp modelId="{D85A0A3F-65C4-4D6B-A997-A80713E1B695}">
      <dsp:nvSpPr>
        <dsp:cNvPr id="0" name=""/>
        <dsp:cNvSpPr/>
      </dsp:nvSpPr>
      <dsp:spPr>
        <a:xfrm>
          <a:off x="4964957" y="3306115"/>
          <a:ext cx="2503660" cy="250366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0" i="0" kern="1200" dirty="0">
              <a:solidFill>
                <a:schemeClr val="tx2">
                  <a:lumMod val="50000"/>
                </a:schemeClr>
              </a:solidFill>
            </a:rPr>
            <a:t>Falls remain a common cause of harm to patients in acute hospitals, with as many as 27,000 falls recorded in Scotland every year (Scottish Government 2019)</a:t>
          </a:r>
          <a:endParaRPr lang="en-GB" sz="1800" kern="1200" dirty="0">
            <a:solidFill>
              <a:schemeClr val="tx2">
                <a:lumMod val="50000"/>
              </a:schemeClr>
            </a:solidFill>
          </a:endParaRPr>
        </a:p>
      </dsp:txBody>
      <dsp:txXfrm>
        <a:off x="5087176" y="3428334"/>
        <a:ext cx="2259222" cy="225922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0DB535-77E8-4304-8B1E-C4054AED8181}">
      <dsp:nvSpPr>
        <dsp:cNvPr id="0" name=""/>
        <dsp:cNvSpPr/>
      </dsp:nvSpPr>
      <dsp:spPr>
        <a:xfrm>
          <a:off x="0" y="0"/>
          <a:ext cx="2141471" cy="373528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rtl="0">
            <a:lnSpc>
              <a:spcPct val="90000"/>
            </a:lnSpc>
            <a:spcBef>
              <a:spcPct val="0"/>
            </a:spcBef>
            <a:spcAft>
              <a:spcPct val="35000"/>
            </a:spcAft>
            <a:buNone/>
          </a:pPr>
          <a:r>
            <a:rPr lang="en-GB" sz="2100" kern="1200" dirty="0">
              <a:solidFill>
                <a:schemeClr val="tx2">
                  <a:lumMod val="50000"/>
                </a:schemeClr>
              </a:solidFill>
            </a:rPr>
            <a:t>Complete cognitive impairment assessment</a:t>
          </a:r>
        </a:p>
      </dsp:txBody>
      <dsp:txXfrm>
        <a:off x="0" y="1494115"/>
        <a:ext cx="2141471" cy="1494115"/>
      </dsp:txXfrm>
    </dsp:sp>
    <dsp:sp modelId="{02B20ECC-CDB4-4E46-BB7C-E046F10F11A1}">
      <dsp:nvSpPr>
        <dsp:cNvPr id="0" name=""/>
        <dsp:cNvSpPr/>
      </dsp:nvSpPr>
      <dsp:spPr>
        <a:xfrm>
          <a:off x="448810" y="224117"/>
          <a:ext cx="1243851" cy="1243851"/>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E694C20-8015-4386-937D-568EB7EDEF8B}">
      <dsp:nvSpPr>
        <dsp:cNvPr id="0" name=""/>
        <dsp:cNvSpPr/>
      </dsp:nvSpPr>
      <dsp:spPr>
        <a:xfrm>
          <a:off x="2205715" y="0"/>
          <a:ext cx="2141471" cy="3735289"/>
        </a:xfrm>
        <a:prstGeom prst="roundRect">
          <a:avLst>
            <a:gd name="adj" fmla="val 10000"/>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rtl="0">
            <a:lnSpc>
              <a:spcPct val="90000"/>
            </a:lnSpc>
            <a:spcBef>
              <a:spcPct val="0"/>
            </a:spcBef>
            <a:spcAft>
              <a:spcPct val="35000"/>
            </a:spcAft>
            <a:buNone/>
          </a:pPr>
          <a:r>
            <a:rPr lang="en-GB" sz="2100" kern="1200" dirty="0">
              <a:solidFill>
                <a:schemeClr val="tx2">
                  <a:lumMod val="50000"/>
                </a:schemeClr>
              </a:solidFill>
            </a:rPr>
            <a:t>Complete Bladder and Bowels assessment</a:t>
          </a:r>
        </a:p>
      </dsp:txBody>
      <dsp:txXfrm>
        <a:off x="2205715" y="1494115"/>
        <a:ext cx="2141471" cy="1494115"/>
      </dsp:txXfrm>
    </dsp:sp>
    <dsp:sp modelId="{CF9EA3FB-7A71-40FB-90C6-3B14705119B3}">
      <dsp:nvSpPr>
        <dsp:cNvPr id="0" name=""/>
        <dsp:cNvSpPr/>
      </dsp:nvSpPr>
      <dsp:spPr>
        <a:xfrm>
          <a:off x="2654525" y="224117"/>
          <a:ext cx="1243851" cy="1243851"/>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2B44575-28B8-4179-8F7F-04B282943C76}">
      <dsp:nvSpPr>
        <dsp:cNvPr id="0" name=""/>
        <dsp:cNvSpPr/>
      </dsp:nvSpPr>
      <dsp:spPr>
        <a:xfrm>
          <a:off x="4411430" y="0"/>
          <a:ext cx="2141471" cy="3735289"/>
        </a:xfrm>
        <a:prstGeom prst="roundRect">
          <a:avLst>
            <a:gd name="adj" fmla="val 1000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rtl="0">
            <a:lnSpc>
              <a:spcPct val="90000"/>
            </a:lnSpc>
            <a:spcBef>
              <a:spcPct val="0"/>
            </a:spcBef>
            <a:spcAft>
              <a:spcPct val="35000"/>
            </a:spcAft>
            <a:buNone/>
          </a:pPr>
          <a:r>
            <a:rPr lang="en-GB" sz="2100" kern="1200" dirty="0">
              <a:solidFill>
                <a:schemeClr val="tx2">
                  <a:lumMod val="50000"/>
                </a:schemeClr>
              </a:solidFill>
            </a:rPr>
            <a:t>Lying and standing blood pressure</a:t>
          </a:r>
        </a:p>
      </dsp:txBody>
      <dsp:txXfrm>
        <a:off x="4411430" y="1494115"/>
        <a:ext cx="2141471" cy="1494115"/>
      </dsp:txXfrm>
    </dsp:sp>
    <dsp:sp modelId="{A15988D7-B80E-4DD6-BECA-4A36DA2F2C8A}">
      <dsp:nvSpPr>
        <dsp:cNvPr id="0" name=""/>
        <dsp:cNvSpPr/>
      </dsp:nvSpPr>
      <dsp:spPr>
        <a:xfrm>
          <a:off x="4860240" y="224117"/>
          <a:ext cx="1243851" cy="1243851"/>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EF636DC-165F-41B0-BFEA-3888CD569148}">
      <dsp:nvSpPr>
        <dsp:cNvPr id="0" name=""/>
        <dsp:cNvSpPr/>
      </dsp:nvSpPr>
      <dsp:spPr>
        <a:xfrm>
          <a:off x="6617146" y="0"/>
          <a:ext cx="2141471" cy="3735289"/>
        </a:xfrm>
        <a:prstGeom prst="roundRect">
          <a:avLst>
            <a:gd name="adj" fmla="val 10000"/>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rtl="0">
            <a:lnSpc>
              <a:spcPct val="90000"/>
            </a:lnSpc>
            <a:spcBef>
              <a:spcPct val="0"/>
            </a:spcBef>
            <a:spcAft>
              <a:spcPct val="35000"/>
            </a:spcAft>
            <a:buNone/>
          </a:pPr>
          <a:r>
            <a:rPr lang="en-GB" sz="2100" kern="1200" dirty="0">
              <a:solidFill>
                <a:schemeClr val="tx2">
                  <a:lumMod val="50000"/>
                </a:schemeClr>
              </a:solidFill>
            </a:rPr>
            <a:t>Medication review</a:t>
          </a:r>
        </a:p>
      </dsp:txBody>
      <dsp:txXfrm>
        <a:off x="6617146" y="1494115"/>
        <a:ext cx="2141471" cy="1494115"/>
      </dsp:txXfrm>
    </dsp:sp>
    <dsp:sp modelId="{3E55EA2B-5C3F-4B31-980D-9D5F60E028D4}">
      <dsp:nvSpPr>
        <dsp:cNvPr id="0" name=""/>
        <dsp:cNvSpPr/>
      </dsp:nvSpPr>
      <dsp:spPr>
        <a:xfrm>
          <a:off x="7065956" y="224117"/>
          <a:ext cx="1243851" cy="1243851"/>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CB03A8-89F8-4F36-ACBE-317808EB95F9}">
      <dsp:nvSpPr>
        <dsp:cNvPr id="0" name=""/>
        <dsp:cNvSpPr/>
      </dsp:nvSpPr>
      <dsp:spPr>
        <a:xfrm>
          <a:off x="8822861" y="0"/>
          <a:ext cx="2141471" cy="3735289"/>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rtl="0">
            <a:lnSpc>
              <a:spcPct val="90000"/>
            </a:lnSpc>
            <a:spcBef>
              <a:spcPct val="0"/>
            </a:spcBef>
            <a:spcAft>
              <a:spcPct val="35000"/>
            </a:spcAft>
            <a:buNone/>
          </a:pPr>
          <a:r>
            <a:rPr lang="en-GB" sz="2100" kern="1200" dirty="0">
              <a:solidFill>
                <a:schemeClr val="tx2">
                  <a:lumMod val="50000"/>
                </a:schemeClr>
              </a:solidFill>
            </a:rPr>
            <a:t>Multidisciplinary review</a:t>
          </a:r>
        </a:p>
      </dsp:txBody>
      <dsp:txXfrm>
        <a:off x="8822861" y="1494115"/>
        <a:ext cx="2141471" cy="1494115"/>
      </dsp:txXfrm>
    </dsp:sp>
    <dsp:sp modelId="{96025A39-0D66-4DB3-AA30-95FC046D81ED}">
      <dsp:nvSpPr>
        <dsp:cNvPr id="0" name=""/>
        <dsp:cNvSpPr/>
      </dsp:nvSpPr>
      <dsp:spPr>
        <a:xfrm>
          <a:off x="9271671" y="224117"/>
          <a:ext cx="1243851" cy="1243851"/>
        </a:xfrm>
        <a:prstGeom prst="ellipse">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796731E-CFEF-4D28-994B-29278B8AE6E2}">
      <dsp:nvSpPr>
        <dsp:cNvPr id="0" name=""/>
        <dsp:cNvSpPr/>
      </dsp:nvSpPr>
      <dsp:spPr>
        <a:xfrm>
          <a:off x="438573" y="2988231"/>
          <a:ext cx="10087186" cy="560293"/>
        </a:xfrm>
        <a:prstGeom prst="leftRightArrow">
          <a:avLst/>
        </a:prstGeom>
        <a:solidFill>
          <a:schemeClr val="accent5">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EFB7B1-660E-4E99-9197-8FFB0C5E6E8D}">
      <dsp:nvSpPr>
        <dsp:cNvPr id="0" name=""/>
        <dsp:cNvSpPr/>
      </dsp:nvSpPr>
      <dsp:spPr>
        <a:xfrm>
          <a:off x="0" y="6757"/>
          <a:ext cx="7027524" cy="791505"/>
        </a:xfrm>
        <a:prstGeom prst="roundRect">
          <a:avLst/>
        </a:prstGeom>
        <a:solidFill>
          <a:srgbClr val="C000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defRPr b="1"/>
          </a:pPr>
          <a:r>
            <a:rPr lang="en-US" sz="3300" kern="1200" dirty="0"/>
            <a:t>Stand up</a:t>
          </a:r>
        </a:p>
      </dsp:txBody>
      <dsp:txXfrm>
        <a:off x="38638" y="45395"/>
        <a:ext cx="6950248" cy="714229"/>
      </dsp:txXfrm>
    </dsp:sp>
    <dsp:sp modelId="{06FFC243-64BB-4C65-A3CA-E7E1EECF64DC}">
      <dsp:nvSpPr>
        <dsp:cNvPr id="0" name=""/>
        <dsp:cNvSpPr/>
      </dsp:nvSpPr>
      <dsp:spPr>
        <a:xfrm>
          <a:off x="0" y="798262"/>
          <a:ext cx="7027524" cy="546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3124" tIns="41910" rIns="234696" bIns="41910" numCol="1" spcCol="1270" anchor="t" anchorCtr="0">
          <a:noAutofit/>
        </a:bodyPr>
        <a:lstStyle/>
        <a:p>
          <a:pPr marL="228600" lvl="1" indent="-228600" algn="l" defTabSz="1155700">
            <a:lnSpc>
              <a:spcPct val="90000"/>
            </a:lnSpc>
            <a:spcBef>
              <a:spcPct val="0"/>
            </a:spcBef>
            <a:spcAft>
              <a:spcPct val="20000"/>
            </a:spcAft>
            <a:buChar char="•"/>
          </a:pPr>
          <a:r>
            <a:rPr lang="en-US" sz="2600" kern="1200" dirty="0"/>
            <a:t>Beside your chair</a:t>
          </a:r>
        </a:p>
      </dsp:txBody>
      <dsp:txXfrm>
        <a:off x="0" y="798262"/>
        <a:ext cx="7027524" cy="546480"/>
      </dsp:txXfrm>
    </dsp:sp>
    <dsp:sp modelId="{20091A29-5AA3-4876-8F22-E9DBA1E098B5}">
      <dsp:nvSpPr>
        <dsp:cNvPr id="0" name=""/>
        <dsp:cNvSpPr/>
      </dsp:nvSpPr>
      <dsp:spPr>
        <a:xfrm>
          <a:off x="0" y="1344742"/>
          <a:ext cx="7027524" cy="791505"/>
        </a:xfrm>
        <a:prstGeom prst="roundRect">
          <a:avLst/>
        </a:prstGeom>
        <a:solidFill>
          <a:srgbClr val="FFC0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defRPr b="1"/>
          </a:pPr>
          <a:r>
            <a:rPr lang="en-US" sz="3300" kern="1200" dirty="0"/>
            <a:t>Balance on one leg</a:t>
          </a:r>
        </a:p>
      </dsp:txBody>
      <dsp:txXfrm>
        <a:off x="38638" y="1383380"/>
        <a:ext cx="6950248" cy="714229"/>
      </dsp:txXfrm>
    </dsp:sp>
    <dsp:sp modelId="{F129B7C1-22DC-470A-BB1B-BAF7D420F597}">
      <dsp:nvSpPr>
        <dsp:cNvPr id="0" name=""/>
        <dsp:cNvSpPr/>
      </dsp:nvSpPr>
      <dsp:spPr>
        <a:xfrm>
          <a:off x="0" y="2136247"/>
          <a:ext cx="7027524" cy="546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3124" tIns="41910" rIns="234696" bIns="41910" numCol="1" spcCol="1270" anchor="t" anchorCtr="0">
          <a:noAutofit/>
        </a:bodyPr>
        <a:lstStyle/>
        <a:p>
          <a:pPr marL="228600" lvl="1" indent="-228600" algn="l" defTabSz="1155700">
            <a:lnSpc>
              <a:spcPct val="90000"/>
            </a:lnSpc>
            <a:spcBef>
              <a:spcPct val="0"/>
            </a:spcBef>
            <a:spcAft>
              <a:spcPct val="20000"/>
            </a:spcAft>
            <a:buChar char="•"/>
          </a:pPr>
          <a:r>
            <a:rPr lang="en-US" sz="2600" kern="1200" dirty="0"/>
            <a:t>we will aim for 30 seconds</a:t>
          </a:r>
        </a:p>
      </dsp:txBody>
      <dsp:txXfrm>
        <a:off x="0" y="2136247"/>
        <a:ext cx="7027524" cy="546480"/>
      </dsp:txXfrm>
    </dsp:sp>
    <dsp:sp modelId="{0DC55BE1-C5F4-47B0-8919-38498DDFB806}">
      <dsp:nvSpPr>
        <dsp:cNvPr id="0" name=""/>
        <dsp:cNvSpPr/>
      </dsp:nvSpPr>
      <dsp:spPr>
        <a:xfrm>
          <a:off x="0" y="2682727"/>
          <a:ext cx="7027524" cy="791505"/>
        </a:xfrm>
        <a:prstGeom prst="roundRect">
          <a:avLst/>
        </a:prstGeom>
        <a:solidFill>
          <a:srgbClr val="00B05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defRPr b="1"/>
          </a:pPr>
          <a:r>
            <a:rPr lang="en-US" sz="3300" kern="1200" dirty="0"/>
            <a:t>Close your eyes</a:t>
          </a:r>
        </a:p>
      </dsp:txBody>
      <dsp:txXfrm>
        <a:off x="38638" y="2721365"/>
        <a:ext cx="6950248" cy="714229"/>
      </dsp:txXfrm>
    </dsp:sp>
    <dsp:sp modelId="{E6C5FFE7-FCAE-49DD-A324-AE1B2AACFF16}">
      <dsp:nvSpPr>
        <dsp:cNvPr id="0" name=""/>
        <dsp:cNvSpPr/>
      </dsp:nvSpPr>
      <dsp:spPr>
        <a:xfrm>
          <a:off x="0" y="3474232"/>
          <a:ext cx="7027524" cy="546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3124" tIns="41910" rIns="234696" bIns="41910" numCol="1" spcCol="1270" anchor="t" anchorCtr="0">
          <a:noAutofit/>
        </a:bodyPr>
        <a:lstStyle/>
        <a:p>
          <a:pPr marL="228600" lvl="1" indent="-228600" algn="l" defTabSz="1155700">
            <a:lnSpc>
              <a:spcPct val="90000"/>
            </a:lnSpc>
            <a:spcBef>
              <a:spcPct val="0"/>
            </a:spcBef>
            <a:spcAft>
              <a:spcPct val="20000"/>
            </a:spcAft>
            <a:buChar char="•"/>
          </a:pPr>
          <a:r>
            <a:rPr lang="en-US" sz="2600" kern="1200" dirty="0"/>
            <a:t>we will try the balance again for 30 seconds</a:t>
          </a:r>
        </a:p>
      </dsp:txBody>
      <dsp:txXfrm>
        <a:off x="0" y="3474232"/>
        <a:ext cx="7027524" cy="54648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74702B-927C-4D0F-85B0-21F47FF2A259}">
      <dsp:nvSpPr>
        <dsp:cNvPr id="0" name=""/>
        <dsp:cNvSpPr/>
      </dsp:nvSpPr>
      <dsp:spPr>
        <a:xfrm>
          <a:off x="0" y="12367"/>
          <a:ext cx="11078723" cy="95471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GB" sz="2400" kern="1200" dirty="0"/>
            <a:t>It is recognised that acute illness in older people can lead to worsening of gait problems, increased confusion and unsteadiness. </a:t>
          </a:r>
        </a:p>
      </dsp:txBody>
      <dsp:txXfrm>
        <a:off x="46606" y="58973"/>
        <a:ext cx="10985511" cy="861507"/>
      </dsp:txXfrm>
    </dsp:sp>
    <dsp:sp modelId="{F79FC400-ABEC-43D3-9D4C-28E3CFAB4648}">
      <dsp:nvSpPr>
        <dsp:cNvPr id="0" name=""/>
        <dsp:cNvSpPr/>
      </dsp:nvSpPr>
      <dsp:spPr>
        <a:xfrm>
          <a:off x="0" y="967087"/>
          <a:ext cx="11078723" cy="1987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1749" tIns="30480" rIns="170688" bIns="30480" numCol="1" spcCol="1270" anchor="t" anchorCtr="0">
          <a:noAutofit/>
        </a:bodyPr>
        <a:lstStyle/>
        <a:p>
          <a:pPr marL="228600" lvl="1" indent="-228600" algn="l" defTabSz="1022350" rtl="0">
            <a:lnSpc>
              <a:spcPct val="90000"/>
            </a:lnSpc>
            <a:spcBef>
              <a:spcPct val="0"/>
            </a:spcBef>
            <a:spcAft>
              <a:spcPct val="20000"/>
            </a:spcAft>
            <a:buFontTx/>
            <a:buNone/>
          </a:pPr>
          <a:endParaRPr lang="en-GB" sz="2300" kern="1200" dirty="0"/>
        </a:p>
        <a:p>
          <a:pPr marL="228600" lvl="1" indent="-228600" algn="ctr" defTabSz="1066800" rtl="0">
            <a:lnSpc>
              <a:spcPct val="90000"/>
            </a:lnSpc>
            <a:spcBef>
              <a:spcPct val="0"/>
            </a:spcBef>
            <a:spcAft>
              <a:spcPct val="20000"/>
            </a:spcAft>
            <a:buFontTx/>
            <a:buNone/>
          </a:pPr>
          <a:r>
            <a:rPr lang="en-GB" sz="2400" kern="1200" dirty="0"/>
            <a:t>On occasion, </a:t>
          </a:r>
          <a:r>
            <a:rPr lang="en-GB" sz="2400" kern="1200" dirty="0">
              <a:solidFill>
                <a:srgbClr val="FF0000"/>
              </a:solidFill>
            </a:rPr>
            <a:t>a fall may be the only presenting feature of such an acute illness</a:t>
          </a:r>
          <a:r>
            <a:rPr lang="en-GB" sz="2400" kern="1200" dirty="0"/>
            <a:t>.</a:t>
          </a:r>
        </a:p>
        <a:p>
          <a:pPr marL="228600" lvl="1" indent="-228600" algn="ctr" defTabSz="1022350" rtl="0">
            <a:lnSpc>
              <a:spcPct val="90000"/>
            </a:lnSpc>
            <a:spcBef>
              <a:spcPct val="0"/>
            </a:spcBef>
            <a:spcAft>
              <a:spcPct val="20000"/>
            </a:spcAft>
            <a:buFontTx/>
            <a:buNone/>
          </a:pPr>
          <a:r>
            <a:rPr lang="en-GB" sz="2300" kern="1200" dirty="0"/>
            <a:t> </a:t>
          </a:r>
        </a:p>
        <a:p>
          <a:pPr marL="228600" lvl="1" indent="-228600" algn="ctr" defTabSz="1066800" rtl="0">
            <a:lnSpc>
              <a:spcPct val="90000"/>
            </a:lnSpc>
            <a:spcBef>
              <a:spcPct val="0"/>
            </a:spcBef>
            <a:spcAft>
              <a:spcPct val="20000"/>
            </a:spcAft>
            <a:buFontTx/>
            <a:buNone/>
          </a:pPr>
          <a:r>
            <a:rPr lang="en-GB" sz="2400" kern="1200" dirty="0"/>
            <a:t>A fall in hospital may be the first sign that a patient has acutely deteriorated. </a:t>
          </a:r>
        </a:p>
        <a:p>
          <a:pPr marL="228600" lvl="1" indent="-228600" algn="l" defTabSz="1022350" rtl="0">
            <a:lnSpc>
              <a:spcPct val="90000"/>
            </a:lnSpc>
            <a:spcBef>
              <a:spcPct val="0"/>
            </a:spcBef>
            <a:spcAft>
              <a:spcPct val="20000"/>
            </a:spcAft>
            <a:buFontTx/>
            <a:buNone/>
          </a:pPr>
          <a:endParaRPr lang="en-GB" sz="2300" kern="1200" dirty="0"/>
        </a:p>
      </dsp:txBody>
      <dsp:txXfrm>
        <a:off x="0" y="967087"/>
        <a:ext cx="11078723" cy="1987200"/>
      </dsp:txXfrm>
    </dsp:sp>
    <dsp:sp modelId="{1205A0AB-35D3-4D4A-9130-D70BC9944065}">
      <dsp:nvSpPr>
        <dsp:cNvPr id="0" name=""/>
        <dsp:cNvSpPr/>
      </dsp:nvSpPr>
      <dsp:spPr>
        <a:xfrm>
          <a:off x="0" y="2954287"/>
          <a:ext cx="11078723" cy="954719"/>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GB" sz="2400" kern="1200" dirty="0"/>
            <a:t>The interaction between risk factors is complex and a multidisciplinary review to address prevention is required (NHS Lothian 2017)</a:t>
          </a:r>
        </a:p>
      </dsp:txBody>
      <dsp:txXfrm>
        <a:off x="46606" y="3000893"/>
        <a:ext cx="10985511" cy="86150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17D2CB-63FC-4E87-B047-FB1B52CE5602}">
      <dsp:nvSpPr>
        <dsp:cNvPr id="0" name=""/>
        <dsp:cNvSpPr/>
      </dsp:nvSpPr>
      <dsp:spPr>
        <a:xfrm>
          <a:off x="0" y="242332"/>
          <a:ext cx="6941019" cy="155902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GB" sz="6500" kern="1200" dirty="0"/>
            <a:t>Anti-coagulants</a:t>
          </a:r>
          <a:endParaRPr lang="en-US" sz="6500" kern="1200" dirty="0"/>
        </a:p>
      </dsp:txBody>
      <dsp:txXfrm>
        <a:off x="76105" y="318437"/>
        <a:ext cx="6788809" cy="1406815"/>
      </dsp:txXfrm>
    </dsp:sp>
    <dsp:sp modelId="{F62472F4-EE79-467F-9D38-A8F66C05C276}">
      <dsp:nvSpPr>
        <dsp:cNvPr id="0" name=""/>
        <dsp:cNvSpPr/>
      </dsp:nvSpPr>
      <dsp:spPr>
        <a:xfrm>
          <a:off x="0" y="1988558"/>
          <a:ext cx="6941019" cy="1559025"/>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GB" sz="6500" kern="1200" dirty="0"/>
            <a:t>Sedation </a:t>
          </a:r>
          <a:endParaRPr lang="en-US" sz="6500" kern="1200" dirty="0"/>
        </a:p>
      </dsp:txBody>
      <dsp:txXfrm>
        <a:off x="76105" y="2064663"/>
        <a:ext cx="6788809" cy="1406815"/>
      </dsp:txXfrm>
    </dsp:sp>
    <dsp:sp modelId="{8308FE0C-14E7-4558-A881-D0E26FD4835C}">
      <dsp:nvSpPr>
        <dsp:cNvPr id="0" name=""/>
        <dsp:cNvSpPr/>
      </dsp:nvSpPr>
      <dsp:spPr>
        <a:xfrm>
          <a:off x="0" y="3734783"/>
          <a:ext cx="6941019" cy="1559025"/>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US" sz="6500" kern="1200" dirty="0"/>
            <a:t>Anti-hypertensives</a:t>
          </a:r>
        </a:p>
      </dsp:txBody>
      <dsp:txXfrm>
        <a:off x="76105" y="3810888"/>
        <a:ext cx="6788809" cy="1406815"/>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135DD8-4265-4082-8768-A61C24577528}">
      <dsp:nvSpPr>
        <dsp:cNvPr id="0" name=""/>
        <dsp:cNvSpPr/>
      </dsp:nvSpPr>
      <dsp:spPr>
        <a:xfrm>
          <a:off x="0" y="48990"/>
          <a:ext cx="6900512" cy="124722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198120" rIns="198120" bIns="198120" numCol="1" spcCol="1270" anchor="ctr" anchorCtr="0">
          <a:noAutofit/>
        </a:bodyPr>
        <a:lstStyle/>
        <a:p>
          <a:pPr marL="0" lvl="0" indent="0" algn="l" defTabSz="2311400">
            <a:lnSpc>
              <a:spcPct val="90000"/>
            </a:lnSpc>
            <a:spcBef>
              <a:spcPct val="0"/>
            </a:spcBef>
            <a:spcAft>
              <a:spcPct val="35000"/>
            </a:spcAft>
            <a:buNone/>
          </a:pPr>
          <a:r>
            <a:rPr lang="en-GB" sz="5200" kern="1200"/>
            <a:t>Bedrails</a:t>
          </a:r>
          <a:endParaRPr lang="en-US" sz="5200" kern="1200"/>
        </a:p>
      </dsp:txBody>
      <dsp:txXfrm>
        <a:off x="60884" y="109874"/>
        <a:ext cx="6778744" cy="1125452"/>
      </dsp:txXfrm>
    </dsp:sp>
    <dsp:sp modelId="{A47E050A-E5D6-4C30-A702-9EA73E1CE464}">
      <dsp:nvSpPr>
        <dsp:cNvPr id="0" name=""/>
        <dsp:cNvSpPr/>
      </dsp:nvSpPr>
      <dsp:spPr>
        <a:xfrm>
          <a:off x="0" y="1445970"/>
          <a:ext cx="6900512" cy="1247220"/>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198120" rIns="198120" bIns="198120" numCol="1" spcCol="1270" anchor="ctr" anchorCtr="0">
          <a:noAutofit/>
        </a:bodyPr>
        <a:lstStyle/>
        <a:p>
          <a:pPr marL="0" lvl="0" indent="0" algn="l" defTabSz="2311400">
            <a:lnSpc>
              <a:spcPct val="90000"/>
            </a:lnSpc>
            <a:spcBef>
              <a:spcPct val="0"/>
            </a:spcBef>
            <a:spcAft>
              <a:spcPct val="35000"/>
            </a:spcAft>
            <a:buNone/>
          </a:pPr>
          <a:r>
            <a:rPr lang="en-GB" sz="5200" kern="1200"/>
            <a:t>Mobility aids</a:t>
          </a:r>
          <a:endParaRPr lang="en-US" sz="5200" kern="1200"/>
        </a:p>
      </dsp:txBody>
      <dsp:txXfrm>
        <a:off x="60884" y="1506854"/>
        <a:ext cx="6778744" cy="1125452"/>
      </dsp:txXfrm>
    </dsp:sp>
    <dsp:sp modelId="{77D0E9A9-F95B-45B3-9B95-92FA71CE96C6}">
      <dsp:nvSpPr>
        <dsp:cNvPr id="0" name=""/>
        <dsp:cNvSpPr/>
      </dsp:nvSpPr>
      <dsp:spPr>
        <a:xfrm>
          <a:off x="0" y="2842950"/>
          <a:ext cx="6900512" cy="1247220"/>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198120" rIns="198120" bIns="198120" numCol="1" spcCol="1270" anchor="ctr" anchorCtr="0">
          <a:noAutofit/>
        </a:bodyPr>
        <a:lstStyle/>
        <a:p>
          <a:pPr marL="0" lvl="0" indent="0" algn="l" defTabSz="2311400">
            <a:lnSpc>
              <a:spcPct val="90000"/>
            </a:lnSpc>
            <a:spcBef>
              <a:spcPct val="0"/>
            </a:spcBef>
            <a:spcAft>
              <a:spcPct val="35000"/>
            </a:spcAft>
            <a:buNone/>
          </a:pPr>
          <a:r>
            <a:rPr lang="en-GB" sz="5200" kern="1200" dirty="0"/>
            <a:t>Footwear</a:t>
          </a:r>
          <a:endParaRPr lang="en-US" sz="5200" kern="1200" dirty="0"/>
        </a:p>
      </dsp:txBody>
      <dsp:txXfrm>
        <a:off x="60884" y="2903834"/>
        <a:ext cx="6778744" cy="1125452"/>
      </dsp:txXfrm>
    </dsp:sp>
    <dsp:sp modelId="{55A705F0-85A8-4BCF-B75B-21C577CAC98F}">
      <dsp:nvSpPr>
        <dsp:cNvPr id="0" name=""/>
        <dsp:cNvSpPr/>
      </dsp:nvSpPr>
      <dsp:spPr>
        <a:xfrm>
          <a:off x="0" y="4239930"/>
          <a:ext cx="6900512" cy="124722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198120" rIns="198120" bIns="198120" numCol="1" spcCol="1270" anchor="ctr" anchorCtr="0">
          <a:noAutofit/>
        </a:bodyPr>
        <a:lstStyle/>
        <a:p>
          <a:pPr marL="0" lvl="0" indent="0" algn="l" defTabSz="2311400">
            <a:lnSpc>
              <a:spcPct val="90000"/>
            </a:lnSpc>
            <a:spcBef>
              <a:spcPct val="0"/>
            </a:spcBef>
            <a:spcAft>
              <a:spcPct val="35000"/>
            </a:spcAft>
            <a:buNone/>
          </a:pPr>
          <a:r>
            <a:rPr lang="en-US" sz="5200" kern="1200"/>
            <a:t>Bed space</a:t>
          </a:r>
          <a:endParaRPr lang="en-US" sz="5200" kern="1200" dirty="0"/>
        </a:p>
      </dsp:txBody>
      <dsp:txXfrm>
        <a:off x="60884" y="4300814"/>
        <a:ext cx="6778744" cy="112545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555AF4-570B-40D2-98D2-2ADC961506B0}">
      <dsp:nvSpPr>
        <dsp:cNvPr id="0" name=""/>
        <dsp:cNvSpPr/>
      </dsp:nvSpPr>
      <dsp:spPr>
        <a:xfrm>
          <a:off x="973190" y="986724"/>
          <a:ext cx="1264141" cy="1264141"/>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FDC90BB-1479-4CCF-9B5B-0D39DEFB859B}">
      <dsp:nvSpPr>
        <dsp:cNvPr id="0" name=""/>
        <dsp:cNvSpPr/>
      </dsp:nvSpPr>
      <dsp:spPr>
        <a:xfrm>
          <a:off x="1242597" y="1256131"/>
          <a:ext cx="725326" cy="7253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651A5C4-06E4-4027-9BEC-F45884010AE1}">
      <dsp:nvSpPr>
        <dsp:cNvPr id="0" name=""/>
        <dsp:cNvSpPr/>
      </dsp:nvSpPr>
      <dsp:spPr>
        <a:xfrm>
          <a:off x="569079" y="2644614"/>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defRPr cap="all"/>
          </a:pPr>
          <a:r>
            <a:rPr lang="en-GB" sz="2200" kern="1200"/>
            <a:t>Safety brief</a:t>
          </a:r>
          <a:endParaRPr lang="en-US" sz="2200" kern="1200"/>
        </a:p>
      </dsp:txBody>
      <dsp:txXfrm>
        <a:off x="569079" y="2644614"/>
        <a:ext cx="2072362" cy="720000"/>
      </dsp:txXfrm>
    </dsp:sp>
    <dsp:sp modelId="{EC073334-A1BA-4A97-BBD2-F732F5D60270}">
      <dsp:nvSpPr>
        <dsp:cNvPr id="0" name=""/>
        <dsp:cNvSpPr/>
      </dsp:nvSpPr>
      <dsp:spPr>
        <a:xfrm>
          <a:off x="3408216" y="986724"/>
          <a:ext cx="1264141" cy="1264141"/>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1BBDAC-E4C1-4960-980A-C80E60459DE7}">
      <dsp:nvSpPr>
        <dsp:cNvPr id="0" name=""/>
        <dsp:cNvSpPr/>
      </dsp:nvSpPr>
      <dsp:spPr>
        <a:xfrm>
          <a:off x="3677623" y="1256131"/>
          <a:ext cx="725326" cy="7253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4189E56-733E-492B-BD9E-60F5E182AF46}">
      <dsp:nvSpPr>
        <dsp:cNvPr id="0" name=""/>
        <dsp:cNvSpPr/>
      </dsp:nvSpPr>
      <dsp:spPr>
        <a:xfrm>
          <a:off x="3004105" y="2644614"/>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defRPr cap="all"/>
          </a:pPr>
          <a:r>
            <a:rPr lang="en-GB" sz="2200" kern="1200"/>
            <a:t>Care planning</a:t>
          </a:r>
          <a:endParaRPr lang="en-US" sz="2200" kern="1200"/>
        </a:p>
      </dsp:txBody>
      <dsp:txXfrm>
        <a:off x="3004105" y="2644614"/>
        <a:ext cx="2072362" cy="720000"/>
      </dsp:txXfrm>
    </dsp:sp>
    <dsp:sp modelId="{561C6D7E-273F-48F0-8CAA-F0C757AF9AC4}">
      <dsp:nvSpPr>
        <dsp:cNvPr id="0" name=""/>
        <dsp:cNvSpPr/>
      </dsp:nvSpPr>
      <dsp:spPr>
        <a:xfrm>
          <a:off x="5843242" y="986724"/>
          <a:ext cx="1264141" cy="1264141"/>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EB25AD-7BA2-4040-A0C4-4481D9D89C53}">
      <dsp:nvSpPr>
        <dsp:cNvPr id="0" name=""/>
        <dsp:cNvSpPr/>
      </dsp:nvSpPr>
      <dsp:spPr>
        <a:xfrm>
          <a:off x="6112649" y="1256131"/>
          <a:ext cx="725326" cy="7253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ACFB4AD-D459-4A26-AA67-07D72F7D68F6}">
      <dsp:nvSpPr>
        <dsp:cNvPr id="0" name=""/>
        <dsp:cNvSpPr/>
      </dsp:nvSpPr>
      <dsp:spPr>
        <a:xfrm>
          <a:off x="5439131" y="2644614"/>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defRPr cap="all"/>
          </a:pPr>
          <a:r>
            <a:rPr lang="en-GB" sz="2200" kern="1200" dirty="0"/>
            <a:t>Documentation</a:t>
          </a:r>
          <a:endParaRPr lang="en-US" sz="2200" kern="1200" dirty="0"/>
        </a:p>
      </dsp:txBody>
      <dsp:txXfrm>
        <a:off x="5439131" y="2644614"/>
        <a:ext cx="2072362" cy="720000"/>
      </dsp:txXfrm>
    </dsp:sp>
    <dsp:sp modelId="{B19BB9DE-3476-4ED2-834A-66601C5EDC92}">
      <dsp:nvSpPr>
        <dsp:cNvPr id="0" name=""/>
        <dsp:cNvSpPr/>
      </dsp:nvSpPr>
      <dsp:spPr>
        <a:xfrm>
          <a:off x="8278268" y="986724"/>
          <a:ext cx="1264141" cy="1264141"/>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96AEAD-CAE5-43E0-99BC-BCFB0C2DFE5B}">
      <dsp:nvSpPr>
        <dsp:cNvPr id="0" name=""/>
        <dsp:cNvSpPr/>
      </dsp:nvSpPr>
      <dsp:spPr>
        <a:xfrm>
          <a:off x="8547675" y="1256131"/>
          <a:ext cx="725326" cy="725326"/>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6735FB-B0F0-408A-9F4E-CA8FEE1A4E23}">
      <dsp:nvSpPr>
        <dsp:cNvPr id="0" name=""/>
        <dsp:cNvSpPr/>
      </dsp:nvSpPr>
      <dsp:spPr>
        <a:xfrm>
          <a:off x="7874157" y="2644614"/>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defRPr cap="all"/>
          </a:pPr>
          <a:r>
            <a:rPr lang="en-US" sz="2200" kern="1200" dirty="0"/>
            <a:t>family</a:t>
          </a:r>
        </a:p>
      </dsp:txBody>
      <dsp:txXfrm>
        <a:off x="7874157" y="2644614"/>
        <a:ext cx="2072362" cy="72000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7FA3BF-B7BE-4775-ADF1-9DD85E19847C}">
      <dsp:nvSpPr>
        <dsp:cNvPr id="0" name=""/>
        <dsp:cNvSpPr/>
      </dsp:nvSpPr>
      <dsp:spPr>
        <a:xfrm>
          <a:off x="460676" y="978949"/>
          <a:ext cx="1252002" cy="125200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9E0B5B8-7598-4715-B100-EBAE0A22C015}">
      <dsp:nvSpPr>
        <dsp:cNvPr id="0" name=""/>
        <dsp:cNvSpPr/>
      </dsp:nvSpPr>
      <dsp:spPr>
        <a:xfrm>
          <a:off x="776758" y="1284401"/>
          <a:ext cx="726161" cy="72616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C4811BE-9EC8-4BBB-BF84-6D088B7AFE00}">
      <dsp:nvSpPr>
        <dsp:cNvPr id="0" name=""/>
        <dsp:cNvSpPr/>
      </dsp:nvSpPr>
      <dsp:spPr>
        <a:xfrm>
          <a:off x="1980964" y="978949"/>
          <a:ext cx="2951147" cy="12520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GB" sz="2400" kern="1200">
              <a:hlinkClick xmlns:r="http://schemas.openxmlformats.org/officeDocument/2006/relationships" r:id="rId3"/>
            </a:rPr>
            <a:t>Falls sensor patient leaflet (scot.nhs.uk)</a:t>
          </a:r>
          <a:endParaRPr lang="en-US" sz="2400" kern="1200"/>
        </a:p>
      </dsp:txBody>
      <dsp:txXfrm>
        <a:off x="1980964" y="978949"/>
        <a:ext cx="2951147" cy="1252002"/>
      </dsp:txXfrm>
    </dsp:sp>
    <dsp:sp modelId="{3EC25215-7144-443A-B0C7-41203E5808AD}">
      <dsp:nvSpPr>
        <dsp:cNvPr id="0" name=""/>
        <dsp:cNvSpPr/>
      </dsp:nvSpPr>
      <dsp:spPr>
        <a:xfrm>
          <a:off x="5446327" y="978949"/>
          <a:ext cx="1252002" cy="125200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CD6943-C801-48B5-B8D5-6D5E71771380}">
      <dsp:nvSpPr>
        <dsp:cNvPr id="0" name=""/>
        <dsp:cNvSpPr/>
      </dsp:nvSpPr>
      <dsp:spPr>
        <a:xfrm>
          <a:off x="5709248" y="1241870"/>
          <a:ext cx="726161" cy="726161"/>
        </a:xfrm>
        <a:prstGeom prst="rect">
          <a:avLst/>
        </a:prstGeom>
        <a:blipFill>
          <a:blip xmlns:r="http://schemas.openxmlformats.org/officeDocument/2006/relationships" r:embed="rId4">
            <a:extLst>
              <a:ext uri="{96DAC541-7B7A-43D3-8B79-37D633B846F1}">
                <asvg:svgBlip xmlns:asvg="http://schemas.microsoft.com/office/drawing/2016/SVG/main" r:embed="rId5"/>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2DEB0DF-C5AE-4FD4-8D52-DCCC3BEF23D6}">
      <dsp:nvSpPr>
        <dsp:cNvPr id="0" name=""/>
        <dsp:cNvSpPr/>
      </dsp:nvSpPr>
      <dsp:spPr>
        <a:xfrm>
          <a:off x="6966615" y="978949"/>
          <a:ext cx="2951147" cy="12520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GB" sz="2400" kern="1200">
              <a:hlinkClick xmlns:r="http://schemas.openxmlformats.org/officeDocument/2006/relationships" r:id="rId6"/>
            </a:rPr>
            <a:t>Falls Sensor Guidelines v4 (scot.nhs.uk)</a:t>
          </a:r>
          <a:endParaRPr lang="en-US" sz="2400" kern="1200"/>
        </a:p>
      </dsp:txBody>
      <dsp:txXfrm>
        <a:off x="6966615" y="978949"/>
        <a:ext cx="2951147" cy="125200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E3A62B-54C5-4A2F-A259-5FC51225578E}">
      <dsp:nvSpPr>
        <dsp:cNvPr id="0" name=""/>
        <dsp:cNvSpPr/>
      </dsp:nvSpPr>
      <dsp:spPr>
        <a:xfrm>
          <a:off x="0" y="1860"/>
          <a:ext cx="657602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41B0D8-4EA9-4647-A157-7DB3B5B23F91}">
      <dsp:nvSpPr>
        <dsp:cNvPr id="0" name=""/>
        <dsp:cNvSpPr/>
      </dsp:nvSpPr>
      <dsp:spPr>
        <a:xfrm>
          <a:off x="0" y="1860"/>
          <a:ext cx="6569592" cy="18752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rtl="0">
            <a:lnSpc>
              <a:spcPct val="90000"/>
            </a:lnSpc>
            <a:spcBef>
              <a:spcPct val="0"/>
            </a:spcBef>
            <a:spcAft>
              <a:spcPct val="35000"/>
            </a:spcAft>
            <a:buNone/>
          </a:pPr>
          <a:r>
            <a:rPr lang="en-GB" sz="2800" b="1" kern="1200" dirty="0"/>
            <a:t>Assessment of Capacity </a:t>
          </a:r>
          <a:r>
            <a:rPr lang="en-GB" sz="2800" kern="1200" dirty="0"/>
            <a:t>should be completed to determine whether treatment should be carried out under the guidance of Adults with Incapacity Act.</a:t>
          </a:r>
        </a:p>
      </dsp:txBody>
      <dsp:txXfrm>
        <a:off x="0" y="1860"/>
        <a:ext cx="6569592" cy="1875210"/>
      </dsp:txXfrm>
    </dsp:sp>
    <dsp:sp modelId="{3102201B-3049-4DAB-B34E-4AE5B2D86839}">
      <dsp:nvSpPr>
        <dsp:cNvPr id="0" name=""/>
        <dsp:cNvSpPr/>
      </dsp:nvSpPr>
      <dsp:spPr>
        <a:xfrm>
          <a:off x="0" y="1877071"/>
          <a:ext cx="657602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07203B-A4AC-4D06-8DFA-44F326D12DE6}">
      <dsp:nvSpPr>
        <dsp:cNvPr id="0" name=""/>
        <dsp:cNvSpPr/>
      </dsp:nvSpPr>
      <dsp:spPr>
        <a:xfrm>
          <a:off x="0" y="1877071"/>
          <a:ext cx="6576022" cy="996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GB" sz="2800" kern="1200" dirty="0"/>
            <a:t>if uncertain, psychiatry advice should be sought</a:t>
          </a:r>
          <a:r>
            <a:rPr lang="en-GB" sz="2200" kern="1200" dirty="0"/>
            <a:t>.</a:t>
          </a:r>
        </a:p>
      </dsp:txBody>
      <dsp:txXfrm>
        <a:off x="0" y="1877071"/>
        <a:ext cx="6576022" cy="996727"/>
      </dsp:txXfrm>
    </dsp:sp>
    <dsp:sp modelId="{1BD9F36C-66FD-4788-911C-B1613A68D2B2}">
      <dsp:nvSpPr>
        <dsp:cNvPr id="0" name=""/>
        <dsp:cNvSpPr/>
      </dsp:nvSpPr>
      <dsp:spPr>
        <a:xfrm>
          <a:off x="0" y="2873798"/>
          <a:ext cx="657602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83AB38-EABE-43EF-9101-D2C85E550A82}">
      <dsp:nvSpPr>
        <dsp:cNvPr id="0" name=""/>
        <dsp:cNvSpPr/>
      </dsp:nvSpPr>
      <dsp:spPr>
        <a:xfrm>
          <a:off x="0" y="2873798"/>
          <a:ext cx="6569600" cy="14762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GB" sz="2800" kern="1200" dirty="0"/>
            <a:t>This is particularly important if considering the use of falls sensors, bed rails or wander guard.</a:t>
          </a:r>
        </a:p>
      </dsp:txBody>
      <dsp:txXfrm>
        <a:off x="0" y="2873798"/>
        <a:ext cx="6569600" cy="1476283"/>
      </dsp:txXfrm>
    </dsp:sp>
    <dsp:sp modelId="{8BB54BE5-A519-467C-B566-BB5E2A302DDF}">
      <dsp:nvSpPr>
        <dsp:cNvPr id="0" name=""/>
        <dsp:cNvSpPr/>
      </dsp:nvSpPr>
      <dsp:spPr>
        <a:xfrm>
          <a:off x="0" y="4350082"/>
          <a:ext cx="657602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D76BC0-4E6F-4E25-AEC8-30C6B99C139F}">
      <dsp:nvSpPr>
        <dsp:cNvPr id="0" name=""/>
        <dsp:cNvSpPr/>
      </dsp:nvSpPr>
      <dsp:spPr>
        <a:xfrm>
          <a:off x="0" y="4350082"/>
          <a:ext cx="6576022" cy="11787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GB" sz="2800" kern="1200" dirty="0"/>
            <a:t>Staff can also refer to the Safe and Effective use of Bed Rails policy.</a:t>
          </a:r>
        </a:p>
      </dsp:txBody>
      <dsp:txXfrm>
        <a:off x="0" y="4350082"/>
        <a:ext cx="6576022" cy="1178791"/>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E3A62B-54C5-4A2F-A259-5FC51225578E}">
      <dsp:nvSpPr>
        <dsp:cNvPr id="0" name=""/>
        <dsp:cNvSpPr/>
      </dsp:nvSpPr>
      <dsp:spPr>
        <a:xfrm>
          <a:off x="0" y="0"/>
          <a:ext cx="629171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41B0D8-4EA9-4647-A157-7DB3B5B23F91}">
      <dsp:nvSpPr>
        <dsp:cNvPr id="0" name=""/>
        <dsp:cNvSpPr/>
      </dsp:nvSpPr>
      <dsp:spPr>
        <a:xfrm>
          <a:off x="0" y="0"/>
          <a:ext cx="6291714" cy="27653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rtl="0">
            <a:lnSpc>
              <a:spcPct val="90000"/>
            </a:lnSpc>
            <a:spcBef>
              <a:spcPct val="0"/>
            </a:spcBef>
            <a:spcAft>
              <a:spcPct val="35000"/>
            </a:spcAft>
            <a:buNone/>
          </a:pPr>
          <a:r>
            <a:rPr lang="en-GB" sz="3000" kern="1200" dirty="0"/>
            <a:t>The Act aims to protect people who lack capacity to make particular decisions, </a:t>
          </a:r>
          <a:r>
            <a:rPr lang="en-GB" sz="3000" b="1" kern="1200" dirty="0"/>
            <a:t>but also to support their involvement</a:t>
          </a:r>
          <a:r>
            <a:rPr lang="en-GB" sz="3000" kern="1200" dirty="0"/>
            <a:t> in making decisions about their own lives as far as they are able to do so.</a:t>
          </a:r>
        </a:p>
      </dsp:txBody>
      <dsp:txXfrm>
        <a:off x="0" y="0"/>
        <a:ext cx="6291714" cy="2765367"/>
      </dsp:txXfrm>
    </dsp:sp>
    <dsp:sp modelId="{3102201B-3049-4DAB-B34E-4AE5B2D86839}">
      <dsp:nvSpPr>
        <dsp:cNvPr id="0" name=""/>
        <dsp:cNvSpPr/>
      </dsp:nvSpPr>
      <dsp:spPr>
        <a:xfrm>
          <a:off x="0" y="2765367"/>
          <a:ext cx="629171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07203B-A4AC-4D06-8DFA-44F326D12DE6}">
      <dsp:nvSpPr>
        <dsp:cNvPr id="0" name=""/>
        <dsp:cNvSpPr/>
      </dsp:nvSpPr>
      <dsp:spPr>
        <a:xfrm>
          <a:off x="0" y="2765367"/>
          <a:ext cx="6291714" cy="27653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rtl="0">
            <a:lnSpc>
              <a:spcPct val="90000"/>
            </a:lnSpc>
            <a:spcBef>
              <a:spcPct val="0"/>
            </a:spcBef>
            <a:spcAft>
              <a:spcPct val="35000"/>
            </a:spcAft>
            <a:buNone/>
          </a:pPr>
          <a:r>
            <a:rPr lang="en-GB" sz="3000" kern="1200" dirty="0"/>
            <a:t>Anyone authorised to make decisions or take actions on behalf of someone with impaired capacity must apply the following principles….</a:t>
          </a:r>
        </a:p>
      </dsp:txBody>
      <dsp:txXfrm>
        <a:off x="0" y="2765367"/>
        <a:ext cx="6291714" cy="27653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5950DA-2DFD-4DF9-A9A5-98A5C591A0E7}">
      <dsp:nvSpPr>
        <dsp:cNvPr id="0" name=""/>
        <dsp:cNvSpPr/>
      </dsp:nvSpPr>
      <dsp:spPr>
        <a:xfrm>
          <a:off x="0" y="766619"/>
          <a:ext cx="2381725" cy="1429034"/>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Need the toilet</a:t>
          </a:r>
          <a:endParaRPr lang="en-US" sz="1900" kern="1200" dirty="0"/>
        </a:p>
      </dsp:txBody>
      <dsp:txXfrm>
        <a:off x="0" y="766619"/>
        <a:ext cx="2381725" cy="1429034"/>
      </dsp:txXfrm>
    </dsp:sp>
    <dsp:sp modelId="{1AA11127-DCD3-4D2B-9D5A-ABA098226866}">
      <dsp:nvSpPr>
        <dsp:cNvPr id="0" name=""/>
        <dsp:cNvSpPr/>
      </dsp:nvSpPr>
      <dsp:spPr>
        <a:xfrm>
          <a:off x="2619897" y="766619"/>
          <a:ext cx="2381725" cy="1429034"/>
        </a:xfrm>
        <a:prstGeom prst="rect">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Are hungry/thirsty</a:t>
          </a:r>
          <a:endParaRPr lang="en-US" sz="1900" kern="1200" dirty="0"/>
        </a:p>
      </dsp:txBody>
      <dsp:txXfrm>
        <a:off x="2619897" y="766619"/>
        <a:ext cx="2381725" cy="1429034"/>
      </dsp:txXfrm>
    </dsp:sp>
    <dsp:sp modelId="{ECBC12DC-F6CC-4BF0-8EDC-6E6A454D46C2}">
      <dsp:nvSpPr>
        <dsp:cNvPr id="0" name=""/>
        <dsp:cNvSpPr/>
      </dsp:nvSpPr>
      <dsp:spPr>
        <a:xfrm>
          <a:off x="5239795" y="766619"/>
          <a:ext cx="2381725" cy="1429034"/>
        </a:xfrm>
        <a:prstGeom prst="rect">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Are in pain/uncomfortable</a:t>
          </a:r>
          <a:endParaRPr lang="en-US" sz="1900" kern="1200" dirty="0"/>
        </a:p>
      </dsp:txBody>
      <dsp:txXfrm>
        <a:off x="5239795" y="766619"/>
        <a:ext cx="2381725" cy="1429034"/>
      </dsp:txXfrm>
    </dsp:sp>
    <dsp:sp modelId="{7C1D2A51-DBDE-4856-AA54-BEBBA4E28A7D}">
      <dsp:nvSpPr>
        <dsp:cNvPr id="0" name=""/>
        <dsp:cNvSpPr/>
      </dsp:nvSpPr>
      <dsp:spPr>
        <a:xfrm>
          <a:off x="0" y="2433826"/>
          <a:ext cx="2381725" cy="1429034"/>
        </a:xfrm>
        <a:prstGeom prst="rect">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Are bored</a:t>
          </a:r>
          <a:endParaRPr lang="en-US" sz="1900" kern="1200" dirty="0"/>
        </a:p>
      </dsp:txBody>
      <dsp:txXfrm>
        <a:off x="0" y="2433826"/>
        <a:ext cx="2381725" cy="1429034"/>
      </dsp:txXfrm>
    </dsp:sp>
    <dsp:sp modelId="{29606530-4787-442B-A807-8A5E19AB4E27}">
      <dsp:nvSpPr>
        <dsp:cNvPr id="0" name=""/>
        <dsp:cNvSpPr/>
      </dsp:nvSpPr>
      <dsp:spPr>
        <a:xfrm>
          <a:off x="2619897" y="2433826"/>
          <a:ext cx="2381725" cy="1429034"/>
        </a:xfrm>
        <a:prstGeom prst="rect">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Hear a noise and think it’s the front door/phone/child/pet</a:t>
          </a:r>
          <a:endParaRPr lang="en-US" sz="1900" kern="1200" dirty="0"/>
        </a:p>
      </dsp:txBody>
      <dsp:txXfrm>
        <a:off x="2619897" y="2433826"/>
        <a:ext cx="2381725" cy="1429034"/>
      </dsp:txXfrm>
    </dsp:sp>
    <dsp:sp modelId="{8C7951E5-6120-420A-9339-7733600F13BD}">
      <dsp:nvSpPr>
        <dsp:cNvPr id="0" name=""/>
        <dsp:cNvSpPr/>
      </dsp:nvSpPr>
      <dsp:spPr>
        <a:xfrm>
          <a:off x="5239795" y="2433826"/>
          <a:ext cx="2381725" cy="1429034"/>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Are frightened</a:t>
          </a:r>
        </a:p>
      </dsp:txBody>
      <dsp:txXfrm>
        <a:off x="5239795" y="2433826"/>
        <a:ext cx="2381725" cy="14290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B2A271-3434-4CCB-8CCE-C13BEAEF0446}">
      <dsp:nvSpPr>
        <dsp:cNvPr id="0" name=""/>
        <dsp:cNvSpPr/>
      </dsp:nvSpPr>
      <dsp:spPr>
        <a:xfrm>
          <a:off x="1214572" y="0"/>
          <a:ext cx="3346577" cy="200794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en-US" sz="4500" kern="1200" dirty="0"/>
            <a:t>Health</a:t>
          </a:r>
        </a:p>
      </dsp:txBody>
      <dsp:txXfrm>
        <a:off x="1214572" y="0"/>
        <a:ext cx="3346577" cy="2007946"/>
      </dsp:txXfrm>
    </dsp:sp>
    <dsp:sp modelId="{2EFC84E3-F528-4D29-A048-E58C948A8DED}">
      <dsp:nvSpPr>
        <dsp:cNvPr id="0" name=""/>
        <dsp:cNvSpPr/>
      </dsp:nvSpPr>
      <dsp:spPr>
        <a:xfrm>
          <a:off x="4895806" y="0"/>
          <a:ext cx="3346577" cy="2007946"/>
        </a:xfrm>
        <a:prstGeom prst="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en-US" sz="4500" kern="1200" dirty="0"/>
            <a:t>Medications</a:t>
          </a:r>
        </a:p>
      </dsp:txBody>
      <dsp:txXfrm>
        <a:off x="4895806" y="0"/>
        <a:ext cx="3346577" cy="2007946"/>
      </dsp:txXfrm>
    </dsp:sp>
    <dsp:sp modelId="{AC04584C-0A16-4546-9673-F6A1D8A086C8}">
      <dsp:nvSpPr>
        <dsp:cNvPr id="0" name=""/>
        <dsp:cNvSpPr/>
      </dsp:nvSpPr>
      <dsp:spPr>
        <a:xfrm>
          <a:off x="1214572" y="2342596"/>
          <a:ext cx="3346577" cy="2007946"/>
        </a:xfrm>
        <a:prstGeom prst="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en-US" sz="4500" kern="1200" dirty="0"/>
            <a:t>Environment</a:t>
          </a:r>
        </a:p>
      </dsp:txBody>
      <dsp:txXfrm>
        <a:off x="1214572" y="2342596"/>
        <a:ext cx="3346577" cy="2007946"/>
      </dsp:txXfrm>
    </dsp:sp>
    <dsp:sp modelId="{6E6EA96E-FC71-4FB0-A2E8-9FFE391F2D30}">
      <dsp:nvSpPr>
        <dsp:cNvPr id="0" name=""/>
        <dsp:cNvSpPr/>
      </dsp:nvSpPr>
      <dsp:spPr>
        <a:xfrm>
          <a:off x="4908055" y="2342596"/>
          <a:ext cx="3346577" cy="2007946"/>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en-US" sz="4500" kern="1200" dirty="0"/>
            <a:t>Everything Else!</a:t>
          </a:r>
        </a:p>
      </dsp:txBody>
      <dsp:txXfrm>
        <a:off x="4908055" y="2342596"/>
        <a:ext cx="3346577" cy="200794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43BD3A-A751-4F4A-81A6-F137B0AC20DC}">
      <dsp:nvSpPr>
        <dsp:cNvPr id="0" name=""/>
        <dsp:cNvSpPr/>
      </dsp:nvSpPr>
      <dsp:spPr>
        <a:xfrm>
          <a:off x="0" y="91282"/>
          <a:ext cx="4923662" cy="186427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rtl="0">
            <a:lnSpc>
              <a:spcPct val="90000"/>
            </a:lnSpc>
            <a:spcBef>
              <a:spcPct val="0"/>
            </a:spcBef>
            <a:spcAft>
              <a:spcPct val="35000"/>
            </a:spcAft>
            <a:buNone/>
          </a:pPr>
          <a:r>
            <a:rPr lang="en-GB" sz="4000" kern="1200" dirty="0"/>
            <a:t>Too many medications (polypharmacy)</a:t>
          </a:r>
        </a:p>
      </dsp:txBody>
      <dsp:txXfrm>
        <a:off x="0" y="91282"/>
        <a:ext cx="4923662" cy="1864275"/>
      </dsp:txXfrm>
    </dsp:sp>
    <dsp:sp modelId="{9082AE32-95AE-4801-A4A1-835BB400B407}">
      <dsp:nvSpPr>
        <dsp:cNvPr id="0" name=""/>
        <dsp:cNvSpPr/>
      </dsp:nvSpPr>
      <dsp:spPr>
        <a:xfrm>
          <a:off x="0" y="2316639"/>
          <a:ext cx="4923662" cy="1858485"/>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rtl="0">
            <a:lnSpc>
              <a:spcPct val="90000"/>
            </a:lnSpc>
            <a:spcBef>
              <a:spcPct val="0"/>
            </a:spcBef>
            <a:spcAft>
              <a:spcPct val="35000"/>
            </a:spcAft>
            <a:buNone/>
          </a:pPr>
          <a:r>
            <a:rPr lang="en-GB" sz="4000" kern="1200" dirty="0"/>
            <a:t>Certain types of medications</a:t>
          </a:r>
        </a:p>
      </dsp:txBody>
      <dsp:txXfrm>
        <a:off x="0" y="2316639"/>
        <a:ext cx="4923662" cy="185848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5656B5-1E00-4AE5-93AF-ADD34384130F}">
      <dsp:nvSpPr>
        <dsp:cNvPr id="0" name=""/>
        <dsp:cNvSpPr/>
      </dsp:nvSpPr>
      <dsp:spPr>
        <a:xfrm rot="5400000">
          <a:off x="6731621" y="-2839081"/>
          <a:ext cx="837972" cy="6729984"/>
        </a:xfrm>
        <a:prstGeom prst="round2Same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rtl="0">
            <a:lnSpc>
              <a:spcPct val="90000"/>
            </a:lnSpc>
            <a:spcBef>
              <a:spcPct val="0"/>
            </a:spcBef>
            <a:spcAft>
              <a:spcPct val="15000"/>
            </a:spcAft>
            <a:buChar char="•"/>
          </a:pPr>
          <a:r>
            <a:rPr lang="en-GB" sz="1800" kern="1200" dirty="0"/>
            <a:t>diazepam, </a:t>
          </a:r>
          <a:r>
            <a:rPr lang="en-GB" sz="1800" kern="1200" dirty="0" err="1"/>
            <a:t>lorazepam</a:t>
          </a:r>
          <a:r>
            <a:rPr lang="en-GB" sz="1800" kern="1200" dirty="0"/>
            <a:t>, </a:t>
          </a:r>
          <a:r>
            <a:rPr lang="en-GB" sz="1800" kern="1200" dirty="0" err="1"/>
            <a:t>midazolam</a:t>
          </a:r>
          <a:endParaRPr lang="en-GB" sz="1800" kern="1200" dirty="0"/>
        </a:p>
      </dsp:txBody>
      <dsp:txXfrm rot="-5400000">
        <a:off x="3785615" y="147831"/>
        <a:ext cx="6689078" cy="756160"/>
      </dsp:txXfrm>
    </dsp:sp>
    <dsp:sp modelId="{ADE9F9BE-C6B7-4EDB-BDCE-23622A018B32}">
      <dsp:nvSpPr>
        <dsp:cNvPr id="0" name=""/>
        <dsp:cNvSpPr/>
      </dsp:nvSpPr>
      <dsp:spPr>
        <a:xfrm>
          <a:off x="0" y="2177"/>
          <a:ext cx="3785616" cy="104746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rtl="0">
            <a:lnSpc>
              <a:spcPct val="90000"/>
            </a:lnSpc>
            <a:spcBef>
              <a:spcPct val="0"/>
            </a:spcBef>
            <a:spcAft>
              <a:spcPct val="35000"/>
            </a:spcAft>
            <a:buNone/>
          </a:pPr>
          <a:r>
            <a:rPr lang="en-GB" sz="2900" kern="1200" dirty="0"/>
            <a:t>Sedatives/hypnotics </a:t>
          </a:r>
        </a:p>
      </dsp:txBody>
      <dsp:txXfrm>
        <a:off x="51133" y="53310"/>
        <a:ext cx="3683350" cy="945199"/>
      </dsp:txXfrm>
    </dsp:sp>
    <dsp:sp modelId="{63DF16D1-079B-448B-8DD7-6521D4C3D1D3}">
      <dsp:nvSpPr>
        <dsp:cNvPr id="0" name=""/>
        <dsp:cNvSpPr/>
      </dsp:nvSpPr>
      <dsp:spPr>
        <a:xfrm rot="5400000">
          <a:off x="6731621" y="-1739242"/>
          <a:ext cx="837972" cy="6729984"/>
        </a:xfrm>
        <a:prstGeom prst="round2SameRect">
          <a:avLst/>
        </a:prstGeom>
        <a:solidFill>
          <a:schemeClr val="accent5">
            <a:tint val="40000"/>
            <a:alpha val="90000"/>
            <a:hueOff val="-2246587"/>
            <a:satOff val="-7611"/>
            <a:lumOff val="-976"/>
            <a:alphaOff val="0"/>
          </a:schemeClr>
        </a:solidFill>
        <a:ln w="12700" cap="flat" cmpd="sng" algn="ctr">
          <a:solidFill>
            <a:schemeClr val="accent5">
              <a:tint val="40000"/>
              <a:alpha val="90000"/>
              <a:hueOff val="-2246587"/>
              <a:satOff val="-7611"/>
              <a:lumOff val="-97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rtl="0">
            <a:lnSpc>
              <a:spcPct val="90000"/>
            </a:lnSpc>
            <a:spcBef>
              <a:spcPct val="0"/>
            </a:spcBef>
            <a:spcAft>
              <a:spcPct val="15000"/>
            </a:spcAft>
            <a:buChar char="•"/>
          </a:pPr>
          <a:r>
            <a:rPr lang="en-GB" sz="1800" kern="1200" dirty="0"/>
            <a:t>opiates (morphine, oxycodone, codeine, fentanyl) or non-steroidal anti-inflammatory drugs (aspirin, </a:t>
          </a:r>
          <a:r>
            <a:rPr lang="en-GB" sz="1800" kern="1200" dirty="0" err="1"/>
            <a:t>ibruprofen</a:t>
          </a:r>
          <a:r>
            <a:rPr lang="en-GB" sz="1800" kern="1200" dirty="0"/>
            <a:t>, diclofenac)</a:t>
          </a:r>
        </a:p>
      </dsp:txBody>
      <dsp:txXfrm rot="-5400000">
        <a:off x="3785615" y="1247670"/>
        <a:ext cx="6689078" cy="756160"/>
      </dsp:txXfrm>
    </dsp:sp>
    <dsp:sp modelId="{036CEE76-C50D-4066-B11A-99994C62A814}">
      <dsp:nvSpPr>
        <dsp:cNvPr id="0" name=""/>
        <dsp:cNvSpPr/>
      </dsp:nvSpPr>
      <dsp:spPr>
        <a:xfrm>
          <a:off x="0" y="1102016"/>
          <a:ext cx="3785616" cy="1047465"/>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rtl="0">
            <a:lnSpc>
              <a:spcPct val="90000"/>
            </a:lnSpc>
            <a:spcBef>
              <a:spcPct val="0"/>
            </a:spcBef>
            <a:spcAft>
              <a:spcPct val="35000"/>
            </a:spcAft>
            <a:buNone/>
          </a:pPr>
          <a:r>
            <a:rPr lang="en-GB" sz="2900" kern="1200" dirty="0"/>
            <a:t>Pain killers </a:t>
          </a:r>
        </a:p>
      </dsp:txBody>
      <dsp:txXfrm>
        <a:off x="51133" y="1153149"/>
        <a:ext cx="3683350" cy="945199"/>
      </dsp:txXfrm>
    </dsp:sp>
    <dsp:sp modelId="{05FD6DF4-133B-4012-8D6F-2787E15D2641}">
      <dsp:nvSpPr>
        <dsp:cNvPr id="0" name=""/>
        <dsp:cNvSpPr/>
      </dsp:nvSpPr>
      <dsp:spPr>
        <a:xfrm rot="5400000">
          <a:off x="6731621" y="-639403"/>
          <a:ext cx="837972" cy="6729984"/>
        </a:xfrm>
        <a:prstGeom prst="round2SameRect">
          <a:avLst/>
        </a:prstGeom>
        <a:solidFill>
          <a:schemeClr val="accent5">
            <a:tint val="40000"/>
            <a:alpha val="90000"/>
            <a:hueOff val="-4493175"/>
            <a:satOff val="-15221"/>
            <a:lumOff val="-1952"/>
            <a:alphaOff val="0"/>
          </a:schemeClr>
        </a:solidFill>
        <a:ln w="12700" cap="flat" cmpd="sng" algn="ctr">
          <a:solidFill>
            <a:schemeClr val="accent5">
              <a:tint val="40000"/>
              <a:alpha val="90000"/>
              <a:hueOff val="-4493175"/>
              <a:satOff val="-15221"/>
              <a:lumOff val="-195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rtl="0">
            <a:lnSpc>
              <a:spcPct val="90000"/>
            </a:lnSpc>
            <a:spcBef>
              <a:spcPct val="0"/>
            </a:spcBef>
            <a:spcAft>
              <a:spcPct val="15000"/>
            </a:spcAft>
            <a:buChar char="•"/>
          </a:pPr>
          <a:r>
            <a:rPr lang="en-GB" sz="1800" kern="1200" dirty="0" err="1"/>
            <a:t>atenolol</a:t>
          </a:r>
          <a:r>
            <a:rPr lang="en-GB" sz="1800" kern="1200" dirty="0"/>
            <a:t>, </a:t>
          </a:r>
          <a:r>
            <a:rPr lang="en-GB" sz="1800" kern="1200" dirty="0" err="1"/>
            <a:t>bisoprolol</a:t>
          </a:r>
          <a:r>
            <a:rPr lang="en-GB" sz="1800" kern="1200" dirty="0"/>
            <a:t>, </a:t>
          </a:r>
          <a:r>
            <a:rPr lang="en-GB" sz="1800" kern="1200" dirty="0" err="1"/>
            <a:t>metoprolol</a:t>
          </a:r>
          <a:r>
            <a:rPr lang="en-GB" sz="1800" kern="1200" dirty="0"/>
            <a:t>, </a:t>
          </a:r>
          <a:r>
            <a:rPr lang="en-GB" sz="1800" kern="1200" dirty="0" err="1"/>
            <a:t>spironolactone</a:t>
          </a:r>
          <a:r>
            <a:rPr lang="en-GB" sz="1800" kern="1200" dirty="0"/>
            <a:t>, </a:t>
          </a:r>
          <a:r>
            <a:rPr lang="en-GB" sz="1800" kern="1200" dirty="0" err="1"/>
            <a:t>candesartan</a:t>
          </a:r>
          <a:r>
            <a:rPr lang="en-GB" sz="1800" kern="1200" dirty="0"/>
            <a:t>, </a:t>
          </a:r>
          <a:r>
            <a:rPr lang="en-GB" sz="1800" kern="1200" dirty="0" err="1"/>
            <a:t>losartan</a:t>
          </a:r>
          <a:r>
            <a:rPr lang="en-GB" sz="1800" kern="1200" dirty="0"/>
            <a:t>, </a:t>
          </a:r>
          <a:r>
            <a:rPr lang="en-GB" sz="1800" kern="1200" dirty="0" err="1"/>
            <a:t>amlodipine</a:t>
          </a:r>
          <a:r>
            <a:rPr lang="en-GB" sz="1800" kern="1200" dirty="0"/>
            <a:t>, </a:t>
          </a:r>
          <a:r>
            <a:rPr lang="en-GB" sz="1800" kern="1200" dirty="0" err="1"/>
            <a:t>nifedipine</a:t>
          </a:r>
          <a:r>
            <a:rPr lang="en-GB" sz="1800" kern="1200" dirty="0"/>
            <a:t>, </a:t>
          </a:r>
          <a:r>
            <a:rPr lang="en-GB" sz="1800" kern="1200" dirty="0" err="1"/>
            <a:t>verapamil</a:t>
          </a:r>
          <a:r>
            <a:rPr lang="en-GB" sz="1800" kern="1200" dirty="0"/>
            <a:t>, </a:t>
          </a:r>
          <a:r>
            <a:rPr lang="en-GB" sz="1800" kern="1200" dirty="0" err="1"/>
            <a:t>doxazosin</a:t>
          </a:r>
          <a:endParaRPr lang="en-GB" sz="1800" kern="1200" dirty="0"/>
        </a:p>
      </dsp:txBody>
      <dsp:txXfrm rot="-5400000">
        <a:off x="3785615" y="2347509"/>
        <a:ext cx="6689078" cy="756160"/>
      </dsp:txXfrm>
    </dsp:sp>
    <dsp:sp modelId="{19ADC8BB-C369-464C-A7EE-D6CAB41BA76E}">
      <dsp:nvSpPr>
        <dsp:cNvPr id="0" name=""/>
        <dsp:cNvSpPr/>
      </dsp:nvSpPr>
      <dsp:spPr>
        <a:xfrm>
          <a:off x="0" y="2201855"/>
          <a:ext cx="3785616" cy="1047465"/>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rtl="0">
            <a:lnSpc>
              <a:spcPct val="90000"/>
            </a:lnSpc>
            <a:spcBef>
              <a:spcPct val="0"/>
            </a:spcBef>
            <a:spcAft>
              <a:spcPct val="35000"/>
            </a:spcAft>
            <a:buNone/>
          </a:pPr>
          <a:r>
            <a:rPr lang="en-GB" sz="2900" kern="1200"/>
            <a:t>Medications </a:t>
          </a:r>
          <a:r>
            <a:rPr lang="en-GB" sz="2900" kern="1200" dirty="0"/>
            <a:t>for high blood pressure </a:t>
          </a:r>
        </a:p>
      </dsp:txBody>
      <dsp:txXfrm>
        <a:off x="51133" y="2252988"/>
        <a:ext cx="3683350" cy="945199"/>
      </dsp:txXfrm>
    </dsp:sp>
    <dsp:sp modelId="{AF49E67A-E26D-4381-8C87-685B6F8269C2}">
      <dsp:nvSpPr>
        <dsp:cNvPr id="0" name=""/>
        <dsp:cNvSpPr/>
      </dsp:nvSpPr>
      <dsp:spPr>
        <a:xfrm rot="5400000">
          <a:off x="6731621" y="460435"/>
          <a:ext cx="837972" cy="6729984"/>
        </a:xfrm>
        <a:prstGeom prst="round2Same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rtl="0">
            <a:lnSpc>
              <a:spcPct val="90000"/>
            </a:lnSpc>
            <a:spcBef>
              <a:spcPct val="0"/>
            </a:spcBef>
            <a:spcAft>
              <a:spcPct val="15000"/>
            </a:spcAft>
            <a:buChar char="•"/>
          </a:pPr>
          <a:r>
            <a:rPr lang="en-GB" sz="1800" kern="1200" dirty="0"/>
            <a:t>furosemide, bumetanide</a:t>
          </a:r>
        </a:p>
      </dsp:txBody>
      <dsp:txXfrm rot="-5400000">
        <a:off x="3785615" y="3447347"/>
        <a:ext cx="6689078" cy="756160"/>
      </dsp:txXfrm>
    </dsp:sp>
    <dsp:sp modelId="{A129770C-A155-4CFF-973A-0B355E98C20B}">
      <dsp:nvSpPr>
        <dsp:cNvPr id="0" name=""/>
        <dsp:cNvSpPr/>
      </dsp:nvSpPr>
      <dsp:spPr>
        <a:xfrm>
          <a:off x="0" y="3301694"/>
          <a:ext cx="3785616" cy="1047465"/>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rtl="0">
            <a:lnSpc>
              <a:spcPct val="90000"/>
            </a:lnSpc>
            <a:spcBef>
              <a:spcPct val="0"/>
            </a:spcBef>
            <a:spcAft>
              <a:spcPct val="35000"/>
            </a:spcAft>
            <a:buNone/>
          </a:pPr>
          <a:r>
            <a:rPr lang="en-GB" sz="2900" kern="1200" dirty="0"/>
            <a:t>Diuretics </a:t>
          </a:r>
        </a:p>
      </dsp:txBody>
      <dsp:txXfrm>
        <a:off x="51133" y="3352827"/>
        <a:ext cx="3683350" cy="94519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C8E616-1EB9-4394-AEBE-9DF1A23B2300}">
      <dsp:nvSpPr>
        <dsp:cNvPr id="0" name=""/>
        <dsp:cNvSpPr/>
      </dsp:nvSpPr>
      <dsp:spPr>
        <a:xfrm rot="5400000">
          <a:off x="6731621" y="-2839081"/>
          <a:ext cx="837972" cy="6729984"/>
        </a:xfrm>
        <a:prstGeom prst="round2Same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5730" tIns="62865" rIns="125730" bIns="62865" numCol="1" spcCol="1270" anchor="ctr" anchorCtr="0">
          <a:noAutofit/>
        </a:bodyPr>
        <a:lstStyle/>
        <a:p>
          <a:pPr marL="285750" lvl="1" indent="-285750" algn="l" defTabSz="1466850" rtl="0">
            <a:lnSpc>
              <a:spcPct val="90000"/>
            </a:lnSpc>
            <a:spcBef>
              <a:spcPct val="0"/>
            </a:spcBef>
            <a:spcAft>
              <a:spcPct val="15000"/>
            </a:spcAft>
            <a:buChar char="•"/>
          </a:pPr>
          <a:r>
            <a:rPr lang="en-GB" sz="3300" kern="1200" dirty="0" err="1"/>
            <a:t>amitriptyline</a:t>
          </a:r>
          <a:r>
            <a:rPr lang="en-GB" sz="3300" kern="1200" dirty="0"/>
            <a:t>, </a:t>
          </a:r>
          <a:r>
            <a:rPr lang="en-GB" sz="3300" kern="1200" dirty="0" err="1"/>
            <a:t>trazodone</a:t>
          </a:r>
          <a:endParaRPr lang="en-GB" sz="3300" kern="1200" dirty="0"/>
        </a:p>
      </dsp:txBody>
      <dsp:txXfrm rot="-5400000">
        <a:off x="3785615" y="147831"/>
        <a:ext cx="6689078" cy="756160"/>
      </dsp:txXfrm>
    </dsp:sp>
    <dsp:sp modelId="{70C7D62B-CF0B-4F4C-9F73-58EF4B829AE9}">
      <dsp:nvSpPr>
        <dsp:cNvPr id="0" name=""/>
        <dsp:cNvSpPr/>
      </dsp:nvSpPr>
      <dsp:spPr>
        <a:xfrm>
          <a:off x="0" y="2177"/>
          <a:ext cx="3785616" cy="104746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rtl="0">
            <a:lnSpc>
              <a:spcPct val="90000"/>
            </a:lnSpc>
            <a:spcBef>
              <a:spcPct val="0"/>
            </a:spcBef>
            <a:spcAft>
              <a:spcPct val="35000"/>
            </a:spcAft>
            <a:buNone/>
          </a:pPr>
          <a:r>
            <a:rPr lang="en-GB" sz="2900" kern="1200" dirty="0"/>
            <a:t>Antidepressants with a sedating effect </a:t>
          </a:r>
        </a:p>
      </dsp:txBody>
      <dsp:txXfrm>
        <a:off x="51133" y="53310"/>
        <a:ext cx="3683350" cy="945199"/>
      </dsp:txXfrm>
    </dsp:sp>
    <dsp:sp modelId="{0965AFDF-807D-48E0-91C0-3AB9D4964CA1}">
      <dsp:nvSpPr>
        <dsp:cNvPr id="0" name=""/>
        <dsp:cNvSpPr/>
      </dsp:nvSpPr>
      <dsp:spPr>
        <a:xfrm rot="5400000">
          <a:off x="6731621" y="-1739242"/>
          <a:ext cx="837972" cy="6729984"/>
        </a:xfrm>
        <a:prstGeom prst="round2SameRect">
          <a:avLst/>
        </a:prstGeom>
        <a:solidFill>
          <a:schemeClr val="accent5">
            <a:tint val="40000"/>
            <a:alpha val="90000"/>
            <a:hueOff val="-2246587"/>
            <a:satOff val="-7611"/>
            <a:lumOff val="-976"/>
            <a:alphaOff val="0"/>
          </a:schemeClr>
        </a:solidFill>
        <a:ln w="12700" cap="flat" cmpd="sng" algn="ctr">
          <a:solidFill>
            <a:schemeClr val="accent5">
              <a:tint val="40000"/>
              <a:alpha val="90000"/>
              <a:hueOff val="-2246587"/>
              <a:satOff val="-7611"/>
              <a:lumOff val="-97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5730" tIns="62865" rIns="125730" bIns="62865" numCol="1" spcCol="1270" anchor="ctr" anchorCtr="0">
          <a:noAutofit/>
        </a:bodyPr>
        <a:lstStyle/>
        <a:p>
          <a:pPr marL="285750" lvl="1" indent="-285750" algn="l" defTabSz="1466850" rtl="0">
            <a:lnSpc>
              <a:spcPct val="90000"/>
            </a:lnSpc>
            <a:spcBef>
              <a:spcPct val="0"/>
            </a:spcBef>
            <a:spcAft>
              <a:spcPct val="15000"/>
            </a:spcAft>
            <a:buChar char="•"/>
          </a:pPr>
          <a:r>
            <a:rPr lang="en-GB" sz="3300" kern="1200" dirty="0"/>
            <a:t>haloperidol, </a:t>
          </a:r>
          <a:r>
            <a:rPr lang="en-GB" sz="3300" kern="1200" dirty="0" err="1"/>
            <a:t>risperidone</a:t>
          </a:r>
          <a:r>
            <a:rPr lang="en-GB" sz="3300" kern="1200" dirty="0"/>
            <a:t>, </a:t>
          </a:r>
          <a:r>
            <a:rPr lang="en-GB" sz="3300" kern="1200" dirty="0" err="1"/>
            <a:t>quetiapine</a:t>
          </a:r>
          <a:endParaRPr lang="en-GB" sz="3300" kern="1200" dirty="0"/>
        </a:p>
      </dsp:txBody>
      <dsp:txXfrm rot="-5400000">
        <a:off x="3785615" y="1247670"/>
        <a:ext cx="6689078" cy="756160"/>
      </dsp:txXfrm>
    </dsp:sp>
    <dsp:sp modelId="{BB4835C4-52F1-40E4-826E-104FD9285790}">
      <dsp:nvSpPr>
        <dsp:cNvPr id="0" name=""/>
        <dsp:cNvSpPr/>
      </dsp:nvSpPr>
      <dsp:spPr>
        <a:xfrm>
          <a:off x="0" y="1102016"/>
          <a:ext cx="3785616" cy="1047465"/>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rtl="0">
            <a:lnSpc>
              <a:spcPct val="90000"/>
            </a:lnSpc>
            <a:spcBef>
              <a:spcPct val="0"/>
            </a:spcBef>
            <a:spcAft>
              <a:spcPct val="35000"/>
            </a:spcAft>
            <a:buNone/>
          </a:pPr>
          <a:r>
            <a:rPr lang="en-GB" sz="2900" kern="1200" dirty="0"/>
            <a:t>Drugs for psychosis/agitation </a:t>
          </a:r>
        </a:p>
      </dsp:txBody>
      <dsp:txXfrm>
        <a:off x="51133" y="1153149"/>
        <a:ext cx="3683350" cy="945199"/>
      </dsp:txXfrm>
    </dsp:sp>
    <dsp:sp modelId="{61E55EF8-26C1-440C-839C-65AF30D8178F}">
      <dsp:nvSpPr>
        <dsp:cNvPr id="0" name=""/>
        <dsp:cNvSpPr/>
      </dsp:nvSpPr>
      <dsp:spPr>
        <a:xfrm rot="5400000">
          <a:off x="6731621" y="-639403"/>
          <a:ext cx="837972" cy="6729984"/>
        </a:xfrm>
        <a:prstGeom prst="round2SameRect">
          <a:avLst/>
        </a:prstGeom>
        <a:solidFill>
          <a:schemeClr val="accent5">
            <a:tint val="40000"/>
            <a:alpha val="90000"/>
            <a:hueOff val="-4493175"/>
            <a:satOff val="-15221"/>
            <a:lumOff val="-1952"/>
            <a:alphaOff val="0"/>
          </a:schemeClr>
        </a:solidFill>
        <a:ln w="12700" cap="flat" cmpd="sng" algn="ctr">
          <a:solidFill>
            <a:schemeClr val="accent5">
              <a:tint val="40000"/>
              <a:alpha val="90000"/>
              <a:hueOff val="-4493175"/>
              <a:satOff val="-15221"/>
              <a:lumOff val="-195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5730" tIns="62865" rIns="125730" bIns="62865" numCol="1" spcCol="1270" anchor="ctr" anchorCtr="0">
          <a:noAutofit/>
        </a:bodyPr>
        <a:lstStyle/>
        <a:p>
          <a:pPr marL="285750" lvl="1" indent="-285750" algn="l" defTabSz="1466850" rtl="0">
            <a:lnSpc>
              <a:spcPct val="90000"/>
            </a:lnSpc>
            <a:spcBef>
              <a:spcPct val="0"/>
            </a:spcBef>
            <a:spcAft>
              <a:spcPct val="15000"/>
            </a:spcAft>
            <a:buChar char="•"/>
          </a:pPr>
          <a:r>
            <a:rPr lang="en-GB" sz="3300" kern="1200" dirty="0" err="1"/>
            <a:t>certrazine</a:t>
          </a:r>
          <a:r>
            <a:rPr lang="en-GB" sz="3300" kern="1200" dirty="0"/>
            <a:t>, </a:t>
          </a:r>
          <a:r>
            <a:rPr lang="en-GB" sz="3300" kern="1200" dirty="0" err="1"/>
            <a:t>loratadine</a:t>
          </a:r>
          <a:endParaRPr lang="en-GB" sz="3300" kern="1200" dirty="0"/>
        </a:p>
      </dsp:txBody>
      <dsp:txXfrm rot="-5400000">
        <a:off x="3785615" y="2347509"/>
        <a:ext cx="6689078" cy="756160"/>
      </dsp:txXfrm>
    </dsp:sp>
    <dsp:sp modelId="{9A30F4B8-2A5C-4158-844E-4793852563AA}">
      <dsp:nvSpPr>
        <dsp:cNvPr id="0" name=""/>
        <dsp:cNvSpPr/>
      </dsp:nvSpPr>
      <dsp:spPr>
        <a:xfrm>
          <a:off x="0" y="2201855"/>
          <a:ext cx="3785616" cy="1047465"/>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rtl="0">
            <a:lnSpc>
              <a:spcPct val="90000"/>
            </a:lnSpc>
            <a:spcBef>
              <a:spcPct val="0"/>
            </a:spcBef>
            <a:spcAft>
              <a:spcPct val="35000"/>
            </a:spcAft>
            <a:buNone/>
          </a:pPr>
          <a:r>
            <a:rPr lang="en-GB" sz="2900" kern="1200"/>
            <a:t>Antihistamines </a:t>
          </a:r>
          <a:endParaRPr lang="en-GB" sz="2900" kern="1200" dirty="0"/>
        </a:p>
      </dsp:txBody>
      <dsp:txXfrm>
        <a:off x="51133" y="2252988"/>
        <a:ext cx="3683350" cy="945199"/>
      </dsp:txXfrm>
    </dsp:sp>
    <dsp:sp modelId="{D238970C-53CD-4DC0-97EE-5B967964459F}">
      <dsp:nvSpPr>
        <dsp:cNvPr id="0" name=""/>
        <dsp:cNvSpPr/>
      </dsp:nvSpPr>
      <dsp:spPr>
        <a:xfrm rot="5400000">
          <a:off x="6731621" y="460435"/>
          <a:ext cx="837972" cy="6729984"/>
        </a:xfrm>
        <a:prstGeom prst="round2Same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5730" tIns="62865" rIns="125730" bIns="62865" numCol="1" spcCol="1270" anchor="ctr" anchorCtr="0">
          <a:noAutofit/>
        </a:bodyPr>
        <a:lstStyle/>
        <a:p>
          <a:pPr marL="285750" lvl="1" indent="-285750" algn="l" defTabSz="1466850" rtl="0">
            <a:lnSpc>
              <a:spcPct val="90000"/>
            </a:lnSpc>
            <a:spcBef>
              <a:spcPct val="0"/>
            </a:spcBef>
            <a:spcAft>
              <a:spcPct val="15000"/>
            </a:spcAft>
            <a:buChar char="•"/>
          </a:pPr>
          <a:r>
            <a:rPr lang="en-GB" sz="3300" kern="1200" dirty="0" err="1"/>
            <a:t>oxybutynin</a:t>
          </a:r>
          <a:r>
            <a:rPr lang="en-GB" sz="3300" kern="1200" dirty="0"/>
            <a:t>, </a:t>
          </a:r>
          <a:r>
            <a:rPr lang="en-GB" sz="3300" kern="1200" dirty="0" err="1"/>
            <a:t>tolterodine</a:t>
          </a:r>
          <a:endParaRPr lang="en-GB" sz="3300" kern="1200" dirty="0"/>
        </a:p>
      </dsp:txBody>
      <dsp:txXfrm rot="-5400000">
        <a:off x="3785615" y="3447347"/>
        <a:ext cx="6689078" cy="756160"/>
      </dsp:txXfrm>
    </dsp:sp>
    <dsp:sp modelId="{84F18C41-9C6D-4235-998E-F14C6687E768}">
      <dsp:nvSpPr>
        <dsp:cNvPr id="0" name=""/>
        <dsp:cNvSpPr/>
      </dsp:nvSpPr>
      <dsp:spPr>
        <a:xfrm>
          <a:off x="0" y="3301694"/>
          <a:ext cx="3785616" cy="1047465"/>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rtl="0">
            <a:lnSpc>
              <a:spcPct val="90000"/>
            </a:lnSpc>
            <a:spcBef>
              <a:spcPct val="0"/>
            </a:spcBef>
            <a:spcAft>
              <a:spcPct val="35000"/>
            </a:spcAft>
            <a:buNone/>
          </a:pPr>
          <a:r>
            <a:rPr lang="en-GB" sz="2900" kern="1200" dirty="0" err="1"/>
            <a:t>Antimuscarinics</a:t>
          </a:r>
          <a:r>
            <a:rPr lang="en-GB" sz="2900" kern="1200" dirty="0"/>
            <a:t> (used for incontinence) </a:t>
          </a:r>
        </a:p>
      </dsp:txBody>
      <dsp:txXfrm>
        <a:off x="51133" y="3352827"/>
        <a:ext cx="3683350" cy="94519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4B26F1-DC02-4FDF-A024-1205EB670E8E}">
      <dsp:nvSpPr>
        <dsp:cNvPr id="0" name=""/>
        <dsp:cNvSpPr/>
      </dsp:nvSpPr>
      <dsp:spPr>
        <a:xfrm>
          <a:off x="0" y="48186"/>
          <a:ext cx="10515600" cy="2086888"/>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rtl="0">
            <a:lnSpc>
              <a:spcPct val="90000"/>
            </a:lnSpc>
            <a:spcBef>
              <a:spcPct val="0"/>
            </a:spcBef>
            <a:spcAft>
              <a:spcPct val="35000"/>
            </a:spcAft>
            <a:buNone/>
          </a:pPr>
          <a:r>
            <a:rPr lang="en-GB" sz="2900" kern="1200" dirty="0">
              <a:solidFill>
                <a:schemeClr val="tx2">
                  <a:lumMod val="50000"/>
                </a:schemeClr>
              </a:solidFill>
            </a:rPr>
            <a:t>Older people who present for medical attention because of a fall, or report recurrent falls in the past year, or demonstrate abnormalities of gait and/or balance should be offered a  </a:t>
          </a:r>
          <a:r>
            <a:rPr lang="en-GB" sz="2900" u="sng" kern="1200"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multifactorial falls risk assessment</a:t>
          </a:r>
          <a:r>
            <a:rPr lang="en-GB" sz="2900" kern="1200" dirty="0">
              <a:solidFill>
                <a:schemeClr val="bg1"/>
              </a:solidFill>
            </a:rPr>
            <a:t> </a:t>
          </a:r>
        </a:p>
      </dsp:txBody>
      <dsp:txXfrm>
        <a:off x="101873" y="150059"/>
        <a:ext cx="10311854" cy="1883142"/>
      </dsp:txXfrm>
    </dsp:sp>
    <dsp:sp modelId="{6218B690-BA7A-4611-B7A2-4AA1B0FAA3E2}">
      <dsp:nvSpPr>
        <dsp:cNvPr id="0" name=""/>
        <dsp:cNvSpPr/>
      </dsp:nvSpPr>
      <dsp:spPr>
        <a:xfrm>
          <a:off x="0" y="2281608"/>
          <a:ext cx="10515600" cy="206973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rtl="0">
            <a:lnSpc>
              <a:spcPct val="90000"/>
            </a:lnSpc>
            <a:spcBef>
              <a:spcPct val="0"/>
            </a:spcBef>
            <a:spcAft>
              <a:spcPct val="35000"/>
            </a:spcAft>
            <a:buNone/>
          </a:pPr>
          <a:r>
            <a:rPr lang="en-GB" sz="2900" kern="1200" dirty="0">
              <a:solidFill>
                <a:schemeClr val="tx2">
                  <a:lumMod val="50000"/>
                </a:schemeClr>
              </a:solidFill>
            </a:rPr>
            <a:t>This assessment should be performed by a healthcare professional with appropriate skills and experience, normally in the setting of a specialist falls service. This assessment should be part of an individualised, </a:t>
          </a:r>
          <a:r>
            <a:rPr lang="en-GB" sz="2900" u="sng" kern="1200"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multifactorial intervention</a:t>
          </a:r>
          <a:r>
            <a:rPr lang="en-GB" sz="2900" kern="1200" dirty="0">
              <a:solidFill>
                <a:schemeClr val="bg1"/>
              </a:solidFill>
            </a:rPr>
            <a:t>.</a:t>
          </a:r>
        </a:p>
      </dsp:txBody>
      <dsp:txXfrm>
        <a:off x="101036" y="2382644"/>
        <a:ext cx="10313528" cy="186765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F463BB-29A5-4856-A76D-0F2C2876CE1D}">
      <dsp:nvSpPr>
        <dsp:cNvPr id="0" name=""/>
        <dsp:cNvSpPr/>
      </dsp:nvSpPr>
      <dsp:spPr>
        <a:xfrm>
          <a:off x="0" y="0"/>
          <a:ext cx="1992333" cy="3769155"/>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rtl="0">
            <a:lnSpc>
              <a:spcPct val="90000"/>
            </a:lnSpc>
            <a:spcBef>
              <a:spcPct val="0"/>
            </a:spcBef>
            <a:spcAft>
              <a:spcPct val="35000"/>
            </a:spcAft>
            <a:buNone/>
          </a:pPr>
          <a:r>
            <a:rPr lang="en-GB" sz="2000" kern="1200" dirty="0">
              <a:solidFill>
                <a:schemeClr val="tx2">
                  <a:lumMod val="50000"/>
                </a:schemeClr>
              </a:solidFill>
            </a:rPr>
            <a:t>Mobility Assessment (Risk Assessment)</a:t>
          </a:r>
        </a:p>
      </dsp:txBody>
      <dsp:txXfrm>
        <a:off x="0" y="1507662"/>
        <a:ext cx="1992333" cy="1507662"/>
      </dsp:txXfrm>
    </dsp:sp>
    <dsp:sp modelId="{87F05C80-9ECF-4E11-B29F-949439A7E101}">
      <dsp:nvSpPr>
        <dsp:cNvPr id="0" name=""/>
        <dsp:cNvSpPr/>
      </dsp:nvSpPr>
      <dsp:spPr>
        <a:xfrm>
          <a:off x="368602" y="226149"/>
          <a:ext cx="1255128" cy="1255128"/>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659C473-531A-4518-B2BB-F0D03962F455}">
      <dsp:nvSpPr>
        <dsp:cNvPr id="0" name=""/>
        <dsp:cNvSpPr/>
      </dsp:nvSpPr>
      <dsp:spPr>
        <a:xfrm>
          <a:off x="2052102" y="0"/>
          <a:ext cx="1992333" cy="3769155"/>
        </a:xfrm>
        <a:prstGeom prst="roundRect">
          <a:avLst>
            <a:gd name="adj" fmla="val 10000"/>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rtl="0">
            <a:lnSpc>
              <a:spcPct val="90000"/>
            </a:lnSpc>
            <a:spcBef>
              <a:spcPct val="0"/>
            </a:spcBef>
            <a:spcAft>
              <a:spcPct val="35000"/>
            </a:spcAft>
            <a:buNone/>
          </a:pPr>
          <a:r>
            <a:rPr lang="en-GB" sz="2000" kern="1200" dirty="0">
              <a:solidFill>
                <a:schemeClr val="tx2">
                  <a:lumMod val="50000"/>
                </a:schemeClr>
              </a:solidFill>
            </a:rPr>
            <a:t>Walking aid within reach (Care Rounding)</a:t>
          </a:r>
        </a:p>
      </dsp:txBody>
      <dsp:txXfrm>
        <a:off x="2052102" y="1507662"/>
        <a:ext cx="1992333" cy="1507662"/>
      </dsp:txXfrm>
    </dsp:sp>
    <dsp:sp modelId="{50C8637B-A2F1-4494-8457-906B4604157D}">
      <dsp:nvSpPr>
        <dsp:cNvPr id="0" name=""/>
        <dsp:cNvSpPr/>
      </dsp:nvSpPr>
      <dsp:spPr>
        <a:xfrm>
          <a:off x="2420705" y="226149"/>
          <a:ext cx="1255128" cy="1255128"/>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C18CF5-A76A-4174-91B7-FE50F6B53B65}">
      <dsp:nvSpPr>
        <dsp:cNvPr id="0" name=""/>
        <dsp:cNvSpPr/>
      </dsp:nvSpPr>
      <dsp:spPr>
        <a:xfrm>
          <a:off x="4104205" y="0"/>
          <a:ext cx="1992333" cy="3769155"/>
        </a:xfrm>
        <a:prstGeom prst="roundRect">
          <a:avLst>
            <a:gd name="adj" fmla="val 1000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rtl="0">
            <a:lnSpc>
              <a:spcPct val="90000"/>
            </a:lnSpc>
            <a:spcBef>
              <a:spcPct val="0"/>
            </a:spcBef>
            <a:spcAft>
              <a:spcPct val="35000"/>
            </a:spcAft>
            <a:buNone/>
          </a:pPr>
          <a:r>
            <a:rPr lang="en-GB" sz="2000" kern="1200" dirty="0">
              <a:solidFill>
                <a:schemeClr val="tx2">
                  <a:lumMod val="50000"/>
                </a:schemeClr>
              </a:solidFill>
            </a:rPr>
            <a:t>Call bell in reach and working (Care Rounding)</a:t>
          </a:r>
        </a:p>
      </dsp:txBody>
      <dsp:txXfrm>
        <a:off x="4104205" y="1507662"/>
        <a:ext cx="1992333" cy="1507662"/>
      </dsp:txXfrm>
    </dsp:sp>
    <dsp:sp modelId="{603C3D64-C458-4074-8CA2-4CC900372E57}">
      <dsp:nvSpPr>
        <dsp:cNvPr id="0" name=""/>
        <dsp:cNvSpPr/>
      </dsp:nvSpPr>
      <dsp:spPr>
        <a:xfrm>
          <a:off x="4472808" y="226149"/>
          <a:ext cx="1255128" cy="1255128"/>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32525B2-7EA3-40E6-8E9A-F6748F6928C4}">
      <dsp:nvSpPr>
        <dsp:cNvPr id="0" name=""/>
        <dsp:cNvSpPr/>
      </dsp:nvSpPr>
      <dsp:spPr>
        <a:xfrm>
          <a:off x="6156308" y="0"/>
          <a:ext cx="1992333" cy="3769155"/>
        </a:xfrm>
        <a:prstGeom prst="roundRect">
          <a:avLst>
            <a:gd name="adj" fmla="val 10000"/>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rtl="0">
            <a:lnSpc>
              <a:spcPct val="90000"/>
            </a:lnSpc>
            <a:spcBef>
              <a:spcPct val="0"/>
            </a:spcBef>
            <a:spcAft>
              <a:spcPct val="35000"/>
            </a:spcAft>
            <a:buNone/>
          </a:pPr>
          <a:r>
            <a:rPr lang="en-GB" sz="2400" kern="1200" dirty="0">
              <a:solidFill>
                <a:schemeClr val="tx2">
                  <a:lumMod val="50000"/>
                </a:schemeClr>
              </a:solidFill>
            </a:rPr>
            <a:t>Appropriate Footwear (Care Rounding)</a:t>
          </a:r>
        </a:p>
      </dsp:txBody>
      <dsp:txXfrm>
        <a:off x="6156308" y="1507662"/>
        <a:ext cx="1992333" cy="1507662"/>
      </dsp:txXfrm>
    </dsp:sp>
    <dsp:sp modelId="{E3BFCF18-EC08-41F6-8CEE-CB5D1EACF438}">
      <dsp:nvSpPr>
        <dsp:cNvPr id="0" name=""/>
        <dsp:cNvSpPr/>
      </dsp:nvSpPr>
      <dsp:spPr>
        <a:xfrm>
          <a:off x="6524911" y="226149"/>
          <a:ext cx="1255128" cy="1255128"/>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35E660-2CFA-4F66-9B19-A7E9DAEE38ED}">
      <dsp:nvSpPr>
        <dsp:cNvPr id="0" name=""/>
        <dsp:cNvSpPr/>
      </dsp:nvSpPr>
      <dsp:spPr>
        <a:xfrm>
          <a:off x="8208411" y="0"/>
          <a:ext cx="1992333" cy="3769155"/>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rtl="0">
            <a:lnSpc>
              <a:spcPct val="90000"/>
            </a:lnSpc>
            <a:spcBef>
              <a:spcPct val="0"/>
            </a:spcBef>
            <a:spcAft>
              <a:spcPct val="35000"/>
            </a:spcAft>
            <a:buNone/>
          </a:pPr>
          <a:r>
            <a:rPr lang="en-GB" sz="2000" kern="1200" dirty="0">
              <a:solidFill>
                <a:schemeClr val="tx2">
                  <a:lumMod val="50000"/>
                </a:schemeClr>
              </a:solidFill>
            </a:rPr>
            <a:t>Glasses and hearing aids available and used if required (Care Rounding)</a:t>
          </a:r>
        </a:p>
      </dsp:txBody>
      <dsp:txXfrm>
        <a:off x="8208411" y="1507662"/>
        <a:ext cx="1992333" cy="1507662"/>
      </dsp:txXfrm>
    </dsp:sp>
    <dsp:sp modelId="{AC58CECD-C64F-4500-92A7-B655735D0FDC}">
      <dsp:nvSpPr>
        <dsp:cNvPr id="0" name=""/>
        <dsp:cNvSpPr/>
      </dsp:nvSpPr>
      <dsp:spPr>
        <a:xfrm>
          <a:off x="8577014" y="226149"/>
          <a:ext cx="1255128" cy="1255128"/>
        </a:xfrm>
        <a:prstGeom prst="ellipse">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90C56E8-7940-4004-B1DE-8A0647F66838}">
      <dsp:nvSpPr>
        <dsp:cNvPr id="0" name=""/>
        <dsp:cNvSpPr/>
      </dsp:nvSpPr>
      <dsp:spPr>
        <a:xfrm>
          <a:off x="408029" y="3015324"/>
          <a:ext cx="9384685" cy="565373"/>
        </a:xfrm>
        <a:prstGeom prst="leftRightArrow">
          <a:avLst/>
        </a:prstGeom>
        <a:solidFill>
          <a:schemeClr val="accent5">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D1CB20-B88E-4A9A-A88F-DE35EED2DD0B}">
      <dsp:nvSpPr>
        <dsp:cNvPr id="0" name=""/>
        <dsp:cNvSpPr/>
      </dsp:nvSpPr>
      <dsp:spPr>
        <a:xfrm>
          <a:off x="0" y="0"/>
          <a:ext cx="2073361" cy="3886200"/>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rtl="0">
            <a:lnSpc>
              <a:spcPct val="90000"/>
            </a:lnSpc>
            <a:spcBef>
              <a:spcPct val="0"/>
            </a:spcBef>
            <a:spcAft>
              <a:spcPct val="35000"/>
            </a:spcAft>
            <a:buNone/>
          </a:pPr>
          <a:r>
            <a:rPr lang="en-GB" sz="1800" kern="1200" dirty="0">
              <a:solidFill>
                <a:schemeClr val="tx2">
                  <a:lumMod val="50000"/>
                </a:schemeClr>
              </a:solidFill>
            </a:rPr>
            <a:t>Communicate mobility and transfer status (Safety Brief, Falls Display Sign)</a:t>
          </a:r>
        </a:p>
      </dsp:txBody>
      <dsp:txXfrm>
        <a:off x="0" y="1554480"/>
        <a:ext cx="2073361" cy="1554480"/>
      </dsp:txXfrm>
    </dsp:sp>
    <dsp:sp modelId="{E0E22EA2-4AFC-4794-A6D1-C39B557E4318}">
      <dsp:nvSpPr>
        <dsp:cNvPr id="0" name=""/>
        <dsp:cNvSpPr/>
      </dsp:nvSpPr>
      <dsp:spPr>
        <a:xfrm>
          <a:off x="389628" y="233172"/>
          <a:ext cx="1294104" cy="1294104"/>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3D07187-6EF2-4352-99B6-51304186E4DA}">
      <dsp:nvSpPr>
        <dsp:cNvPr id="0" name=""/>
        <dsp:cNvSpPr/>
      </dsp:nvSpPr>
      <dsp:spPr>
        <a:xfrm>
          <a:off x="2135562" y="0"/>
          <a:ext cx="2073361" cy="3886200"/>
        </a:xfrm>
        <a:prstGeom prst="roundRect">
          <a:avLst>
            <a:gd name="adj" fmla="val 10000"/>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rtl="0">
            <a:lnSpc>
              <a:spcPct val="90000"/>
            </a:lnSpc>
            <a:spcBef>
              <a:spcPct val="0"/>
            </a:spcBef>
            <a:spcAft>
              <a:spcPct val="35000"/>
            </a:spcAft>
            <a:buNone/>
          </a:pPr>
          <a:r>
            <a:rPr lang="en-GB" sz="2000" kern="1200" dirty="0">
              <a:solidFill>
                <a:schemeClr val="tx2">
                  <a:lumMod val="50000"/>
                </a:schemeClr>
              </a:solidFill>
            </a:rPr>
            <a:t>Chair and bed consistently at the best height (Care Rounding)</a:t>
          </a:r>
        </a:p>
      </dsp:txBody>
      <dsp:txXfrm>
        <a:off x="2135562" y="1554480"/>
        <a:ext cx="2073361" cy="1554480"/>
      </dsp:txXfrm>
    </dsp:sp>
    <dsp:sp modelId="{4F7C7610-09F7-414C-95D8-B324A527047E}">
      <dsp:nvSpPr>
        <dsp:cNvPr id="0" name=""/>
        <dsp:cNvSpPr/>
      </dsp:nvSpPr>
      <dsp:spPr>
        <a:xfrm>
          <a:off x="2525191" y="233172"/>
          <a:ext cx="1294104" cy="1294104"/>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B05473A-2AB1-48D9-9630-F30DFC7AF6BC}">
      <dsp:nvSpPr>
        <dsp:cNvPr id="0" name=""/>
        <dsp:cNvSpPr/>
      </dsp:nvSpPr>
      <dsp:spPr>
        <a:xfrm>
          <a:off x="4271125" y="0"/>
          <a:ext cx="2073361" cy="3886200"/>
        </a:xfrm>
        <a:prstGeom prst="roundRect">
          <a:avLst>
            <a:gd name="adj" fmla="val 1000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rtl="0">
            <a:lnSpc>
              <a:spcPct val="90000"/>
            </a:lnSpc>
            <a:spcBef>
              <a:spcPct val="0"/>
            </a:spcBef>
            <a:spcAft>
              <a:spcPct val="35000"/>
            </a:spcAft>
            <a:buNone/>
          </a:pPr>
          <a:r>
            <a:rPr lang="en-GB" sz="1800" kern="1200" dirty="0">
              <a:solidFill>
                <a:schemeClr val="tx2">
                  <a:lumMod val="50000"/>
                </a:schemeClr>
              </a:solidFill>
            </a:rPr>
            <a:t>Identify patient with cognitive impairment and/or poor mobility and not known to ask for assistance</a:t>
          </a:r>
        </a:p>
      </dsp:txBody>
      <dsp:txXfrm>
        <a:off x="4271125" y="1554480"/>
        <a:ext cx="2073361" cy="1554480"/>
      </dsp:txXfrm>
    </dsp:sp>
    <dsp:sp modelId="{CC2C86E2-9E8B-4AC9-AB77-9FFD1BC36F35}">
      <dsp:nvSpPr>
        <dsp:cNvPr id="0" name=""/>
        <dsp:cNvSpPr/>
      </dsp:nvSpPr>
      <dsp:spPr>
        <a:xfrm>
          <a:off x="4660753" y="233172"/>
          <a:ext cx="1294104" cy="1294104"/>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E7440DC-9475-4E81-96FC-5CF5EF28B6CE}">
      <dsp:nvSpPr>
        <dsp:cNvPr id="0" name=""/>
        <dsp:cNvSpPr/>
      </dsp:nvSpPr>
      <dsp:spPr>
        <a:xfrm>
          <a:off x="6406687" y="0"/>
          <a:ext cx="2073361" cy="3886200"/>
        </a:xfrm>
        <a:prstGeom prst="roundRect">
          <a:avLst>
            <a:gd name="adj" fmla="val 10000"/>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rtl="0">
            <a:lnSpc>
              <a:spcPct val="90000"/>
            </a:lnSpc>
            <a:spcBef>
              <a:spcPct val="0"/>
            </a:spcBef>
            <a:spcAft>
              <a:spcPct val="35000"/>
            </a:spcAft>
            <a:buNone/>
          </a:pPr>
          <a:r>
            <a:rPr lang="en-GB" sz="1600" b="1" kern="1200" dirty="0">
              <a:solidFill>
                <a:schemeClr val="tx2">
                  <a:lumMod val="50000"/>
                </a:schemeClr>
              </a:solidFill>
            </a:rPr>
            <a:t>Clearly document intensity of observation needed </a:t>
          </a:r>
          <a:r>
            <a:rPr lang="en-GB" sz="1600" kern="1200" dirty="0">
              <a:solidFill>
                <a:schemeClr val="tx2">
                  <a:lumMod val="50000"/>
                </a:schemeClr>
              </a:solidFill>
            </a:rPr>
            <a:t>e.g. Bed positioning, 1:1 observations, </a:t>
          </a:r>
          <a:r>
            <a:rPr lang="en-GB" sz="1600" kern="1200" dirty="0" err="1">
              <a:solidFill>
                <a:schemeClr val="tx2">
                  <a:lumMod val="50000"/>
                </a:schemeClr>
              </a:solidFill>
            </a:rPr>
            <a:t>cohorting</a:t>
          </a:r>
          <a:r>
            <a:rPr lang="en-GB" sz="1600" kern="1200" dirty="0">
              <a:solidFill>
                <a:schemeClr val="tx2">
                  <a:lumMod val="50000"/>
                </a:schemeClr>
              </a:solidFill>
            </a:rPr>
            <a:t> at risk patients, care rounding</a:t>
          </a:r>
        </a:p>
      </dsp:txBody>
      <dsp:txXfrm>
        <a:off x="6406687" y="1554480"/>
        <a:ext cx="2073361" cy="1554480"/>
      </dsp:txXfrm>
    </dsp:sp>
    <dsp:sp modelId="{93CFCCA5-9615-42D7-83B2-9B5246346D6C}">
      <dsp:nvSpPr>
        <dsp:cNvPr id="0" name=""/>
        <dsp:cNvSpPr/>
      </dsp:nvSpPr>
      <dsp:spPr>
        <a:xfrm>
          <a:off x="7015550" y="469061"/>
          <a:ext cx="855636" cy="822325"/>
        </a:xfrm>
        <a:prstGeom prst="ellipse">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E7C8BAE-C6AF-4924-BC3A-8A423CE8424B}">
      <dsp:nvSpPr>
        <dsp:cNvPr id="0" name=""/>
        <dsp:cNvSpPr/>
      </dsp:nvSpPr>
      <dsp:spPr>
        <a:xfrm>
          <a:off x="8542250" y="0"/>
          <a:ext cx="2073361" cy="3886200"/>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rtl="0">
            <a:lnSpc>
              <a:spcPct val="90000"/>
            </a:lnSpc>
            <a:spcBef>
              <a:spcPct val="0"/>
            </a:spcBef>
            <a:spcAft>
              <a:spcPct val="35000"/>
            </a:spcAft>
            <a:buNone/>
          </a:pPr>
          <a:r>
            <a:rPr lang="en-GB" sz="2100" kern="1200" dirty="0">
              <a:solidFill>
                <a:schemeClr val="tx2">
                  <a:lumMod val="50000"/>
                </a:schemeClr>
              </a:solidFill>
            </a:rPr>
            <a:t>Complete Bed Rail Assessment (Risk Assessment)</a:t>
          </a:r>
        </a:p>
      </dsp:txBody>
      <dsp:txXfrm>
        <a:off x="8542250" y="1554480"/>
        <a:ext cx="2073361" cy="1554480"/>
      </dsp:txXfrm>
    </dsp:sp>
    <dsp:sp modelId="{6411E0C2-DA8F-48CD-B995-7018FE0127D6}">
      <dsp:nvSpPr>
        <dsp:cNvPr id="0" name=""/>
        <dsp:cNvSpPr/>
      </dsp:nvSpPr>
      <dsp:spPr>
        <a:xfrm>
          <a:off x="8931878" y="233172"/>
          <a:ext cx="1294104" cy="1294104"/>
        </a:xfrm>
        <a:prstGeom prst="ellipse">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60867B7-663A-4C99-B3C8-113DD538EE3B}">
      <dsp:nvSpPr>
        <dsp:cNvPr id="0" name=""/>
        <dsp:cNvSpPr/>
      </dsp:nvSpPr>
      <dsp:spPr>
        <a:xfrm>
          <a:off x="424624" y="3108960"/>
          <a:ext cx="9766363" cy="582930"/>
        </a:xfrm>
        <a:prstGeom prst="leftRightArrow">
          <a:avLst/>
        </a:prstGeom>
        <a:solidFill>
          <a:schemeClr val="accent5">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10.xml><?xml version="1.0" encoding="utf-8"?>
<dgm:layoutDef xmlns:dgm="http://schemas.openxmlformats.org/drawingml/2006/diagram" xmlns:a="http://schemas.openxmlformats.org/drawingml/2006/main" uniqueId="urn:microsoft.com/office/officeart/2005/8/layout/hList7#3">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6.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1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2">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3">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hList7#2">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BF8512-79B8-4A21-AF08-61248ECB0842}" type="datetimeFigureOut">
              <a:rPr lang="en-GB" smtClean="0"/>
              <a:pPr/>
              <a:t>17/05/2024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ED74AC-C0B6-4C02-BCAC-AB2BFF892B89}" type="slidenum">
              <a:rPr lang="en-GB" smtClean="0"/>
              <a:pPr/>
              <a:t>‹#›</a:t>
            </a:fld>
            <a:endParaRPr lang="en-GB"/>
          </a:p>
        </p:txBody>
      </p:sp>
    </p:spTree>
    <p:extLst>
      <p:ext uri="{BB962C8B-B14F-4D97-AF65-F5344CB8AC3E}">
        <p14:creationId xmlns:p14="http://schemas.microsoft.com/office/powerpoint/2010/main" val="15706139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nice.org.uk/guidance/cg161/chapter/recommendations"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7ED74AC-C0B6-4C02-BCAC-AB2BFF892B89}" type="slidenum">
              <a:rPr lang="en-GB" smtClean="0"/>
              <a:pPr/>
              <a:t>1</a:t>
            </a:fld>
            <a:endParaRPr lang="en-GB"/>
          </a:p>
        </p:txBody>
      </p:sp>
    </p:spTree>
    <p:extLst>
      <p:ext uri="{BB962C8B-B14F-4D97-AF65-F5344CB8AC3E}">
        <p14:creationId xmlns:p14="http://schemas.microsoft.com/office/powerpoint/2010/main" val="31657264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7ED74AC-C0B6-4C02-BCAC-AB2BFF892B89}" type="slidenum">
              <a:rPr lang="en-GB" smtClean="0"/>
              <a:pPr/>
              <a:t>12</a:t>
            </a:fld>
            <a:endParaRPr lang="en-GB"/>
          </a:p>
        </p:txBody>
      </p:sp>
    </p:spTree>
    <p:extLst>
      <p:ext uri="{BB962C8B-B14F-4D97-AF65-F5344CB8AC3E}">
        <p14:creationId xmlns:p14="http://schemas.microsoft.com/office/powerpoint/2010/main" val="26850541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7ED74AC-C0B6-4C02-BCAC-AB2BFF892B89}" type="slidenum">
              <a:rPr lang="en-GB" smtClean="0"/>
              <a:pPr/>
              <a:t>13</a:t>
            </a:fld>
            <a:endParaRPr lang="en-GB"/>
          </a:p>
        </p:txBody>
      </p:sp>
    </p:spTree>
    <p:extLst>
      <p:ext uri="{BB962C8B-B14F-4D97-AF65-F5344CB8AC3E}">
        <p14:creationId xmlns:p14="http://schemas.microsoft.com/office/powerpoint/2010/main" val="27745015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0" indent="-457200">
              <a:buFont typeface="Arial" panose="020B0604020202020204" pitchFamily="34" charset="0"/>
              <a:buChar char="•"/>
            </a:pPr>
            <a:r>
              <a:rPr lang="en-GB" sz="3300" dirty="0"/>
              <a:t>Eyesight (varifocals and bifocals can cause falls)</a:t>
            </a:r>
          </a:p>
          <a:p>
            <a:pPr marL="457200" lvl="0" indent="-457200">
              <a:buFont typeface="Arial" panose="020B0604020202020204" pitchFamily="34" charset="0"/>
              <a:buChar char="•"/>
            </a:pPr>
            <a:r>
              <a:rPr lang="en-GB" sz="3300" dirty="0"/>
              <a:t>Pain (</a:t>
            </a:r>
            <a:r>
              <a:rPr lang="en-GB" sz="3300" dirty="0" err="1"/>
              <a:t>eg</a:t>
            </a:r>
            <a:r>
              <a:rPr lang="en-GB" sz="3300" dirty="0"/>
              <a:t> arthritis in joints or desire to relieve pressure)</a:t>
            </a:r>
          </a:p>
          <a:p>
            <a:pPr marL="457200" lvl="0" indent="-457200">
              <a:buFont typeface="Arial" panose="020B0604020202020204" pitchFamily="34" charset="0"/>
              <a:buChar char="•"/>
            </a:pPr>
            <a:r>
              <a:rPr lang="en-GB" sz="3300" dirty="0"/>
              <a:t>Strength – weakness in muscles due to periods of immobility, frailty or a condition such as stroke, Parkinson's, MS, etc</a:t>
            </a:r>
          </a:p>
          <a:p>
            <a:pPr marL="457200" lvl="0" indent="-457200">
              <a:buFont typeface="Arial" panose="020B0604020202020204" pitchFamily="34" charset="0"/>
              <a:buChar char="•"/>
            </a:pPr>
            <a:r>
              <a:rPr lang="en-GB" sz="3300" dirty="0"/>
              <a:t>Lack of sensation/too much sensation in feet</a:t>
            </a:r>
          </a:p>
          <a:p>
            <a:pPr marL="457200" lvl="0" indent="-457200">
              <a:buFont typeface="Arial" panose="020B0604020202020204" pitchFamily="34" charset="0"/>
              <a:buChar char="•"/>
            </a:pPr>
            <a:r>
              <a:rPr lang="en-GB" sz="3300" dirty="0"/>
              <a:t>Dehydration</a:t>
            </a:r>
          </a:p>
          <a:p>
            <a:pPr marL="457200" lvl="0" indent="-457200">
              <a:buFont typeface="Arial" panose="020B0604020202020204" pitchFamily="34" charset="0"/>
              <a:buChar char="•"/>
            </a:pPr>
            <a:r>
              <a:rPr lang="en-GB" sz="3300" dirty="0"/>
              <a:t>Infection </a:t>
            </a:r>
            <a:r>
              <a:rPr lang="en-GB" sz="3300" dirty="0" err="1"/>
              <a:t>eg</a:t>
            </a:r>
            <a:r>
              <a:rPr lang="en-GB" sz="3300" dirty="0"/>
              <a:t> UTI, chest infection</a:t>
            </a:r>
          </a:p>
          <a:p>
            <a:pPr marL="457200" lvl="0" indent="-457200">
              <a:buFont typeface="Arial" panose="020B0604020202020204" pitchFamily="34" charset="0"/>
              <a:buChar char="•"/>
            </a:pPr>
            <a:r>
              <a:rPr lang="en-GB" sz="3300" dirty="0"/>
              <a:t>Confusion/delirium/dementia</a:t>
            </a:r>
          </a:p>
          <a:p>
            <a:pPr marL="457200" lvl="0" indent="-457200">
              <a:buFont typeface="Arial" panose="020B0604020202020204" pitchFamily="34" charset="0"/>
              <a:buChar char="•"/>
            </a:pPr>
            <a:r>
              <a:rPr lang="en-GB" sz="3300" dirty="0"/>
              <a:t>Incontinence/urge incontinence</a:t>
            </a:r>
          </a:p>
          <a:p>
            <a:pPr marL="457200" lvl="0" indent="-457200">
              <a:buFont typeface="Arial" panose="020B0604020202020204" pitchFamily="34" charset="0"/>
              <a:buChar char="•"/>
            </a:pPr>
            <a:r>
              <a:rPr lang="en-GB" sz="3300" dirty="0"/>
              <a:t>Constipation</a:t>
            </a:r>
          </a:p>
          <a:p>
            <a:pPr marL="457200" lvl="0" indent="-457200">
              <a:buFont typeface="Arial" panose="020B0604020202020204" pitchFamily="34" charset="0"/>
              <a:buChar char="•"/>
            </a:pPr>
            <a:r>
              <a:rPr lang="en-GB" sz="3300" dirty="0"/>
              <a:t>Dizziness/blackouts/seizures</a:t>
            </a:r>
          </a:p>
          <a:p>
            <a:pPr marL="457200" lvl="0" indent="-457200">
              <a:buFont typeface="Arial" panose="020B0604020202020204" pitchFamily="34" charset="0"/>
              <a:buChar char="•"/>
            </a:pPr>
            <a:r>
              <a:rPr lang="en-GB" sz="3300" dirty="0"/>
              <a:t>Poor hearing/blocked ears</a:t>
            </a:r>
          </a:p>
          <a:p>
            <a:r>
              <a:rPr lang="en-GB" dirty="0"/>
              <a:t>Balance exercise</a:t>
            </a:r>
          </a:p>
          <a:p>
            <a:endParaRPr lang="en-GB" dirty="0"/>
          </a:p>
        </p:txBody>
      </p:sp>
      <p:sp>
        <p:nvSpPr>
          <p:cNvPr id="4" name="Slide Number Placeholder 3"/>
          <p:cNvSpPr>
            <a:spLocks noGrp="1"/>
          </p:cNvSpPr>
          <p:nvPr>
            <p:ph type="sldNum" sz="quarter" idx="5"/>
          </p:nvPr>
        </p:nvSpPr>
        <p:spPr/>
        <p:txBody>
          <a:bodyPr/>
          <a:lstStyle/>
          <a:p>
            <a:fld id="{B7ED74AC-C0B6-4C02-BCAC-AB2BFF892B89}" type="slidenum">
              <a:rPr lang="en-GB" smtClean="0"/>
              <a:pPr/>
              <a:t>15</a:t>
            </a:fld>
            <a:endParaRPr lang="en-GB"/>
          </a:p>
        </p:txBody>
      </p:sp>
    </p:spTree>
    <p:extLst>
      <p:ext uri="{BB962C8B-B14F-4D97-AF65-F5344CB8AC3E}">
        <p14:creationId xmlns:p14="http://schemas.microsoft.com/office/powerpoint/2010/main" val="3970229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Why do you think each of these have an effect?</a:t>
            </a:r>
          </a:p>
        </p:txBody>
      </p:sp>
      <p:sp>
        <p:nvSpPr>
          <p:cNvPr id="4" name="Slide Number Placeholder 3"/>
          <p:cNvSpPr>
            <a:spLocks noGrp="1"/>
          </p:cNvSpPr>
          <p:nvPr>
            <p:ph type="sldNum" sz="quarter" idx="5"/>
          </p:nvPr>
        </p:nvSpPr>
        <p:spPr/>
        <p:txBody>
          <a:bodyPr/>
          <a:lstStyle/>
          <a:p>
            <a:fld id="{93A54788-EB9F-4B27-8AF0-028F9976F594}" type="slidenum">
              <a:rPr lang="en-GB" smtClean="0"/>
              <a:pPr/>
              <a:t>16</a:t>
            </a:fld>
            <a:endParaRPr lang="en-GB"/>
          </a:p>
        </p:txBody>
      </p:sp>
    </p:spTree>
    <p:extLst>
      <p:ext uri="{BB962C8B-B14F-4D97-AF65-F5344CB8AC3E}">
        <p14:creationId xmlns:p14="http://schemas.microsoft.com/office/powerpoint/2010/main" val="16957207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7ED74AC-C0B6-4C02-BCAC-AB2BFF892B89}" type="slidenum">
              <a:rPr lang="en-GB" smtClean="0"/>
              <a:pPr/>
              <a:t>17</a:t>
            </a:fld>
            <a:endParaRPr lang="en-GB"/>
          </a:p>
        </p:txBody>
      </p:sp>
    </p:spTree>
    <p:extLst>
      <p:ext uri="{BB962C8B-B14F-4D97-AF65-F5344CB8AC3E}">
        <p14:creationId xmlns:p14="http://schemas.microsoft.com/office/powerpoint/2010/main" val="26595702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7ED74AC-C0B6-4C02-BCAC-AB2BFF892B89}" type="slidenum">
              <a:rPr lang="en-GB" smtClean="0"/>
              <a:pPr/>
              <a:t>18</a:t>
            </a:fld>
            <a:endParaRPr lang="en-GB"/>
          </a:p>
        </p:txBody>
      </p:sp>
    </p:spTree>
    <p:extLst>
      <p:ext uri="{BB962C8B-B14F-4D97-AF65-F5344CB8AC3E}">
        <p14:creationId xmlns:p14="http://schemas.microsoft.com/office/powerpoint/2010/main" val="18611639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GB" dirty="0"/>
              <a:t>Can you think of any other</a:t>
            </a:r>
            <a:r>
              <a:rPr lang="en-GB" baseline="0" dirty="0"/>
              <a:t> environmental factors? </a:t>
            </a:r>
          </a:p>
          <a:p>
            <a:pPr marL="171450" lvl="0" indent="-171450">
              <a:buFont typeface="Arial" panose="020B0604020202020204" pitchFamily="34" charset="0"/>
              <a:buChar char="•"/>
            </a:pPr>
            <a:r>
              <a:rPr lang="en-GB" dirty="0"/>
              <a:t>Lighting</a:t>
            </a:r>
          </a:p>
          <a:p>
            <a:pPr marL="171450" lvl="0" indent="-171450">
              <a:buFont typeface="Arial" panose="020B0604020202020204" pitchFamily="34" charset="0"/>
              <a:buChar char="•"/>
            </a:pPr>
            <a:r>
              <a:rPr lang="en-GB" dirty="0"/>
              <a:t>Clutter</a:t>
            </a:r>
          </a:p>
          <a:p>
            <a:pPr marL="171450" lvl="0" indent="-171450">
              <a:buFont typeface="Arial" panose="020B0604020202020204" pitchFamily="34" charset="0"/>
              <a:buChar char="•"/>
            </a:pPr>
            <a:r>
              <a:rPr lang="en-GB" dirty="0"/>
              <a:t>Inappropriate seating/mattresses/beds</a:t>
            </a:r>
          </a:p>
          <a:p>
            <a:pPr marL="171450" lvl="0" indent="-171450">
              <a:buFont typeface="Arial" panose="020B0604020202020204" pitchFamily="34" charset="0"/>
              <a:buChar char="•"/>
            </a:pPr>
            <a:r>
              <a:rPr lang="en-GB" dirty="0"/>
              <a:t>Access to bath/shower</a:t>
            </a:r>
          </a:p>
          <a:p>
            <a:pPr marL="171450" lvl="0" indent="-171450">
              <a:buFont typeface="Arial" panose="020B0604020202020204" pitchFamily="34" charset="0"/>
              <a:buChar char="•"/>
            </a:pPr>
            <a:r>
              <a:rPr lang="en-GB" dirty="0"/>
              <a:t>Flooring</a:t>
            </a:r>
          </a:p>
          <a:p>
            <a:pPr marL="171450" lvl="0" indent="-171450">
              <a:buFont typeface="Arial" panose="020B0604020202020204" pitchFamily="34" charset="0"/>
              <a:buChar char="•"/>
            </a:pPr>
            <a:r>
              <a:rPr lang="en-GB" dirty="0"/>
              <a:t>Wet floor</a:t>
            </a:r>
          </a:p>
          <a:p>
            <a:pPr marL="171450" lvl="0" indent="-171450">
              <a:buFont typeface="Arial" panose="020B0604020202020204" pitchFamily="34" charset="0"/>
              <a:buChar char="•"/>
            </a:pPr>
            <a:r>
              <a:rPr lang="en-GB" dirty="0"/>
              <a:t>Obstacles</a:t>
            </a:r>
          </a:p>
          <a:p>
            <a:pPr marL="171450" lvl="0" indent="-171450">
              <a:buFont typeface="Arial" panose="020B0604020202020204" pitchFamily="34" charset="0"/>
              <a:buChar char="•"/>
            </a:pPr>
            <a:r>
              <a:rPr lang="en-GB" dirty="0"/>
              <a:t>Noise</a:t>
            </a:r>
          </a:p>
          <a:p>
            <a:pPr marL="171450" lvl="0" indent="-171450">
              <a:buFont typeface="Arial" panose="020B0604020202020204" pitchFamily="34" charset="0"/>
              <a:buChar char="•"/>
            </a:pPr>
            <a:r>
              <a:rPr lang="en-GB" dirty="0"/>
              <a:t>Other people</a:t>
            </a:r>
          </a:p>
          <a:p>
            <a:endParaRPr lang="en-GB" dirty="0"/>
          </a:p>
        </p:txBody>
      </p:sp>
      <p:sp>
        <p:nvSpPr>
          <p:cNvPr id="4" name="Slide Number Placeholder 3"/>
          <p:cNvSpPr>
            <a:spLocks noGrp="1"/>
          </p:cNvSpPr>
          <p:nvPr>
            <p:ph type="sldNum" sz="quarter" idx="5"/>
          </p:nvPr>
        </p:nvSpPr>
        <p:spPr/>
        <p:txBody>
          <a:bodyPr/>
          <a:lstStyle/>
          <a:p>
            <a:fld id="{B7ED74AC-C0B6-4C02-BCAC-AB2BFF892B89}" type="slidenum">
              <a:rPr lang="en-GB" smtClean="0"/>
              <a:pPr/>
              <a:t>19</a:t>
            </a:fld>
            <a:endParaRPr lang="en-GB"/>
          </a:p>
        </p:txBody>
      </p:sp>
    </p:spTree>
    <p:extLst>
      <p:ext uri="{BB962C8B-B14F-4D97-AF65-F5344CB8AC3E}">
        <p14:creationId xmlns:p14="http://schemas.microsoft.com/office/powerpoint/2010/main" val="36877834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r>
              <a:rPr lang="en-GB" dirty="0"/>
              <a:t>Can you think of anything else?</a:t>
            </a:r>
          </a:p>
          <a:p>
            <a:pPr marL="171450" lvl="0" indent="-171450">
              <a:buFont typeface="Arial" panose="020B0604020202020204" pitchFamily="34" charset="0"/>
              <a:buChar char="•"/>
            </a:pPr>
            <a:r>
              <a:rPr lang="en-GB" dirty="0"/>
              <a:t>Badly fitting foot wear</a:t>
            </a:r>
          </a:p>
          <a:p>
            <a:pPr marL="171450" lvl="0" indent="-171450">
              <a:buFont typeface="Arial" panose="020B0604020202020204" pitchFamily="34" charset="0"/>
              <a:buChar char="•"/>
            </a:pPr>
            <a:r>
              <a:rPr lang="en-GB" dirty="0"/>
              <a:t>Clothing that does not fit</a:t>
            </a:r>
          </a:p>
          <a:p>
            <a:pPr marL="171450" lvl="0" indent="-171450">
              <a:buFont typeface="Arial" panose="020B0604020202020204" pitchFamily="34" charset="0"/>
              <a:buChar char="•"/>
            </a:pPr>
            <a:r>
              <a:rPr lang="en-GB" dirty="0"/>
              <a:t>Wrong walking aids</a:t>
            </a:r>
          </a:p>
          <a:p>
            <a:endParaRPr lang="en-GB" dirty="0"/>
          </a:p>
        </p:txBody>
      </p:sp>
      <p:sp>
        <p:nvSpPr>
          <p:cNvPr id="4" name="Slide Number Placeholder 3"/>
          <p:cNvSpPr>
            <a:spLocks noGrp="1"/>
          </p:cNvSpPr>
          <p:nvPr>
            <p:ph type="sldNum" sz="quarter" idx="10"/>
          </p:nvPr>
        </p:nvSpPr>
        <p:spPr/>
        <p:txBody>
          <a:bodyPr/>
          <a:lstStyle/>
          <a:p>
            <a:fld id="{93A54788-EB9F-4B27-8AF0-028F9976F594}" type="slidenum">
              <a:rPr lang="en-GB" smtClean="0"/>
              <a:pPr/>
              <a:t>20</a:t>
            </a:fld>
            <a:endParaRPr lang="en-GB"/>
          </a:p>
        </p:txBody>
      </p:sp>
    </p:spTree>
    <p:extLst>
      <p:ext uri="{BB962C8B-B14F-4D97-AF65-F5344CB8AC3E}">
        <p14:creationId xmlns:p14="http://schemas.microsoft.com/office/powerpoint/2010/main" val="39633246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7ED74AC-C0B6-4C02-BCAC-AB2BFF892B89}" type="slidenum">
              <a:rPr lang="en-GB" smtClean="0"/>
              <a:pPr/>
              <a:t>21</a:t>
            </a:fld>
            <a:endParaRPr lang="en-GB"/>
          </a:p>
        </p:txBody>
      </p:sp>
    </p:spTree>
    <p:extLst>
      <p:ext uri="{BB962C8B-B14F-4D97-AF65-F5344CB8AC3E}">
        <p14:creationId xmlns:p14="http://schemas.microsoft.com/office/powerpoint/2010/main" val="27378187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is clear that the risk of falls within the hospital patient population is both high and complex</a:t>
            </a:r>
          </a:p>
          <a:p>
            <a:r>
              <a:rPr lang="en-GB" dirty="0"/>
              <a:t>SO HOW DO WE reduce this complex risk?</a:t>
            </a:r>
          </a:p>
        </p:txBody>
      </p:sp>
      <p:sp>
        <p:nvSpPr>
          <p:cNvPr id="4" name="Slide Number Placeholder 3"/>
          <p:cNvSpPr>
            <a:spLocks noGrp="1"/>
          </p:cNvSpPr>
          <p:nvPr>
            <p:ph type="sldNum" sz="quarter" idx="5"/>
          </p:nvPr>
        </p:nvSpPr>
        <p:spPr/>
        <p:txBody>
          <a:bodyPr/>
          <a:lstStyle/>
          <a:p>
            <a:fld id="{B7ED74AC-C0B6-4C02-BCAC-AB2BFF892B89}" type="slidenum">
              <a:rPr lang="en-GB" smtClean="0"/>
              <a:pPr/>
              <a:t>22</a:t>
            </a:fld>
            <a:endParaRPr lang="en-GB"/>
          </a:p>
        </p:txBody>
      </p:sp>
    </p:spTree>
    <p:extLst>
      <p:ext uri="{BB962C8B-B14F-4D97-AF65-F5344CB8AC3E}">
        <p14:creationId xmlns:p14="http://schemas.microsoft.com/office/powerpoint/2010/main" val="3654460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B7ED74AC-C0B6-4C02-BCAC-AB2BFF892B89}" type="slidenum">
              <a:rPr lang="en-GB" smtClean="0"/>
              <a:pPr/>
              <a:t>2</a:t>
            </a:fld>
            <a:endParaRPr lang="en-GB"/>
          </a:p>
        </p:txBody>
      </p:sp>
    </p:spTree>
    <p:extLst>
      <p:ext uri="{BB962C8B-B14F-4D97-AF65-F5344CB8AC3E}">
        <p14:creationId xmlns:p14="http://schemas.microsoft.com/office/powerpoint/2010/main" val="33725340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7ED74AC-C0B6-4C02-BCAC-AB2BFF892B89}" type="slidenum">
              <a:rPr lang="en-GB" smtClean="0"/>
              <a:pPr/>
              <a:t>23</a:t>
            </a:fld>
            <a:endParaRPr lang="en-GB"/>
          </a:p>
        </p:txBody>
      </p:sp>
    </p:spTree>
    <p:extLst>
      <p:ext uri="{BB962C8B-B14F-4D97-AF65-F5344CB8AC3E}">
        <p14:creationId xmlns:p14="http://schemas.microsoft.com/office/powerpoint/2010/main" val="5175367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Both global and national health organisations recognise the cost of falls on the person’s health and to the health industry</a:t>
            </a:r>
          </a:p>
        </p:txBody>
      </p:sp>
      <p:sp>
        <p:nvSpPr>
          <p:cNvPr id="4" name="Slide Number Placeholder 3"/>
          <p:cNvSpPr>
            <a:spLocks noGrp="1"/>
          </p:cNvSpPr>
          <p:nvPr>
            <p:ph type="sldNum" sz="quarter" idx="5"/>
          </p:nvPr>
        </p:nvSpPr>
        <p:spPr/>
        <p:txBody>
          <a:bodyPr/>
          <a:lstStyle/>
          <a:p>
            <a:fld id="{B7ED74AC-C0B6-4C02-BCAC-AB2BFF892B89}" type="slidenum">
              <a:rPr lang="en-GB" smtClean="0"/>
              <a:pPr/>
              <a:t>24</a:t>
            </a:fld>
            <a:endParaRPr lang="en-GB"/>
          </a:p>
        </p:txBody>
      </p:sp>
    </p:spTree>
    <p:extLst>
      <p:ext uri="{BB962C8B-B14F-4D97-AF65-F5344CB8AC3E}">
        <p14:creationId xmlns:p14="http://schemas.microsoft.com/office/powerpoint/2010/main" val="29520057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(Split</a:t>
            </a:r>
            <a:r>
              <a:rPr lang="en-GB" baseline="0" dirty="0"/>
              <a:t> into two, and ‘treasure hunt’)?</a:t>
            </a:r>
          </a:p>
          <a:p>
            <a:r>
              <a:rPr lang="en-GB" baseline="0" dirty="0"/>
              <a:t>As HCP we have a responsibility to reduce the risk of harm to our patients.</a:t>
            </a:r>
          </a:p>
          <a:p>
            <a:r>
              <a:rPr lang="en-GB" baseline="0" dirty="0"/>
              <a:t>Assessing each person’s risk of falling is part of the person-centred risk assessment bundle and is expected to be completed within the first? (24 or 6) hours of admission.</a:t>
            </a:r>
            <a:endParaRPr lang="en-GB" dirty="0"/>
          </a:p>
          <a:p>
            <a:endParaRPr lang="en-GB" dirty="0"/>
          </a:p>
        </p:txBody>
      </p:sp>
      <p:sp>
        <p:nvSpPr>
          <p:cNvPr id="4" name="Slide Number Placeholder 3"/>
          <p:cNvSpPr>
            <a:spLocks noGrp="1"/>
          </p:cNvSpPr>
          <p:nvPr>
            <p:ph type="sldNum" sz="quarter" idx="5"/>
          </p:nvPr>
        </p:nvSpPr>
        <p:spPr/>
        <p:txBody>
          <a:bodyPr/>
          <a:lstStyle/>
          <a:p>
            <a:fld id="{B7ED74AC-C0B6-4C02-BCAC-AB2BFF892B89}" type="slidenum">
              <a:rPr lang="en-GB" smtClean="0"/>
              <a:pPr/>
              <a:t>25</a:t>
            </a:fld>
            <a:endParaRPr lang="en-GB"/>
          </a:p>
        </p:txBody>
      </p:sp>
    </p:spTree>
    <p:extLst>
      <p:ext uri="{BB962C8B-B14F-4D97-AF65-F5344CB8AC3E}">
        <p14:creationId xmlns:p14="http://schemas.microsoft.com/office/powerpoint/2010/main" val="20550195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Read the slide</a:t>
            </a:r>
          </a:p>
          <a:p>
            <a:endParaRPr lang="en-GB" dirty="0"/>
          </a:p>
        </p:txBody>
      </p:sp>
      <p:sp>
        <p:nvSpPr>
          <p:cNvPr id="4" name="Slide Number Placeholder 3"/>
          <p:cNvSpPr>
            <a:spLocks noGrp="1"/>
          </p:cNvSpPr>
          <p:nvPr>
            <p:ph type="sldNum" sz="quarter" idx="5"/>
          </p:nvPr>
        </p:nvSpPr>
        <p:spPr/>
        <p:txBody>
          <a:bodyPr/>
          <a:lstStyle/>
          <a:p>
            <a:fld id="{B7ED74AC-C0B6-4C02-BCAC-AB2BFF892B89}" type="slidenum">
              <a:rPr lang="en-GB" smtClean="0"/>
              <a:pPr/>
              <a:t>26</a:t>
            </a:fld>
            <a:endParaRPr lang="en-GB"/>
          </a:p>
        </p:txBody>
      </p:sp>
    </p:spTree>
    <p:extLst>
      <p:ext uri="{BB962C8B-B14F-4D97-AF65-F5344CB8AC3E}">
        <p14:creationId xmlns:p14="http://schemas.microsoft.com/office/powerpoint/2010/main" val="31874013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Blank falls flowchart</a:t>
            </a:r>
            <a:r>
              <a:rPr lang="en-GB" baseline="0" dirty="0"/>
              <a:t> to </a:t>
            </a:r>
            <a:endParaRPr lang="en-GB" dirty="0"/>
          </a:p>
          <a:p>
            <a:r>
              <a:rPr lang="en-GB" dirty="0"/>
              <a:t>This is the process for assessing falls risk in NHS Lothian.</a:t>
            </a:r>
          </a:p>
          <a:p>
            <a:r>
              <a:rPr lang="en-GB" dirty="0"/>
              <a:t>This is expected to be carried out with all patients, as per instructions </a:t>
            </a:r>
          </a:p>
          <a:p>
            <a:r>
              <a:rPr lang="en-GB" dirty="0"/>
              <a:t>Lets break down the process...</a:t>
            </a:r>
          </a:p>
          <a:p>
            <a:endParaRPr lang="en-GB" dirty="0"/>
          </a:p>
        </p:txBody>
      </p:sp>
      <p:sp>
        <p:nvSpPr>
          <p:cNvPr id="4" name="Slide Number Placeholder 3"/>
          <p:cNvSpPr>
            <a:spLocks noGrp="1"/>
          </p:cNvSpPr>
          <p:nvPr>
            <p:ph type="sldNum" sz="quarter" idx="5"/>
          </p:nvPr>
        </p:nvSpPr>
        <p:spPr/>
        <p:txBody>
          <a:bodyPr/>
          <a:lstStyle/>
          <a:p>
            <a:fld id="{B7ED74AC-C0B6-4C02-BCAC-AB2BFF892B89}" type="slidenum">
              <a:rPr lang="en-GB" smtClean="0"/>
              <a:pPr/>
              <a:t>27</a:t>
            </a:fld>
            <a:endParaRPr lang="en-GB"/>
          </a:p>
        </p:txBody>
      </p:sp>
    </p:spTree>
    <p:extLst>
      <p:ext uri="{BB962C8B-B14F-4D97-AF65-F5344CB8AC3E}">
        <p14:creationId xmlns:p14="http://schemas.microsoft.com/office/powerpoint/2010/main" val="35341962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Falls assessment and prevention for all patients: aimed at optimising safety</a:t>
            </a:r>
          </a:p>
          <a:p>
            <a:endParaRPr lang="en-GB" dirty="0"/>
          </a:p>
        </p:txBody>
      </p:sp>
      <p:sp>
        <p:nvSpPr>
          <p:cNvPr id="4" name="Slide Number Placeholder 3"/>
          <p:cNvSpPr>
            <a:spLocks noGrp="1"/>
          </p:cNvSpPr>
          <p:nvPr>
            <p:ph type="sldNum" sz="quarter" idx="5"/>
          </p:nvPr>
        </p:nvSpPr>
        <p:spPr/>
        <p:txBody>
          <a:bodyPr/>
          <a:lstStyle/>
          <a:p>
            <a:fld id="{B7ED74AC-C0B6-4C02-BCAC-AB2BFF892B89}" type="slidenum">
              <a:rPr lang="en-GB" smtClean="0"/>
              <a:pPr/>
              <a:t>28</a:t>
            </a:fld>
            <a:endParaRPr lang="en-GB"/>
          </a:p>
        </p:txBody>
      </p:sp>
    </p:spTree>
    <p:extLst>
      <p:ext uri="{BB962C8B-B14F-4D97-AF65-F5344CB8AC3E}">
        <p14:creationId xmlns:p14="http://schemas.microsoft.com/office/powerpoint/2010/main" val="4981805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Where the 5 questions risk assessment has flagged ‘YES’ this more vulnerable pt risk bundle signposts to basic falls prevention actions and should also include an MDT assessment see following slide</a:t>
            </a:r>
          </a:p>
          <a:p>
            <a:endParaRPr lang="en-GB" dirty="0"/>
          </a:p>
        </p:txBody>
      </p:sp>
      <p:sp>
        <p:nvSpPr>
          <p:cNvPr id="4" name="Slide Number Placeholder 3"/>
          <p:cNvSpPr>
            <a:spLocks noGrp="1"/>
          </p:cNvSpPr>
          <p:nvPr>
            <p:ph type="sldNum" sz="quarter" idx="5"/>
          </p:nvPr>
        </p:nvSpPr>
        <p:spPr/>
        <p:txBody>
          <a:bodyPr/>
          <a:lstStyle/>
          <a:p>
            <a:fld id="{B7ED74AC-C0B6-4C02-BCAC-AB2BFF892B89}" type="slidenum">
              <a:rPr lang="en-GB" smtClean="0"/>
              <a:pPr/>
              <a:t>29</a:t>
            </a:fld>
            <a:endParaRPr lang="en-GB"/>
          </a:p>
        </p:txBody>
      </p:sp>
    </p:spTree>
    <p:extLst>
      <p:ext uri="{BB962C8B-B14F-4D97-AF65-F5344CB8AC3E}">
        <p14:creationId xmlns:p14="http://schemas.microsoft.com/office/powerpoint/2010/main" val="18921328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MDT assessment is where the individual’s contributory risks are determined and should include falls</a:t>
            </a:r>
            <a:r>
              <a:rPr lang="en-GB" baseline="0" dirty="0"/>
              <a:t> history, health conditions, mobility/balance problems, syncopal issues, visual impairment and fracture/osteoporosis risk.</a:t>
            </a:r>
          </a:p>
          <a:p>
            <a:endParaRPr lang="en-GB" dirty="0"/>
          </a:p>
        </p:txBody>
      </p:sp>
      <p:sp>
        <p:nvSpPr>
          <p:cNvPr id="4" name="Slide Number Placeholder 3"/>
          <p:cNvSpPr>
            <a:spLocks noGrp="1"/>
          </p:cNvSpPr>
          <p:nvPr>
            <p:ph type="sldNum" sz="quarter" idx="5"/>
          </p:nvPr>
        </p:nvSpPr>
        <p:spPr/>
        <p:txBody>
          <a:bodyPr/>
          <a:lstStyle/>
          <a:p>
            <a:fld id="{B7ED74AC-C0B6-4C02-BCAC-AB2BFF892B89}" type="slidenum">
              <a:rPr lang="en-GB" smtClean="0"/>
              <a:pPr/>
              <a:t>30</a:t>
            </a:fld>
            <a:endParaRPr lang="en-GB"/>
          </a:p>
        </p:txBody>
      </p:sp>
    </p:spTree>
    <p:extLst>
      <p:ext uri="{BB962C8B-B14F-4D97-AF65-F5344CB8AC3E}">
        <p14:creationId xmlns:p14="http://schemas.microsoft.com/office/powerpoint/2010/main" val="18181665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7ED74AC-C0B6-4C02-BCAC-AB2BFF892B89}" type="slidenum">
              <a:rPr lang="en-GB" smtClean="0"/>
              <a:pPr/>
              <a:t>31</a:t>
            </a:fld>
            <a:endParaRPr lang="en-GB"/>
          </a:p>
        </p:txBody>
      </p:sp>
    </p:spTree>
    <p:extLst>
      <p:ext uri="{BB962C8B-B14F-4D97-AF65-F5344CB8AC3E}">
        <p14:creationId xmlns:p14="http://schemas.microsoft.com/office/powerpoint/2010/main" val="15186562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i="0" dirty="0"/>
              <a:t>Take 10 minutes to reflect on contributory factors under each of the headings</a:t>
            </a:r>
          </a:p>
          <a:p>
            <a:pPr marL="171450" lvl="0" indent="-171450" rtl="0">
              <a:buFont typeface="Arial" panose="020B0604020202020204" pitchFamily="34" charset="0"/>
              <a:buChar char="•"/>
            </a:pPr>
            <a:r>
              <a:rPr lang="en-GB" u="sng" dirty="0">
                <a:solidFill>
                  <a:srgbClr val="002060"/>
                </a:solidFill>
                <a:hlinkClick r:id="rId3">
                  <a:extLst>
                    <a:ext uri="{A12FA001-AC4F-418D-AE19-62706E023703}">
                      <ahyp:hlinkClr xmlns:ahyp="http://schemas.microsoft.com/office/drawing/2018/hyperlinkcolor" val="tx"/>
                    </a:ext>
                  </a:extLst>
                </a:hlinkClick>
              </a:rPr>
              <a:t>Multifactorial assessment</a:t>
            </a:r>
            <a:r>
              <a:rPr lang="en-GB" dirty="0">
                <a:solidFill>
                  <a:srgbClr val="002060"/>
                </a:solidFill>
              </a:rPr>
              <a:t> should identify the patient's individual risk factors for falling in hospital SIGN guidelines </a:t>
            </a:r>
          </a:p>
          <a:p>
            <a:pPr marL="171450" lvl="0" indent="-171450" rtl="0">
              <a:buFont typeface="Arial" panose="020B0604020202020204" pitchFamily="34" charset="0"/>
              <a:buChar char="•"/>
            </a:pPr>
            <a:r>
              <a:rPr lang="en-GB" dirty="0">
                <a:solidFill>
                  <a:srgbClr val="002060"/>
                </a:solidFill>
              </a:rPr>
              <a:t>Any identified risks should be treated, improved or managed during their expected stay. These may include:</a:t>
            </a:r>
            <a:endParaRPr lang="en-GB" dirty="0"/>
          </a:p>
          <a:p>
            <a:pPr marL="171450" lvl="0" indent="-171450" rtl="0">
              <a:buFont typeface="Arial" panose="020B0604020202020204" pitchFamily="34" charset="0"/>
              <a:buChar char="•"/>
            </a:pPr>
            <a:r>
              <a:rPr lang="en-GB" dirty="0"/>
              <a:t>The more contributory factors an individual has, the greater the risk of a fall with associated harm. </a:t>
            </a:r>
          </a:p>
          <a:p>
            <a:pPr marL="171450" lvl="0" indent="-171450" rtl="0">
              <a:buFont typeface="Arial" panose="020B0604020202020204" pitchFamily="34" charset="0"/>
              <a:buChar char="•"/>
            </a:pPr>
            <a:r>
              <a:rPr lang="en-GB" dirty="0"/>
              <a:t>Serious injury e.g. hip fracture may occur if the individual also has osteoporosis. </a:t>
            </a:r>
          </a:p>
          <a:p>
            <a:r>
              <a:rPr lang="en-GB" i="1" dirty="0"/>
              <a:t>Use paper body maps with systems. Ask participants to consider what risk factors we assess for under each heading.. Answers come up system by system</a:t>
            </a:r>
          </a:p>
        </p:txBody>
      </p:sp>
      <p:sp>
        <p:nvSpPr>
          <p:cNvPr id="4" name="Slide Number Placeholder 3"/>
          <p:cNvSpPr>
            <a:spLocks noGrp="1"/>
          </p:cNvSpPr>
          <p:nvPr>
            <p:ph type="sldNum" sz="quarter" idx="5"/>
          </p:nvPr>
        </p:nvSpPr>
        <p:spPr/>
        <p:txBody>
          <a:bodyPr/>
          <a:lstStyle/>
          <a:p>
            <a:fld id="{B7ED74AC-C0B6-4C02-BCAC-AB2BFF892B89}" type="slidenum">
              <a:rPr lang="en-GB" smtClean="0"/>
              <a:pPr/>
              <a:t>32</a:t>
            </a:fld>
            <a:endParaRPr lang="en-GB"/>
          </a:p>
        </p:txBody>
      </p:sp>
    </p:spTree>
    <p:extLst>
      <p:ext uri="{BB962C8B-B14F-4D97-AF65-F5344CB8AC3E}">
        <p14:creationId xmlns:p14="http://schemas.microsoft.com/office/powerpoint/2010/main" val="3155168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B7ED74AC-C0B6-4C02-BCAC-AB2BFF892B89}" type="slidenum">
              <a:rPr lang="en-GB" smtClean="0"/>
              <a:pPr/>
              <a:t>3</a:t>
            </a:fld>
            <a:endParaRPr lang="en-GB"/>
          </a:p>
        </p:txBody>
      </p:sp>
    </p:spTree>
    <p:extLst>
      <p:ext uri="{BB962C8B-B14F-4D97-AF65-F5344CB8AC3E}">
        <p14:creationId xmlns:p14="http://schemas.microsoft.com/office/powerpoint/2010/main" val="13204512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We’d like you to join us in the balance challenge, if you feel steady enough</a:t>
            </a:r>
          </a:p>
          <a:p>
            <a:r>
              <a:rPr lang="en-GB" dirty="0"/>
              <a:t>If you start to loose balance: put your other foot down or hold on to the chair.</a:t>
            </a:r>
          </a:p>
          <a:p>
            <a:endParaRPr lang="en-GB" dirty="0"/>
          </a:p>
          <a:p>
            <a:r>
              <a:rPr lang="en-GB" dirty="0"/>
              <a:t>This exercise</a:t>
            </a:r>
            <a:r>
              <a:rPr lang="en-GB" baseline="0" dirty="0"/>
              <a:t> highlights the affect of sight loss on our balance</a:t>
            </a:r>
            <a:endParaRPr lang="en-GB" dirty="0"/>
          </a:p>
          <a:p>
            <a:endParaRPr lang="en-GB" dirty="0"/>
          </a:p>
        </p:txBody>
      </p:sp>
      <p:sp>
        <p:nvSpPr>
          <p:cNvPr id="4" name="Slide Number Placeholder 3"/>
          <p:cNvSpPr>
            <a:spLocks noGrp="1"/>
          </p:cNvSpPr>
          <p:nvPr>
            <p:ph type="sldNum" sz="quarter" idx="5"/>
          </p:nvPr>
        </p:nvSpPr>
        <p:spPr/>
        <p:txBody>
          <a:bodyPr/>
          <a:lstStyle/>
          <a:p>
            <a:fld id="{91EA1ECD-E32F-4BD2-B7A7-2BC3EDB1707C}" type="slidenum">
              <a:rPr lang="en-GB" smtClean="0"/>
              <a:pPr/>
              <a:t>33</a:t>
            </a:fld>
            <a:endParaRPr lang="en-GB"/>
          </a:p>
        </p:txBody>
      </p:sp>
    </p:spTree>
    <p:extLst>
      <p:ext uri="{BB962C8B-B14F-4D97-AF65-F5344CB8AC3E}">
        <p14:creationId xmlns:p14="http://schemas.microsoft.com/office/powerpoint/2010/main" val="5375035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7ED74AC-C0B6-4C02-BCAC-AB2BFF892B89}" type="slidenum">
              <a:rPr lang="en-GB" smtClean="0"/>
              <a:pPr/>
              <a:t>34</a:t>
            </a:fld>
            <a:endParaRPr lang="en-GB"/>
          </a:p>
        </p:txBody>
      </p:sp>
    </p:spTree>
    <p:extLst>
      <p:ext uri="{BB962C8B-B14F-4D97-AF65-F5344CB8AC3E}">
        <p14:creationId xmlns:p14="http://schemas.microsoft.com/office/powerpoint/2010/main" val="41973981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Keeping</a:t>
            </a:r>
            <a:r>
              <a:rPr lang="en-GB" baseline="0" dirty="0"/>
              <a:t> still isn’t a falls prevention method, it can contribute to long term reduced mobility</a:t>
            </a:r>
            <a:endParaRPr lang="en-GB" dirty="0"/>
          </a:p>
        </p:txBody>
      </p:sp>
      <p:sp>
        <p:nvSpPr>
          <p:cNvPr id="4" name="Slide Number Placeholder 3"/>
          <p:cNvSpPr>
            <a:spLocks noGrp="1"/>
          </p:cNvSpPr>
          <p:nvPr>
            <p:ph type="sldNum" sz="quarter" idx="10"/>
          </p:nvPr>
        </p:nvSpPr>
        <p:spPr/>
        <p:txBody>
          <a:bodyPr/>
          <a:lstStyle/>
          <a:p>
            <a:fld id="{B7ED74AC-C0B6-4C02-BCAC-AB2BFF892B89}" type="slidenum">
              <a:rPr lang="en-GB" smtClean="0"/>
              <a:pPr/>
              <a:t>35</a:t>
            </a:fld>
            <a:endParaRPr lang="en-GB"/>
          </a:p>
        </p:txBody>
      </p:sp>
    </p:spTree>
    <p:extLst>
      <p:ext uri="{BB962C8B-B14F-4D97-AF65-F5344CB8AC3E}">
        <p14:creationId xmlns:p14="http://schemas.microsoft.com/office/powerpoint/2010/main" val="11069311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highlight>
                  <a:srgbClr val="FFFF00"/>
                </a:highlight>
              </a:rPr>
              <a:t>Risk assessment and nursing / multifactorial interventions </a:t>
            </a:r>
            <a:r>
              <a:rPr lang="en-GB" dirty="0"/>
              <a:t>should be employed to help reduce the risk of falling If the patient is identified as at risk of falls but also requires </a:t>
            </a:r>
            <a:r>
              <a:rPr lang="en-GB" b="1" dirty="0"/>
              <a:t>supervision to ensure safety </a:t>
            </a:r>
            <a:r>
              <a:rPr lang="en-GB" dirty="0"/>
              <a:t>it is appropriate to </a:t>
            </a:r>
            <a:r>
              <a:rPr lang="en-GB" b="1" dirty="0"/>
              <a:t>consider the patients individual needs </a:t>
            </a:r>
            <a:r>
              <a:rPr lang="en-GB" dirty="0"/>
              <a:t>and </a:t>
            </a:r>
            <a:r>
              <a:rPr lang="en-GB" b="1" dirty="0"/>
              <a:t>increase the frequency of care rounding </a:t>
            </a:r>
            <a:r>
              <a:rPr lang="en-GB" dirty="0"/>
              <a:t>to accommodate this. It may be necessary to provide supervision whilst the patient is in the toilet and/ or bathroom and this must be carried out whilst preserving their dignity and privacy as much as possible.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highlight>
                  <a:srgbClr val="FFFF00"/>
                </a:highlight>
              </a:rPr>
              <a:t>An assessment of patient’s capacity </a:t>
            </a:r>
            <a:r>
              <a:rPr lang="en-GB" dirty="0"/>
              <a:t>should be made in order to determine whether treatment should be carried out under the guidance of Adults with Incapacity Act and if uncertain, psychiatry advice should be sought. This is particularly important if considering the use of falls sensors, bed rails or wander guard. Staff can also refer to the Safe and Effective use of Bed Rails policy.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endParaRPr lang="en-GB" dirty="0"/>
          </a:p>
        </p:txBody>
      </p:sp>
      <p:sp>
        <p:nvSpPr>
          <p:cNvPr id="4" name="Slide Number Placeholder 3"/>
          <p:cNvSpPr>
            <a:spLocks noGrp="1"/>
          </p:cNvSpPr>
          <p:nvPr>
            <p:ph type="sldNum" sz="quarter" idx="5"/>
          </p:nvPr>
        </p:nvSpPr>
        <p:spPr/>
        <p:txBody>
          <a:bodyPr/>
          <a:lstStyle/>
          <a:p>
            <a:fld id="{B7ED74AC-C0B6-4C02-BCAC-AB2BFF892B89}" type="slidenum">
              <a:rPr lang="en-GB" smtClean="0"/>
              <a:pPr/>
              <a:t>36</a:t>
            </a:fld>
            <a:endParaRPr lang="en-GB"/>
          </a:p>
        </p:txBody>
      </p:sp>
    </p:spTree>
    <p:extLst>
      <p:ext uri="{BB962C8B-B14F-4D97-AF65-F5344CB8AC3E}">
        <p14:creationId xmlns:p14="http://schemas.microsoft.com/office/powerpoint/2010/main" val="39599257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t>If the patient requires supervision to ensure safety it is appropriate to </a:t>
            </a:r>
            <a:r>
              <a:rPr lang="en-GB" sz="1200" dirty="0">
                <a:highlight>
                  <a:srgbClr val="00FF00"/>
                </a:highlight>
              </a:rPr>
              <a:t>increase the frequency of care rounding </a:t>
            </a:r>
            <a:endParaRPr lang="en-GB" sz="1200" dirty="0"/>
          </a:p>
          <a:p>
            <a:endParaRPr lang="en-GB" dirty="0"/>
          </a:p>
        </p:txBody>
      </p:sp>
      <p:sp>
        <p:nvSpPr>
          <p:cNvPr id="4" name="Slide Number Placeholder 3"/>
          <p:cNvSpPr>
            <a:spLocks noGrp="1"/>
          </p:cNvSpPr>
          <p:nvPr>
            <p:ph type="sldNum" sz="quarter" idx="5"/>
          </p:nvPr>
        </p:nvSpPr>
        <p:spPr/>
        <p:txBody>
          <a:bodyPr/>
          <a:lstStyle/>
          <a:p>
            <a:fld id="{B7ED74AC-C0B6-4C02-BCAC-AB2BFF892B89}" type="slidenum">
              <a:rPr lang="en-GB" smtClean="0"/>
              <a:pPr/>
              <a:t>37</a:t>
            </a:fld>
            <a:endParaRPr lang="en-GB"/>
          </a:p>
        </p:txBody>
      </p:sp>
    </p:spTree>
    <p:extLst>
      <p:ext uri="{BB962C8B-B14F-4D97-AF65-F5344CB8AC3E}">
        <p14:creationId xmlns:p14="http://schemas.microsoft.com/office/powerpoint/2010/main" val="10333509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might sit with HEALTH</a:t>
            </a:r>
          </a:p>
        </p:txBody>
      </p:sp>
      <p:sp>
        <p:nvSpPr>
          <p:cNvPr id="4" name="Slide Number Placeholder 3"/>
          <p:cNvSpPr>
            <a:spLocks noGrp="1"/>
          </p:cNvSpPr>
          <p:nvPr>
            <p:ph type="sldNum" sz="quarter" idx="5"/>
          </p:nvPr>
        </p:nvSpPr>
        <p:spPr/>
        <p:txBody>
          <a:bodyPr/>
          <a:lstStyle/>
          <a:p>
            <a:fld id="{B7ED74AC-C0B6-4C02-BCAC-AB2BFF892B89}" type="slidenum">
              <a:rPr lang="en-GB" smtClean="0"/>
              <a:pPr/>
              <a:t>38</a:t>
            </a:fld>
            <a:endParaRPr lang="en-GB"/>
          </a:p>
        </p:txBody>
      </p:sp>
    </p:spTree>
    <p:extLst>
      <p:ext uri="{BB962C8B-B14F-4D97-AF65-F5344CB8AC3E}">
        <p14:creationId xmlns:p14="http://schemas.microsoft.com/office/powerpoint/2010/main" val="4479174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might sit with assessment</a:t>
            </a:r>
          </a:p>
        </p:txBody>
      </p:sp>
      <p:sp>
        <p:nvSpPr>
          <p:cNvPr id="4" name="Slide Number Placeholder 3"/>
          <p:cNvSpPr>
            <a:spLocks noGrp="1"/>
          </p:cNvSpPr>
          <p:nvPr>
            <p:ph type="sldNum" sz="quarter" idx="5"/>
          </p:nvPr>
        </p:nvSpPr>
        <p:spPr/>
        <p:txBody>
          <a:bodyPr/>
          <a:lstStyle/>
          <a:p>
            <a:fld id="{B7ED74AC-C0B6-4C02-BCAC-AB2BFF892B89}" type="slidenum">
              <a:rPr lang="en-GB" smtClean="0"/>
              <a:pPr/>
              <a:t>39</a:t>
            </a:fld>
            <a:endParaRPr lang="en-GB"/>
          </a:p>
        </p:txBody>
      </p:sp>
    </p:spTree>
    <p:extLst>
      <p:ext uri="{BB962C8B-B14F-4D97-AF65-F5344CB8AC3E}">
        <p14:creationId xmlns:p14="http://schemas.microsoft.com/office/powerpoint/2010/main" val="13790805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7ED74AC-C0B6-4C02-BCAC-AB2BFF892B89}" type="slidenum">
              <a:rPr lang="en-GB" smtClean="0"/>
              <a:pPr/>
              <a:t>40</a:t>
            </a:fld>
            <a:endParaRPr lang="en-GB"/>
          </a:p>
        </p:txBody>
      </p:sp>
    </p:spTree>
    <p:extLst>
      <p:ext uri="{BB962C8B-B14F-4D97-AF65-F5344CB8AC3E}">
        <p14:creationId xmlns:p14="http://schemas.microsoft.com/office/powerpoint/2010/main" val="12986875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Active treatment and investigation of any </a:t>
            </a:r>
            <a:r>
              <a:rPr lang="en-GB" dirty="0">
                <a:highlight>
                  <a:srgbClr val="FFFF00"/>
                </a:highlight>
              </a:rPr>
              <a:t>cardiac problems </a:t>
            </a:r>
            <a:r>
              <a:rPr lang="en-GB" dirty="0"/>
              <a:t>such as arrhythmia is important if syncope is suspected as the cause for the fall. </a:t>
            </a:r>
          </a:p>
          <a:p>
            <a:endParaRPr lang="en-GB" dirty="0"/>
          </a:p>
        </p:txBody>
      </p:sp>
      <p:sp>
        <p:nvSpPr>
          <p:cNvPr id="4" name="Slide Number Placeholder 3"/>
          <p:cNvSpPr>
            <a:spLocks noGrp="1"/>
          </p:cNvSpPr>
          <p:nvPr>
            <p:ph type="sldNum" sz="quarter" idx="5"/>
          </p:nvPr>
        </p:nvSpPr>
        <p:spPr/>
        <p:txBody>
          <a:bodyPr/>
          <a:lstStyle/>
          <a:p>
            <a:fld id="{B7ED74AC-C0B6-4C02-BCAC-AB2BFF892B89}" type="slidenum">
              <a:rPr lang="en-GB" smtClean="0"/>
              <a:pPr/>
              <a:t>41</a:t>
            </a:fld>
            <a:endParaRPr lang="en-GB"/>
          </a:p>
        </p:txBody>
      </p:sp>
    </p:spTree>
    <p:extLst>
      <p:ext uri="{BB962C8B-B14F-4D97-AF65-F5344CB8AC3E}">
        <p14:creationId xmlns:p14="http://schemas.microsoft.com/office/powerpoint/2010/main" val="391242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highlight>
                  <a:srgbClr val="FFFF00"/>
                </a:highlight>
              </a:rPr>
              <a:t>If osteoporosis </a:t>
            </a:r>
            <a:r>
              <a:rPr lang="en-GB" dirty="0"/>
              <a:t>is suspected (e.g. previous history of fracture or obvious spinal vertebral deformity such as kyphosis) </a:t>
            </a:r>
            <a:r>
              <a:rPr lang="en-GB" dirty="0">
                <a:highlight>
                  <a:srgbClr val="FFFF00"/>
                </a:highlight>
              </a:rPr>
              <a:t>DEXA scanning </a:t>
            </a:r>
            <a:r>
              <a:rPr lang="en-GB" dirty="0"/>
              <a:t>and bone protection therapy should be considered.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highlight>
                  <a:srgbClr val="FFFF00"/>
                </a:highlight>
              </a:rPr>
              <a:t>Treatment of specific neurological or joint disease </a:t>
            </a:r>
            <a:r>
              <a:rPr lang="en-GB" sz="1200" dirty="0"/>
              <a:t>(where possible). </a:t>
            </a: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 </a:t>
            </a:r>
            <a:r>
              <a:rPr lang="en-GB" dirty="0">
                <a:highlight>
                  <a:srgbClr val="FFFF00"/>
                </a:highlight>
              </a:rPr>
              <a:t>medication review </a:t>
            </a:r>
            <a:r>
              <a:rPr lang="en-GB" dirty="0"/>
              <a:t>is also vital if the patient is found to have significant postural hypotension (defined as a drop of 20mmHg or more in systolic BP +/ minus a drop of 10mmHg in diastolic). BP measurements should be repeated if patients experience light-headedness on standing, as blood pressure varies throughout the day. Culprit medications should be reviewed and it may be appropriate to withhold them until the patient improves or discontinue altogether. There should be a documented plan of care for any multidisciplinary assessment and intervention within the patient’s record.</a:t>
            </a:r>
          </a:p>
          <a:p>
            <a:endParaRPr lang="en-GB" dirty="0"/>
          </a:p>
        </p:txBody>
      </p:sp>
      <p:sp>
        <p:nvSpPr>
          <p:cNvPr id="4" name="Slide Number Placeholder 3"/>
          <p:cNvSpPr>
            <a:spLocks noGrp="1"/>
          </p:cNvSpPr>
          <p:nvPr>
            <p:ph type="sldNum" sz="quarter" idx="5"/>
          </p:nvPr>
        </p:nvSpPr>
        <p:spPr/>
        <p:txBody>
          <a:bodyPr/>
          <a:lstStyle/>
          <a:p>
            <a:fld id="{B7ED74AC-C0B6-4C02-BCAC-AB2BFF892B89}" type="slidenum">
              <a:rPr lang="en-GB" smtClean="0"/>
              <a:pPr/>
              <a:t>42</a:t>
            </a:fld>
            <a:endParaRPr lang="en-GB"/>
          </a:p>
        </p:txBody>
      </p:sp>
    </p:spTree>
    <p:extLst>
      <p:ext uri="{BB962C8B-B14F-4D97-AF65-F5344CB8AC3E}">
        <p14:creationId xmlns:p14="http://schemas.microsoft.com/office/powerpoint/2010/main" val="554294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7ED74AC-C0B6-4C02-BCAC-AB2BFF892B89}" type="slidenum">
              <a:rPr lang="en-GB" smtClean="0"/>
              <a:pPr/>
              <a:t>4</a:t>
            </a:fld>
            <a:endParaRPr lang="en-GB"/>
          </a:p>
        </p:txBody>
      </p:sp>
    </p:spTree>
    <p:extLst>
      <p:ext uri="{BB962C8B-B14F-4D97-AF65-F5344CB8AC3E}">
        <p14:creationId xmlns:p14="http://schemas.microsoft.com/office/powerpoint/2010/main" val="14416929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ighlight>
                  <a:srgbClr val="FFFF00"/>
                </a:highlight>
              </a:rPr>
              <a:t>Anticoagulation </a:t>
            </a:r>
            <a:r>
              <a:rPr lang="en-GB" dirty="0"/>
              <a:t>with heparin or warfarin may not be safe in an individual with recurrent falls, particularly if they sustain a head injury. Ward teams should seek pharmacist’s advice.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ighlight>
                  <a:srgbClr val="FFFF00"/>
                </a:highlight>
              </a:rPr>
              <a:t>Sedatives</a:t>
            </a:r>
            <a:r>
              <a:rPr lang="en-GB" dirty="0"/>
              <a:t> should be avoided if possible as they often worsen unsteadiness and can cause paradoxical agitation.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a:t>
            </a:r>
            <a:r>
              <a:rPr lang="en-GB" dirty="0">
                <a:highlight>
                  <a:srgbClr val="FFFF00"/>
                </a:highlight>
              </a:rPr>
              <a:t>medication review </a:t>
            </a:r>
            <a:r>
              <a:rPr lang="en-GB" dirty="0"/>
              <a:t>is also vital if the patient is found to have significant postural hypotension (defined as a drop of 20mmHg or more in systolic BP +/ minus a drop of 10mmHg in diastolic). BP measurements should be repeated if patients experience light-headedness on standing, as blood pressure varies throughout the day. Culprit medications should be reviewed and it may be appropriate to withhold them until the patient improves or discontinue altogether. There should be a documented plan of care for any multidisciplinary assessment and intervention within the patient’s record.</a:t>
            </a:r>
          </a:p>
          <a:p>
            <a:endParaRPr lang="en-GB" dirty="0"/>
          </a:p>
        </p:txBody>
      </p:sp>
      <p:sp>
        <p:nvSpPr>
          <p:cNvPr id="4" name="Slide Number Placeholder 3"/>
          <p:cNvSpPr>
            <a:spLocks noGrp="1"/>
          </p:cNvSpPr>
          <p:nvPr>
            <p:ph type="sldNum" sz="quarter" idx="5"/>
          </p:nvPr>
        </p:nvSpPr>
        <p:spPr/>
        <p:txBody>
          <a:bodyPr/>
          <a:lstStyle/>
          <a:p>
            <a:fld id="{B7ED74AC-C0B6-4C02-BCAC-AB2BFF892B89}" type="slidenum">
              <a:rPr lang="en-GB" smtClean="0"/>
              <a:pPr/>
              <a:t>43</a:t>
            </a:fld>
            <a:endParaRPr lang="en-GB"/>
          </a:p>
        </p:txBody>
      </p:sp>
    </p:spTree>
    <p:extLst>
      <p:ext uri="{BB962C8B-B14F-4D97-AF65-F5344CB8AC3E}">
        <p14:creationId xmlns:p14="http://schemas.microsoft.com/office/powerpoint/2010/main" val="19578930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dirty="0">
                <a:highlight>
                  <a:srgbClr val="FFFF00"/>
                </a:highlight>
              </a:rPr>
              <a:t>Physiotherapists</a:t>
            </a:r>
            <a:r>
              <a:rPr lang="en-GB" sz="1200" dirty="0"/>
              <a:t> assess gait, posture and mobility aids, and provide strength and balance training. Exercise programmes have been found to be the most effective interventions in randomised controlled trials and ones targeting these specific areas e.g. OTAGO strength and retraining programme should be prescribed. Staff should ensure that the patient is as mobile as possible according to management plan</a:t>
            </a:r>
          </a:p>
          <a:p>
            <a:pPr marL="171450" indent="-171450">
              <a:buFont typeface="Arial" panose="020B0604020202020204" pitchFamily="34" charset="0"/>
              <a:buChar char="•"/>
            </a:pPr>
            <a:r>
              <a:rPr lang="en-GB" sz="1200" dirty="0"/>
              <a:t>Occu</a:t>
            </a:r>
            <a:r>
              <a:rPr lang="en-GB" sz="1200" dirty="0">
                <a:highlight>
                  <a:srgbClr val="FFFF00"/>
                </a:highlight>
              </a:rPr>
              <a:t>pational therapists </a:t>
            </a:r>
            <a:r>
              <a:rPr lang="en-GB" sz="1200" dirty="0"/>
              <a:t>assess risk of falls and environmental hazards when engaging in everyday functional tasks with patients e.g. transfers and personal care. If problems are identified appropriate modifications and equipment can be provided.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t>Ensure patients </a:t>
            </a:r>
            <a:r>
              <a:rPr lang="en-GB" sz="1200" dirty="0">
                <a:highlight>
                  <a:srgbClr val="FFFF00"/>
                </a:highlight>
              </a:rPr>
              <a:t>have appropriate footwear </a:t>
            </a:r>
            <a:r>
              <a:rPr lang="en-GB" sz="1200" dirty="0"/>
              <a:t>and access to podiatry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highlight>
                  <a:srgbClr val="FFFF00"/>
                </a:highlight>
              </a:rPr>
              <a:t>Vision corrected</a:t>
            </a:r>
            <a:r>
              <a:rPr lang="en-GB" sz="1200" dirty="0"/>
              <a:t>: If reversible visual problems are suspected such as poor glass prescriptions, or cataracts then an ophthalmology review may be indicated. </a:t>
            </a:r>
          </a:p>
          <a:p>
            <a:endParaRPr lang="en-GB" dirty="0"/>
          </a:p>
        </p:txBody>
      </p:sp>
      <p:sp>
        <p:nvSpPr>
          <p:cNvPr id="4" name="Slide Number Placeholder 3"/>
          <p:cNvSpPr>
            <a:spLocks noGrp="1"/>
          </p:cNvSpPr>
          <p:nvPr>
            <p:ph type="sldNum" sz="quarter" idx="5"/>
          </p:nvPr>
        </p:nvSpPr>
        <p:spPr/>
        <p:txBody>
          <a:bodyPr/>
          <a:lstStyle/>
          <a:p>
            <a:fld id="{B7ED74AC-C0B6-4C02-BCAC-AB2BFF892B89}" type="slidenum">
              <a:rPr lang="en-GB" smtClean="0"/>
              <a:pPr/>
              <a:t>44</a:t>
            </a:fld>
            <a:endParaRPr lang="en-GB"/>
          </a:p>
        </p:txBody>
      </p:sp>
    </p:spTree>
    <p:extLst>
      <p:ext uri="{BB962C8B-B14F-4D97-AF65-F5344CB8AC3E}">
        <p14:creationId xmlns:p14="http://schemas.microsoft.com/office/powerpoint/2010/main" val="32334019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7ED74AC-C0B6-4C02-BCAC-AB2BFF892B89}" type="slidenum">
              <a:rPr lang="en-GB" smtClean="0"/>
              <a:pPr/>
              <a:t>45</a:t>
            </a:fld>
            <a:endParaRPr lang="en-GB"/>
          </a:p>
        </p:txBody>
      </p:sp>
    </p:spTree>
    <p:extLst>
      <p:ext uri="{BB962C8B-B14F-4D97-AF65-F5344CB8AC3E}">
        <p14:creationId xmlns:p14="http://schemas.microsoft.com/office/powerpoint/2010/main" val="9011725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 order to reduce the risk of injury, </a:t>
            </a:r>
            <a:r>
              <a:rPr lang="en-GB" dirty="0">
                <a:highlight>
                  <a:srgbClr val="FFFF00"/>
                </a:highlight>
              </a:rPr>
              <a:t>the bed can be lowered </a:t>
            </a:r>
            <a:r>
              <a:rPr lang="en-GB" dirty="0"/>
              <a:t>nearer the floor. </a:t>
            </a:r>
          </a:p>
          <a:p>
            <a:r>
              <a:rPr lang="en-GB" sz="1200" dirty="0">
                <a:highlight>
                  <a:srgbClr val="00FF00"/>
                </a:highlight>
              </a:rPr>
              <a:t>Assessment of capacity </a:t>
            </a:r>
            <a:r>
              <a:rPr lang="en-GB" sz="1200" dirty="0"/>
              <a:t>should be made to determine whether treatment should be carried out under the guidance of Adults with Incapacity Act (if uncertain, psychiatry advice should be sought.)</a:t>
            </a:r>
          </a:p>
          <a:p>
            <a:r>
              <a:rPr lang="en-GB" sz="1200" dirty="0"/>
              <a:t>This is particularly important if considering the use </a:t>
            </a:r>
            <a:r>
              <a:rPr lang="en-GB" sz="1200" dirty="0">
                <a:highlight>
                  <a:srgbClr val="00FF00"/>
                </a:highlight>
              </a:rPr>
              <a:t>of falls sensors, bed rails or wander guard. </a:t>
            </a:r>
          </a:p>
          <a:p>
            <a:r>
              <a:rPr lang="en-GB" sz="1200" dirty="0"/>
              <a:t>Staff can also refer to the </a:t>
            </a:r>
            <a:r>
              <a:rPr lang="en-GB" sz="1200" dirty="0">
                <a:highlight>
                  <a:srgbClr val="00FF00"/>
                </a:highlight>
              </a:rPr>
              <a:t>Safe and Effective use of Bed Rails policy.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B7ED74AC-C0B6-4C02-BCAC-AB2BFF892B89}" type="slidenum">
              <a:rPr lang="en-GB" smtClean="0"/>
              <a:pPr/>
              <a:t>46</a:t>
            </a:fld>
            <a:endParaRPr lang="en-GB"/>
          </a:p>
        </p:txBody>
      </p:sp>
    </p:spTree>
    <p:extLst>
      <p:ext uri="{BB962C8B-B14F-4D97-AF65-F5344CB8AC3E}">
        <p14:creationId xmlns:p14="http://schemas.microsoft.com/office/powerpoint/2010/main" val="22450950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Patients who are identified as at risk of falling require to be identified at the </a:t>
            </a:r>
            <a:r>
              <a:rPr lang="en-GB" dirty="0">
                <a:highlight>
                  <a:srgbClr val="FFFF00"/>
                </a:highlight>
              </a:rPr>
              <a:t>ward safety brief </a:t>
            </a:r>
            <a:r>
              <a:rPr lang="en-GB" dirty="0"/>
              <a:t>and may be escalated at the site safety huddle. </a:t>
            </a:r>
          </a:p>
          <a:p>
            <a:pPr marL="171450" indent="-171450">
              <a:buFont typeface="Arial" panose="020B0604020202020204" pitchFamily="34" charset="0"/>
              <a:buChar char="•"/>
            </a:pPr>
            <a:r>
              <a:rPr lang="en-GB" dirty="0"/>
              <a:t>A </a:t>
            </a:r>
            <a:r>
              <a:rPr lang="en-GB" dirty="0">
                <a:highlight>
                  <a:srgbClr val="FFFF00"/>
                </a:highlight>
              </a:rPr>
              <a:t>safety bundle </a:t>
            </a:r>
            <a:r>
              <a:rPr lang="en-GB" dirty="0"/>
              <a:t>should be initiated and a person centred plan of care completed with input from the patient, and if appropriate, their relatives. </a:t>
            </a:r>
          </a:p>
          <a:p>
            <a:pPr marL="171450" indent="-171450">
              <a:buFont typeface="Arial" panose="020B0604020202020204" pitchFamily="34" charset="0"/>
              <a:buChar char="•"/>
            </a:pPr>
            <a:r>
              <a:rPr lang="en-GB" dirty="0">
                <a:highlight>
                  <a:srgbClr val="FFFF00"/>
                </a:highlight>
              </a:rPr>
              <a:t>Falls prevention </a:t>
            </a:r>
            <a:r>
              <a:rPr lang="en-GB" dirty="0"/>
              <a:t>information should be provided on admission and </a:t>
            </a:r>
            <a:r>
              <a:rPr lang="en-GB" dirty="0">
                <a:highlight>
                  <a:srgbClr val="FFFF00"/>
                </a:highlight>
              </a:rPr>
              <a:t>relatives / carers encouraged to actively participate</a:t>
            </a:r>
            <a:r>
              <a:rPr lang="en-GB" dirty="0"/>
              <a:t> in minimising the risk of falls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highlight>
                  <a:srgbClr val="FFFF00"/>
                </a:highlight>
              </a:rPr>
              <a:t>Information should be provided </a:t>
            </a:r>
            <a:r>
              <a:rPr lang="en-GB" sz="1200" dirty="0"/>
              <a:t>about the process of risk assessment and management to relatives and carers. A leaflet is available for this purpose for inpatients and written information should be displayed on the wards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highlight>
                  <a:srgbClr val="FFFF00"/>
                </a:highlight>
              </a:rPr>
              <a:t>Patients and families should take an active role in care planning </a:t>
            </a:r>
            <a:r>
              <a:rPr lang="en-GB" dirty="0"/>
              <a:t>to ensure that it is person centred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Use of the </a:t>
            </a:r>
            <a:r>
              <a:rPr lang="en-GB" dirty="0">
                <a:highlight>
                  <a:srgbClr val="FFFF00"/>
                </a:highlight>
              </a:rPr>
              <a:t>“Getting to know me” </a:t>
            </a:r>
            <a:r>
              <a:rPr lang="en-GB" dirty="0"/>
              <a:t>document will help to provide useful personal information for staff to provide person centred care.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p>
          <a:p>
            <a:pPr marL="171450" indent="-171450">
              <a:buFont typeface="Arial" panose="020B0604020202020204" pitchFamily="34" charset="0"/>
              <a:buChar char="•"/>
            </a:pPr>
            <a:endParaRPr lang="en-GB" dirty="0"/>
          </a:p>
          <a:p>
            <a:endParaRPr lang="en-GB" dirty="0"/>
          </a:p>
        </p:txBody>
      </p:sp>
      <p:sp>
        <p:nvSpPr>
          <p:cNvPr id="4" name="Slide Number Placeholder 3"/>
          <p:cNvSpPr>
            <a:spLocks noGrp="1"/>
          </p:cNvSpPr>
          <p:nvPr>
            <p:ph type="sldNum" sz="quarter" idx="5"/>
          </p:nvPr>
        </p:nvSpPr>
        <p:spPr/>
        <p:txBody>
          <a:bodyPr/>
          <a:lstStyle/>
          <a:p>
            <a:fld id="{B7ED74AC-C0B6-4C02-BCAC-AB2BFF892B89}" type="slidenum">
              <a:rPr lang="en-GB" smtClean="0"/>
              <a:pPr/>
              <a:t>47</a:t>
            </a:fld>
            <a:endParaRPr lang="en-GB"/>
          </a:p>
        </p:txBody>
      </p:sp>
    </p:spTree>
    <p:extLst>
      <p:ext uri="{BB962C8B-B14F-4D97-AF65-F5344CB8AC3E}">
        <p14:creationId xmlns:p14="http://schemas.microsoft.com/office/powerpoint/2010/main" val="2103367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7ED74AC-C0B6-4C02-BCAC-AB2BFF892B89}" type="slidenum">
              <a:rPr lang="en-GB" smtClean="0"/>
              <a:pPr/>
              <a:t>48</a:t>
            </a:fld>
            <a:endParaRPr lang="en-GB"/>
          </a:p>
        </p:txBody>
      </p:sp>
    </p:spTree>
    <p:extLst>
      <p:ext uri="{BB962C8B-B14F-4D97-AF65-F5344CB8AC3E}">
        <p14:creationId xmlns:p14="http://schemas.microsoft.com/office/powerpoint/2010/main" val="26072954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7ED74AC-C0B6-4C02-BCAC-AB2BFF892B89}" type="slidenum">
              <a:rPr lang="en-GB" smtClean="0"/>
              <a:pPr/>
              <a:t>49</a:t>
            </a:fld>
            <a:endParaRPr lang="en-GB"/>
          </a:p>
        </p:txBody>
      </p:sp>
    </p:spTree>
    <p:extLst>
      <p:ext uri="{BB962C8B-B14F-4D97-AF65-F5344CB8AC3E}">
        <p14:creationId xmlns:p14="http://schemas.microsoft.com/office/powerpoint/2010/main" val="33111252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7ED74AC-C0B6-4C02-BCAC-AB2BFF892B89}" type="slidenum">
              <a:rPr lang="en-GB" smtClean="0"/>
              <a:pPr/>
              <a:t>51</a:t>
            </a:fld>
            <a:endParaRPr lang="en-GB"/>
          </a:p>
        </p:txBody>
      </p:sp>
    </p:spTree>
    <p:extLst>
      <p:ext uri="{BB962C8B-B14F-4D97-AF65-F5344CB8AC3E}">
        <p14:creationId xmlns:p14="http://schemas.microsoft.com/office/powerpoint/2010/main" val="2473905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7ED74AC-C0B6-4C02-BCAC-AB2BFF892B89}" type="slidenum">
              <a:rPr lang="en-GB" smtClean="0"/>
              <a:pPr/>
              <a:t>52</a:t>
            </a:fld>
            <a:endParaRPr lang="en-GB"/>
          </a:p>
        </p:txBody>
      </p:sp>
    </p:spTree>
    <p:extLst>
      <p:ext uri="{BB962C8B-B14F-4D97-AF65-F5344CB8AC3E}">
        <p14:creationId xmlns:p14="http://schemas.microsoft.com/office/powerpoint/2010/main" val="2544213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7ED74AC-C0B6-4C02-BCAC-AB2BFF892B89}" type="slidenum">
              <a:rPr lang="en-GB" smtClean="0"/>
              <a:pPr/>
              <a:t>53</a:t>
            </a:fld>
            <a:endParaRPr lang="en-GB"/>
          </a:p>
        </p:txBody>
      </p:sp>
    </p:spTree>
    <p:extLst>
      <p:ext uri="{BB962C8B-B14F-4D97-AF65-F5344CB8AC3E}">
        <p14:creationId xmlns:p14="http://schemas.microsoft.com/office/powerpoint/2010/main" val="28979209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the young</a:t>
            </a:r>
            <a:r>
              <a:rPr lang="en-GB" baseline="0" dirty="0"/>
              <a:t> people would say.. In the mid 1900s!</a:t>
            </a:r>
          </a:p>
        </p:txBody>
      </p:sp>
      <p:sp>
        <p:nvSpPr>
          <p:cNvPr id="4" name="Slide Number Placeholder 3"/>
          <p:cNvSpPr>
            <a:spLocks noGrp="1"/>
          </p:cNvSpPr>
          <p:nvPr>
            <p:ph type="sldNum" sz="quarter" idx="10"/>
          </p:nvPr>
        </p:nvSpPr>
        <p:spPr/>
        <p:txBody>
          <a:bodyPr/>
          <a:lstStyle/>
          <a:p>
            <a:fld id="{B7ED74AC-C0B6-4C02-BCAC-AB2BFF892B89}" type="slidenum">
              <a:rPr lang="en-GB" smtClean="0"/>
              <a:pPr/>
              <a:t>5</a:t>
            </a:fld>
            <a:endParaRPr lang="en-GB"/>
          </a:p>
        </p:txBody>
      </p:sp>
    </p:spTree>
    <p:extLst>
      <p:ext uri="{BB962C8B-B14F-4D97-AF65-F5344CB8AC3E}">
        <p14:creationId xmlns:p14="http://schemas.microsoft.com/office/powerpoint/2010/main" val="3978412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7ED74AC-C0B6-4C02-BCAC-AB2BFF892B89}" type="slidenum">
              <a:rPr lang="en-GB" smtClean="0"/>
              <a:pPr/>
              <a:t>55</a:t>
            </a:fld>
            <a:endParaRPr lang="en-GB"/>
          </a:p>
        </p:txBody>
      </p:sp>
    </p:spTree>
    <p:extLst>
      <p:ext uri="{BB962C8B-B14F-4D97-AF65-F5344CB8AC3E}">
        <p14:creationId xmlns:p14="http://schemas.microsoft.com/office/powerpoint/2010/main" val="25825592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7ED74AC-C0B6-4C02-BCAC-AB2BFF892B89}" type="slidenum">
              <a:rPr lang="en-GB" smtClean="0"/>
              <a:pPr/>
              <a:t>56</a:t>
            </a:fld>
            <a:endParaRPr lang="en-GB"/>
          </a:p>
        </p:txBody>
      </p:sp>
    </p:spTree>
    <p:extLst>
      <p:ext uri="{BB962C8B-B14F-4D97-AF65-F5344CB8AC3E}">
        <p14:creationId xmlns:p14="http://schemas.microsoft.com/office/powerpoint/2010/main" val="32337749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Summary of info for each report to be added here.</a:t>
            </a:r>
          </a:p>
        </p:txBody>
      </p:sp>
      <p:sp>
        <p:nvSpPr>
          <p:cNvPr id="4" name="Slide Number Placeholder 3"/>
          <p:cNvSpPr>
            <a:spLocks noGrp="1"/>
          </p:cNvSpPr>
          <p:nvPr>
            <p:ph type="sldNum" sz="quarter" idx="5"/>
          </p:nvPr>
        </p:nvSpPr>
        <p:spPr/>
        <p:txBody>
          <a:bodyPr/>
          <a:lstStyle/>
          <a:p>
            <a:fld id="{B7ED74AC-C0B6-4C02-BCAC-AB2BFF892B89}" type="slidenum">
              <a:rPr lang="en-GB" smtClean="0"/>
              <a:pPr/>
              <a:t>57</a:t>
            </a:fld>
            <a:endParaRPr lang="en-GB"/>
          </a:p>
        </p:txBody>
      </p:sp>
    </p:spTree>
    <p:extLst>
      <p:ext uri="{BB962C8B-B14F-4D97-AF65-F5344CB8AC3E}">
        <p14:creationId xmlns:p14="http://schemas.microsoft.com/office/powerpoint/2010/main" val="341840600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7ED74AC-C0B6-4C02-BCAC-AB2BFF892B89}" type="slidenum">
              <a:rPr lang="en-GB" smtClean="0"/>
              <a:pPr/>
              <a:t>58</a:t>
            </a:fld>
            <a:endParaRPr lang="en-GB"/>
          </a:p>
        </p:txBody>
      </p:sp>
    </p:spTree>
    <p:extLst>
      <p:ext uri="{BB962C8B-B14F-4D97-AF65-F5344CB8AC3E}">
        <p14:creationId xmlns:p14="http://schemas.microsoft.com/office/powerpoint/2010/main" val="201586876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7ED74AC-C0B6-4C02-BCAC-AB2BFF892B89}" type="slidenum">
              <a:rPr lang="en-GB" smtClean="0"/>
              <a:pPr/>
              <a:t>59</a:t>
            </a:fld>
            <a:endParaRPr lang="en-GB"/>
          </a:p>
        </p:txBody>
      </p:sp>
    </p:spTree>
    <p:extLst>
      <p:ext uri="{BB962C8B-B14F-4D97-AF65-F5344CB8AC3E}">
        <p14:creationId xmlns:p14="http://schemas.microsoft.com/office/powerpoint/2010/main" val="188749035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7ED74AC-C0B6-4C02-BCAC-AB2BFF892B89}" type="slidenum">
              <a:rPr lang="en-GB" smtClean="0"/>
              <a:pPr/>
              <a:t>60</a:t>
            </a:fld>
            <a:endParaRPr lang="en-GB"/>
          </a:p>
        </p:txBody>
      </p:sp>
    </p:spTree>
    <p:extLst>
      <p:ext uri="{BB962C8B-B14F-4D97-AF65-F5344CB8AC3E}">
        <p14:creationId xmlns:p14="http://schemas.microsoft.com/office/powerpoint/2010/main" val="312903095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7ED74AC-C0B6-4C02-BCAC-AB2BFF892B89}" type="slidenum">
              <a:rPr lang="en-GB" smtClean="0"/>
              <a:pPr/>
              <a:t>61</a:t>
            </a:fld>
            <a:endParaRPr lang="en-GB"/>
          </a:p>
        </p:txBody>
      </p:sp>
    </p:spTree>
    <p:extLst>
      <p:ext uri="{BB962C8B-B14F-4D97-AF65-F5344CB8AC3E}">
        <p14:creationId xmlns:p14="http://schemas.microsoft.com/office/powerpoint/2010/main" val="84207971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7ED74AC-C0B6-4C02-BCAC-AB2BFF892B89}" type="slidenum">
              <a:rPr lang="en-GB" smtClean="0"/>
              <a:pPr/>
              <a:t>62</a:t>
            </a:fld>
            <a:endParaRPr lang="en-GB"/>
          </a:p>
        </p:txBody>
      </p:sp>
    </p:spTree>
    <p:extLst>
      <p:ext uri="{BB962C8B-B14F-4D97-AF65-F5344CB8AC3E}">
        <p14:creationId xmlns:p14="http://schemas.microsoft.com/office/powerpoint/2010/main" val="261785663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7ED74AC-C0B6-4C02-BCAC-AB2BFF892B89}" type="slidenum">
              <a:rPr lang="en-GB" smtClean="0"/>
              <a:pPr/>
              <a:t>65</a:t>
            </a:fld>
            <a:endParaRPr lang="en-GB"/>
          </a:p>
        </p:txBody>
      </p:sp>
    </p:spTree>
    <p:extLst>
      <p:ext uri="{BB962C8B-B14F-4D97-AF65-F5344CB8AC3E}">
        <p14:creationId xmlns:p14="http://schemas.microsoft.com/office/powerpoint/2010/main" val="205763628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B7ED74AC-C0B6-4C02-BCAC-AB2BFF892B89}" type="slidenum">
              <a:rPr lang="en-GB" smtClean="0"/>
              <a:pPr/>
              <a:t>66</a:t>
            </a:fld>
            <a:endParaRPr lang="en-GB"/>
          </a:p>
        </p:txBody>
      </p:sp>
    </p:spTree>
    <p:extLst>
      <p:ext uri="{BB962C8B-B14F-4D97-AF65-F5344CB8AC3E}">
        <p14:creationId xmlns:p14="http://schemas.microsoft.com/office/powerpoint/2010/main" val="34750818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Can we get some local stats?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**Scottish </a:t>
            </a:r>
            <a:r>
              <a:rPr lang="en-GB" baseline="0" dirty="0"/>
              <a:t>hip fracture audit 2023: </a:t>
            </a:r>
            <a:r>
              <a:rPr lang="en-GB" dirty="0"/>
              <a:t>More than 6000 people in Scotland are admitted to hospital each year.</a:t>
            </a:r>
          </a:p>
          <a:p>
            <a:endParaRPr lang="en-GB" baseline="0" dirty="0"/>
          </a:p>
        </p:txBody>
      </p:sp>
      <p:sp>
        <p:nvSpPr>
          <p:cNvPr id="4" name="Slide Number Placeholder 3"/>
          <p:cNvSpPr>
            <a:spLocks noGrp="1"/>
          </p:cNvSpPr>
          <p:nvPr>
            <p:ph type="sldNum" sz="quarter" idx="10"/>
          </p:nvPr>
        </p:nvSpPr>
        <p:spPr/>
        <p:txBody>
          <a:bodyPr/>
          <a:lstStyle/>
          <a:p>
            <a:fld id="{B7ED74AC-C0B6-4C02-BCAC-AB2BFF892B89}" type="slidenum">
              <a:rPr lang="en-GB" smtClean="0"/>
              <a:pPr/>
              <a:t>6</a:t>
            </a:fld>
            <a:endParaRPr lang="en-GB"/>
          </a:p>
        </p:txBody>
      </p:sp>
    </p:spTree>
    <p:extLst>
      <p:ext uri="{BB962C8B-B14F-4D97-AF65-F5344CB8AC3E}">
        <p14:creationId xmlns:p14="http://schemas.microsoft.com/office/powerpoint/2010/main" val="336227889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B7ED74AC-C0B6-4C02-BCAC-AB2BFF892B89}" type="slidenum">
              <a:rPr lang="en-GB" smtClean="0"/>
              <a:pPr/>
              <a:t>67</a:t>
            </a:fld>
            <a:endParaRPr lang="en-GB"/>
          </a:p>
        </p:txBody>
      </p:sp>
    </p:spTree>
    <p:extLst>
      <p:ext uri="{BB962C8B-B14F-4D97-AF65-F5344CB8AC3E}">
        <p14:creationId xmlns:p14="http://schemas.microsoft.com/office/powerpoint/2010/main" val="34750818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B7ED74AC-C0B6-4C02-BCAC-AB2BFF892B89}" type="slidenum">
              <a:rPr lang="en-GB" smtClean="0"/>
              <a:pPr/>
              <a:t>7</a:t>
            </a:fld>
            <a:endParaRPr lang="en-GB"/>
          </a:p>
        </p:txBody>
      </p:sp>
    </p:spTree>
    <p:extLst>
      <p:ext uri="{BB962C8B-B14F-4D97-AF65-F5344CB8AC3E}">
        <p14:creationId xmlns:p14="http://schemas.microsoft.com/office/powerpoint/2010/main" val="23274913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7ED74AC-C0B6-4C02-BCAC-AB2BFF892B89}" type="slidenum">
              <a:rPr lang="en-GB" smtClean="0"/>
              <a:pPr/>
              <a:t>9</a:t>
            </a:fld>
            <a:endParaRPr lang="en-GB"/>
          </a:p>
        </p:txBody>
      </p:sp>
    </p:spTree>
    <p:extLst>
      <p:ext uri="{BB962C8B-B14F-4D97-AF65-F5344CB8AC3E}">
        <p14:creationId xmlns:p14="http://schemas.microsoft.com/office/powerpoint/2010/main" val="1935192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This includes</a:t>
            </a:r>
            <a:r>
              <a:rPr lang="en-GB" baseline="0" dirty="0"/>
              <a:t> syncopal events</a:t>
            </a:r>
            <a:endParaRPr lang="en-GB" dirty="0"/>
          </a:p>
        </p:txBody>
      </p:sp>
      <p:sp>
        <p:nvSpPr>
          <p:cNvPr id="4" name="Slide Number Placeholder 3"/>
          <p:cNvSpPr>
            <a:spLocks noGrp="1"/>
          </p:cNvSpPr>
          <p:nvPr>
            <p:ph type="sldNum" sz="quarter" idx="5"/>
          </p:nvPr>
        </p:nvSpPr>
        <p:spPr/>
        <p:txBody>
          <a:bodyPr/>
          <a:lstStyle/>
          <a:p>
            <a:fld id="{93A54788-EB9F-4B27-8AF0-028F9976F594}" type="slidenum">
              <a:rPr lang="en-GB" smtClean="0"/>
              <a:pPr/>
              <a:t>10</a:t>
            </a:fld>
            <a:endParaRPr lang="en-GB" dirty="0"/>
          </a:p>
        </p:txBody>
      </p:sp>
    </p:spTree>
    <p:extLst>
      <p:ext uri="{BB962C8B-B14F-4D97-AF65-F5344CB8AC3E}">
        <p14:creationId xmlns:p14="http://schemas.microsoft.com/office/powerpoint/2010/main" val="4028178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81D44-5A8A-43F9-761F-5D1929A8CD1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A0002F53-C25D-1B0E-ED19-2BF41D422D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B3A18EB8-CC4C-1BB2-FC99-1581C33DA345}"/>
              </a:ext>
            </a:extLst>
          </p:cNvPr>
          <p:cNvSpPr>
            <a:spLocks noGrp="1"/>
          </p:cNvSpPr>
          <p:nvPr>
            <p:ph type="dt" sz="half" idx="10"/>
          </p:nvPr>
        </p:nvSpPr>
        <p:spPr/>
        <p:txBody>
          <a:bodyPr/>
          <a:lstStyle/>
          <a:p>
            <a:fld id="{B61BEF0D-F0BB-DE4B-95CE-6DB70DBA9567}" type="datetimeFigureOut">
              <a:rPr lang="en-US" smtClean="0"/>
              <a:pPr/>
              <a:t>5/17/2024</a:t>
            </a:fld>
            <a:endParaRPr lang="en-US" dirty="0"/>
          </a:p>
        </p:txBody>
      </p:sp>
      <p:sp>
        <p:nvSpPr>
          <p:cNvPr id="5" name="Footer Placeholder 4">
            <a:extLst>
              <a:ext uri="{FF2B5EF4-FFF2-40B4-BE49-F238E27FC236}">
                <a16:creationId xmlns:a16="http://schemas.microsoft.com/office/drawing/2014/main" id="{8F6B158D-61DF-DF16-4D3A-C1FC1C10393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CEA139F-BBA6-3651-9CA6-7007B5BB7080}"/>
              </a:ext>
            </a:extLst>
          </p:cNvPr>
          <p:cNvSpPr>
            <a:spLocks noGrp="1"/>
          </p:cNvSpPr>
          <p:nvPr>
            <p:ph type="sldNum" sz="quarter" idx="12"/>
          </p:nvPr>
        </p:nvSpPr>
        <p:spPr/>
        <p:txBody>
          <a:bodyPr/>
          <a:lstStyle/>
          <a:p>
            <a:fld id="{D57F1E4F-1CFF-5643-939E-217C01CDF565}" type="slidenum">
              <a:rPr lang="en-US" smtClean="0"/>
              <a:pPr/>
              <a:t>‹#›</a:t>
            </a:fld>
            <a:endParaRPr lang="en-US" dirty="0"/>
          </a:p>
        </p:txBody>
      </p:sp>
      <p:pic>
        <p:nvPicPr>
          <p:cNvPr id="7" name="Picture 6" descr="CLINICAL_EDUCATION_&amp;_TRAINING[1].png">
            <a:extLst>
              <a:ext uri="{FF2B5EF4-FFF2-40B4-BE49-F238E27FC236}">
                <a16:creationId xmlns:a16="http://schemas.microsoft.com/office/drawing/2014/main" id="{CB0AE754-E265-04E2-8527-9232681472B8}"/>
              </a:ext>
            </a:extLst>
          </p:cNvPr>
          <p:cNvPicPr>
            <a:picLocks noChangeAspect="1"/>
          </p:cNvPicPr>
          <p:nvPr userDrawn="1"/>
        </p:nvPicPr>
        <p:blipFill>
          <a:blip r:embed="rId2"/>
          <a:stretch>
            <a:fillRect/>
          </a:stretch>
        </p:blipFill>
        <p:spPr>
          <a:xfrm>
            <a:off x="9201151" y="5709920"/>
            <a:ext cx="2751364" cy="1016669"/>
          </a:xfrm>
          <a:prstGeom prst="rect">
            <a:avLst/>
          </a:prstGeom>
        </p:spPr>
      </p:pic>
      <p:pic>
        <p:nvPicPr>
          <p:cNvPr id="8" name="Picture 7" descr="nhs pic.png">
            <a:extLst>
              <a:ext uri="{FF2B5EF4-FFF2-40B4-BE49-F238E27FC236}">
                <a16:creationId xmlns:a16="http://schemas.microsoft.com/office/drawing/2014/main" id="{959F1429-BF2C-4D37-2DDC-2D564E35CA00}"/>
              </a:ext>
            </a:extLst>
          </p:cNvPr>
          <p:cNvPicPr>
            <a:picLocks noChangeAspect="1"/>
          </p:cNvPicPr>
          <p:nvPr userDrawn="1"/>
        </p:nvPicPr>
        <p:blipFill>
          <a:blip r:embed="rId3"/>
          <a:stretch>
            <a:fillRect/>
          </a:stretch>
        </p:blipFill>
        <p:spPr>
          <a:xfrm>
            <a:off x="11135405" y="222477"/>
            <a:ext cx="714375" cy="714375"/>
          </a:xfrm>
          <a:prstGeom prst="rect">
            <a:avLst/>
          </a:prstGeom>
        </p:spPr>
      </p:pic>
    </p:spTree>
    <p:extLst>
      <p:ext uri="{BB962C8B-B14F-4D97-AF65-F5344CB8AC3E}">
        <p14:creationId xmlns:p14="http://schemas.microsoft.com/office/powerpoint/2010/main" val="21617300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C4C81-D373-EEFB-375D-C1840AC9047D}"/>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BD2D08D4-7781-C075-9F67-4012D16777E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FAD878B-F7BE-9F1B-2C3B-16319C7F8BFE}"/>
              </a:ext>
            </a:extLst>
          </p:cNvPr>
          <p:cNvSpPr>
            <a:spLocks noGrp="1"/>
          </p:cNvSpPr>
          <p:nvPr>
            <p:ph type="dt" sz="half" idx="10"/>
          </p:nvPr>
        </p:nvSpPr>
        <p:spPr/>
        <p:txBody>
          <a:bodyPr/>
          <a:lstStyle/>
          <a:p>
            <a:fld id="{B61BEF0D-F0BB-DE4B-95CE-6DB70DBA9567}" type="datetimeFigureOut">
              <a:rPr lang="en-US" smtClean="0"/>
              <a:pPr/>
              <a:t>5/17/2024</a:t>
            </a:fld>
            <a:endParaRPr lang="en-US" dirty="0"/>
          </a:p>
        </p:txBody>
      </p:sp>
      <p:sp>
        <p:nvSpPr>
          <p:cNvPr id="5" name="Footer Placeholder 4">
            <a:extLst>
              <a:ext uri="{FF2B5EF4-FFF2-40B4-BE49-F238E27FC236}">
                <a16:creationId xmlns:a16="http://schemas.microsoft.com/office/drawing/2014/main" id="{6DF32802-E2C6-1625-4ED3-CE1DF1D743A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AB793C0-6CBC-DAC8-142A-48B43F104AFD}"/>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4357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027F18-E457-6FA5-8328-4E7CE3D860C0}"/>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F2B08F9C-9BE7-BCD3-8DF0-41DBC6BD680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7106ED5-2888-A0EA-2315-3B6D540CDEBB}"/>
              </a:ext>
            </a:extLst>
          </p:cNvPr>
          <p:cNvSpPr>
            <a:spLocks noGrp="1"/>
          </p:cNvSpPr>
          <p:nvPr>
            <p:ph type="dt" sz="half" idx="10"/>
          </p:nvPr>
        </p:nvSpPr>
        <p:spPr/>
        <p:txBody>
          <a:bodyPr/>
          <a:lstStyle/>
          <a:p>
            <a:fld id="{B61BEF0D-F0BB-DE4B-95CE-6DB70DBA9567}" type="datetimeFigureOut">
              <a:rPr lang="en-US" smtClean="0"/>
              <a:pPr/>
              <a:t>5/17/2024</a:t>
            </a:fld>
            <a:endParaRPr lang="en-US" dirty="0"/>
          </a:p>
        </p:txBody>
      </p:sp>
      <p:sp>
        <p:nvSpPr>
          <p:cNvPr id="5" name="Footer Placeholder 4">
            <a:extLst>
              <a:ext uri="{FF2B5EF4-FFF2-40B4-BE49-F238E27FC236}">
                <a16:creationId xmlns:a16="http://schemas.microsoft.com/office/drawing/2014/main" id="{70BE8726-FA92-35D5-0141-C80ADB59486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F6FFE15-CDF3-A5F7-43A4-60F15E09169F}"/>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97915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C4DC7-6325-7B0B-F18C-C9996E5CB0B4}"/>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0CDC27C1-04B2-1FE7-50AF-4FFF2ECAEA8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8510A27A-BFC0-C847-E487-ED2BEF478B87}"/>
              </a:ext>
            </a:extLst>
          </p:cNvPr>
          <p:cNvSpPr>
            <a:spLocks noGrp="1"/>
          </p:cNvSpPr>
          <p:nvPr>
            <p:ph type="dt" sz="half" idx="10"/>
          </p:nvPr>
        </p:nvSpPr>
        <p:spPr/>
        <p:txBody>
          <a:bodyPr/>
          <a:lstStyle/>
          <a:p>
            <a:fld id="{B61BEF0D-F0BB-DE4B-95CE-6DB70DBA9567}" type="datetimeFigureOut">
              <a:rPr lang="en-US" smtClean="0"/>
              <a:pPr/>
              <a:t>5/17/2024</a:t>
            </a:fld>
            <a:endParaRPr lang="en-US" dirty="0"/>
          </a:p>
        </p:txBody>
      </p:sp>
      <p:sp>
        <p:nvSpPr>
          <p:cNvPr id="5" name="Footer Placeholder 4">
            <a:extLst>
              <a:ext uri="{FF2B5EF4-FFF2-40B4-BE49-F238E27FC236}">
                <a16:creationId xmlns:a16="http://schemas.microsoft.com/office/drawing/2014/main" id="{6A4F627E-19B0-E7CF-CB11-D92A30C75FA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5CA4A6D-1351-E557-4AE7-722D47AEB87D}"/>
              </a:ext>
            </a:extLst>
          </p:cNvPr>
          <p:cNvSpPr>
            <a:spLocks noGrp="1"/>
          </p:cNvSpPr>
          <p:nvPr>
            <p:ph type="sldNum" sz="quarter" idx="12"/>
          </p:nvPr>
        </p:nvSpPr>
        <p:spPr/>
        <p:txBody>
          <a:bodyPr/>
          <a:lstStyle/>
          <a:p>
            <a:fld id="{D57F1E4F-1CFF-5643-939E-217C01CDF565}" type="slidenum">
              <a:rPr lang="en-US" smtClean="0"/>
              <a:pPr/>
              <a:t>‹#›</a:t>
            </a:fld>
            <a:endParaRPr lang="en-US" dirty="0"/>
          </a:p>
        </p:txBody>
      </p:sp>
      <p:pic>
        <p:nvPicPr>
          <p:cNvPr id="7" name="Picture 6" descr="CLINICAL_EDUCATION_&amp;_TRAINING_WITHOUT_TEXT[1].png">
            <a:extLst>
              <a:ext uri="{FF2B5EF4-FFF2-40B4-BE49-F238E27FC236}">
                <a16:creationId xmlns:a16="http://schemas.microsoft.com/office/drawing/2014/main" id="{1DCA58F5-18AF-02D2-5731-4A5C06F7BF53}"/>
              </a:ext>
            </a:extLst>
          </p:cNvPr>
          <p:cNvPicPr>
            <a:picLocks noChangeAspect="1"/>
          </p:cNvPicPr>
          <p:nvPr userDrawn="1"/>
        </p:nvPicPr>
        <p:blipFill>
          <a:blip r:embed="rId2"/>
          <a:stretch>
            <a:fillRect/>
          </a:stretch>
        </p:blipFill>
        <p:spPr>
          <a:xfrm>
            <a:off x="10775760" y="5779159"/>
            <a:ext cx="1127769" cy="923400"/>
          </a:xfrm>
          <a:prstGeom prst="rect">
            <a:avLst/>
          </a:prstGeom>
        </p:spPr>
      </p:pic>
      <p:pic>
        <p:nvPicPr>
          <p:cNvPr id="8" name="Picture 7" descr="nhs pic.png">
            <a:extLst>
              <a:ext uri="{FF2B5EF4-FFF2-40B4-BE49-F238E27FC236}">
                <a16:creationId xmlns:a16="http://schemas.microsoft.com/office/drawing/2014/main" id="{33FC5B92-62AB-E057-6853-CB8A9EE14D79}"/>
              </a:ext>
            </a:extLst>
          </p:cNvPr>
          <p:cNvPicPr>
            <a:picLocks noChangeAspect="1"/>
          </p:cNvPicPr>
          <p:nvPr userDrawn="1"/>
        </p:nvPicPr>
        <p:blipFill>
          <a:blip r:embed="rId3"/>
          <a:stretch>
            <a:fillRect/>
          </a:stretch>
        </p:blipFill>
        <p:spPr>
          <a:xfrm>
            <a:off x="11176226" y="173490"/>
            <a:ext cx="714375" cy="714375"/>
          </a:xfrm>
          <a:prstGeom prst="rect">
            <a:avLst/>
          </a:prstGeom>
        </p:spPr>
      </p:pic>
    </p:spTree>
    <p:extLst>
      <p:ext uri="{BB962C8B-B14F-4D97-AF65-F5344CB8AC3E}">
        <p14:creationId xmlns:p14="http://schemas.microsoft.com/office/powerpoint/2010/main" val="3167512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9DEA7-367F-CA2A-CF51-C2DAD3B09C2E}"/>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3C736C7C-ADCF-25AE-0F48-51D99E1CBC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7543EAD-8968-1956-BBAE-EC40A37B19B6}"/>
              </a:ext>
            </a:extLst>
          </p:cNvPr>
          <p:cNvSpPr>
            <a:spLocks noGrp="1"/>
          </p:cNvSpPr>
          <p:nvPr>
            <p:ph type="dt" sz="half" idx="10"/>
          </p:nvPr>
        </p:nvSpPr>
        <p:spPr/>
        <p:txBody>
          <a:bodyPr/>
          <a:lstStyle/>
          <a:p>
            <a:fld id="{B61BEF0D-F0BB-DE4B-95CE-6DB70DBA9567}" type="datetimeFigureOut">
              <a:rPr lang="en-US" smtClean="0"/>
              <a:pPr/>
              <a:t>5/17/2024</a:t>
            </a:fld>
            <a:endParaRPr lang="en-US" dirty="0"/>
          </a:p>
        </p:txBody>
      </p:sp>
      <p:sp>
        <p:nvSpPr>
          <p:cNvPr id="5" name="Footer Placeholder 4">
            <a:extLst>
              <a:ext uri="{FF2B5EF4-FFF2-40B4-BE49-F238E27FC236}">
                <a16:creationId xmlns:a16="http://schemas.microsoft.com/office/drawing/2014/main" id="{A4C71C09-A9C0-5936-250E-69837658A45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FDA9503-F60B-0F28-E70C-ED6D529B762B}"/>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41906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F401E-CF56-056C-F7D3-F4EA857CAAF6}"/>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922A2972-C87D-68B1-E47F-C5C629293AEA}"/>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1A4DA4F4-ABC4-D34B-ECF9-6B43C55737B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DB144A8F-A0A5-3F1F-D77B-5EB58D5270F4}"/>
              </a:ext>
            </a:extLst>
          </p:cNvPr>
          <p:cNvSpPr>
            <a:spLocks noGrp="1"/>
          </p:cNvSpPr>
          <p:nvPr>
            <p:ph type="dt" sz="half" idx="10"/>
          </p:nvPr>
        </p:nvSpPr>
        <p:spPr/>
        <p:txBody>
          <a:bodyPr/>
          <a:lstStyle/>
          <a:p>
            <a:fld id="{B61BEF0D-F0BB-DE4B-95CE-6DB70DBA9567}" type="datetimeFigureOut">
              <a:rPr lang="en-US" smtClean="0"/>
              <a:pPr/>
              <a:t>5/17/2024</a:t>
            </a:fld>
            <a:endParaRPr lang="en-US" dirty="0"/>
          </a:p>
        </p:txBody>
      </p:sp>
      <p:sp>
        <p:nvSpPr>
          <p:cNvPr id="6" name="Footer Placeholder 5">
            <a:extLst>
              <a:ext uri="{FF2B5EF4-FFF2-40B4-BE49-F238E27FC236}">
                <a16:creationId xmlns:a16="http://schemas.microsoft.com/office/drawing/2014/main" id="{A1D3084B-683E-7337-4EFF-D99218BE74C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B856B68-0084-5855-89B6-2198EF8F4AAB}"/>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365897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BD10A-F7E2-6A9F-2021-8B1906678853}"/>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6AB24FA0-7CFF-5014-C3ED-F6B0DEEAEA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C7B07AD-464D-3FC8-49BD-3E0E96EC71D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E1CABC10-A997-AD2E-83DF-ABCD0BCB3C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F024220-EE2E-109A-0BB9-8E2D9C7D292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618B80CD-6093-0D64-E527-A97E7806C04A}"/>
              </a:ext>
            </a:extLst>
          </p:cNvPr>
          <p:cNvSpPr>
            <a:spLocks noGrp="1"/>
          </p:cNvSpPr>
          <p:nvPr>
            <p:ph type="dt" sz="half" idx="10"/>
          </p:nvPr>
        </p:nvSpPr>
        <p:spPr/>
        <p:txBody>
          <a:bodyPr/>
          <a:lstStyle/>
          <a:p>
            <a:fld id="{B61BEF0D-F0BB-DE4B-95CE-6DB70DBA9567}" type="datetimeFigureOut">
              <a:rPr lang="en-US" smtClean="0"/>
              <a:pPr/>
              <a:t>5/17/2024</a:t>
            </a:fld>
            <a:endParaRPr lang="en-US" dirty="0"/>
          </a:p>
        </p:txBody>
      </p:sp>
      <p:sp>
        <p:nvSpPr>
          <p:cNvPr id="8" name="Footer Placeholder 7">
            <a:extLst>
              <a:ext uri="{FF2B5EF4-FFF2-40B4-BE49-F238E27FC236}">
                <a16:creationId xmlns:a16="http://schemas.microsoft.com/office/drawing/2014/main" id="{BA5E5F1C-21AB-FB0F-7DE2-965C1141407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17453961-39CA-6017-E5A4-6AA6ED282A97}"/>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907049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9DB4F-ED01-8B06-4C64-3DBAC5F575FD}"/>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937BFDE2-E751-F535-D19E-C70E81CB492C}"/>
              </a:ext>
            </a:extLst>
          </p:cNvPr>
          <p:cNvSpPr>
            <a:spLocks noGrp="1"/>
          </p:cNvSpPr>
          <p:nvPr>
            <p:ph type="dt" sz="half" idx="10"/>
          </p:nvPr>
        </p:nvSpPr>
        <p:spPr/>
        <p:txBody>
          <a:bodyPr/>
          <a:lstStyle/>
          <a:p>
            <a:fld id="{B61BEF0D-F0BB-DE4B-95CE-6DB70DBA9567}" type="datetimeFigureOut">
              <a:rPr lang="en-US" smtClean="0"/>
              <a:pPr/>
              <a:t>5/17/2024</a:t>
            </a:fld>
            <a:endParaRPr lang="en-US" dirty="0"/>
          </a:p>
        </p:txBody>
      </p:sp>
      <p:sp>
        <p:nvSpPr>
          <p:cNvPr id="4" name="Footer Placeholder 3">
            <a:extLst>
              <a:ext uri="{FF2B5EF4-FFF2-40B4-BE49-F238E27FC236}">
                <a16:creationId xmlns:a16="http://schemas.microsoft.com/office/drawing/2014/main" id="{82F948B0-DDBE-27D7-D520-371D81FC19F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FCEDC5E-3083-27BF-C8DF-A544A2DD737C}"/>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16901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FAA0AF-ACA6-8C9C-C841-902D233646B5}"/>
              </a:ext>
            </a:extLst>
          </p:cNvPr>
          <p:cNvSpPr>
            <a:spLocks noGrp="1"/>
          </p:cNvSpPr>
          <p:nvPr>
            <p:ph type="dt" sz="half" idx="10"/>
          </p:nvPr>
        </p:nvSpPr>
        <p:spPr/>
        <p:txBody>
          <a:bodyPr/>
          <a:lstStyle/>
          <a:p>
            <a:fld id="{B61BEF0D-F0BB-DE4B-95CE-6DB70DBA9567}" type="datetimeFigureOut">
              <a:rPr lang="en-US" smtClean="0"/>
              <a:pPr/>
              <a:t>5/17/2024</a:t>
            </a:fld>
            <a:endParaRPr lang="en-US" dirty="0"/>
          </a:p>
        </p:txBody>
      </p:sp>
      <p:sp>
        <p:nvSpPr>
          <p:cNvPr id="3" name="Footer Placeholder 2">
            <a:extLst>
              <a:ext uri="{FF2B5EF4-FFF2-40B4-BE49-F238E27FC236}">
                <a16:creationId xmlns:a16="http://schemas.microsoft.com/office/drawing/2014/main" id="{2C308B9B-6382-69CF-D563-0756408A9DC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A125E4B8-0195-13EA-76CD-9C2A27533CC4}"/>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82376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45F5E-F613-6257-ACF3-3678F7E5398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89088D30-7963-0714-4E3D-57216D3C94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C4A4536D-6106-E40F-6A37-76F1E88297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C0440CA-B897-E4A3-E9C1-0673837E3A80}"/>
              </a:ext>
            </a:extLst>
          </p:cNvPr>
          <p:cNvSpPr>
            <a:spLocks noGrp="1"/>
          </p:cNvSpPr>
          <p:nvPr>
            <p:ph type="dt" sz="half" idx="10"/>
          </p:nvPr>
        </p:nvSpPr>
        <p:spPr/>
        <p:txBody>
          <a:bodyPr/>
          <a:lstStyle/>
          <a:p>
            <a:fld id="{B61BEF0D-F0BB-DE4B-95CE-6DB70DBA9567}" type="datetimeFigureOut">
              <a:rPr lang="en-US" smtClean="0"/>
              <a:pPr/>
              <a:t>5/17/2024</a:t>
            </a:fld>
            <a:endParaRPr lang="en-US" dirty="0"/>
          </a:p>
        </p:txBody>
      </p:sp>
      <p:sp>
        <p:nvSpPr>
          <p:cNvPr id="6" name="Footer Placeholder 5">
            <a:extLst>
              <a:ext uri="{FF2B5EF4-FFF2-40B4-BE49-F238E27FC236}">
                <a16:creationId xmlns:a16="http://schemas.microsoft.com/office/drawing/2014/main" id="{8C2DF3E2-EE64-F9DB-D9C3-ECEAB180403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8AA1761-D845-8088-B410-6B818AC37FB0}"/>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05631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095D6-F2C0-7BD9-1325-63E98C15F94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0B1B509E-ABC6-5139-0658-5F68A6CEEF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59F53C5-5B11-D625-D303-7711B2AACB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1D16DA7-D2B4-9FF6-3B3C-518AC650770C}"/>
              </a:ext>
            </a:extLst>
          </p:cNvPr>
          <p:cNvSpPr>
            <a:spLocks noGrp="1"/>
          </p:cNvSpPr>
          <p:nvPr>
            <p:ph type="dt" sz="half" idx="10"/>
          </p:nvPr>
        </p:nvSpPr>
        <p:spPr/>
        <p:txBody>
          <a:bodyPr/>
          <a:lstStyle/>
          <a:p>
            <a:fld id="{B61BEF0D-F0BB-DE4B-95CE-6DB70DBA9567}" type="datetimeFigureOut">
              <a:rPr lang="en-US" smtClean="0"/>
              <a:pPr/>
              <a:t>5/17/2024</a:t>
            </a:fld>
            <a:endParaRPr lang="en-US" dirty="0"/>
          </a:p>
        </p:txBody>
      </p:sp>
      <p:sp>
        <p:nvSpPr>
          <p:cNvPr id="6" name="Footer Placeholder 5">
            <a:extLst>
              <a:ext uri="{FF2B5EF4-FFF2-40B4-BE49-F238E27FC236}">
                <a16:creationId xmlns:a16="http://schemas.microsoft.com/office/drawing/2014/main" id="{1C1382BF-595A-DD8D-D9EC-A5E447DEDB9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43EA7FA-8190-A180-298F-5C0D236F1709}"/>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34432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A3C5D9-E203-4AD8-E8FC-93853D84D2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7BE808AC-CC00-95A1-FA74-DF18CC2B6E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7FCC533-7FF8-F3B4-4FFA-7535C63EB2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5/17/2024</a:t>
            </a:fld>
            <a:endParaRPr lang="en-US" dirty="0"/>
          </a:p>
        </p:txBody>
      </p:sp>
      <p:sp>
        <p:nvSpPr>
          <p:cNvPr id="5" name="Footer Placeholder 4">
            <a:extLst>
              <a:ext uri="{FF2B5EF4-FFF2-40B4-BE49-F238E27FC236}">
                <a16:creationId xmlns:a16="http://schemas.microsoft.com/office/drawing/2014/main" id="{F91B8F65-B827-4FAF-0449-44B2A87E93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96CB784-A7F8-F49D-69DC-1829DF124C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37426830"/>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gif"/><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8.png"/><Relationship Id="rId7" Type="http://schemas.openxmlformats.org/officeDocument/2006/relationships/diagramQuickStyle" Target="../diagrams/quickStyle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9.png"/><Relationship Id="rId9" Type="http://schemas.microsoft.com/office/2007/relationships/diagramDrawing" Target="../diagrams/drawing2.xml"/></Relationships>
</file>

<file path=ppt/slides/_rels/slide1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4.gif"/><Relationship Id="rId4" Type="http://schemas.openxmlformats.org/officeDocument/2006/relationships/diagramLayout" Target="../diagrams/layout3.xml"/><Relationship Id="rId9"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jpeg"/><Relationship Id="rId3" Type="http://schemas.openxmlformats.org/officeDocument/2006/relationships/image" Target="../media/image10.jpeg"/><Relationship Id="rId7" Type="http://schemas.openxmlformats.org/officeDocument/2006/relationships/image" Target="../media/image14.jpeg"/><Relationship Id="rId12"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3.jpeg"/><Relationship Id="rId11" Type="http://schemas.openxmlformats.org/officeDocument/2006/relationships/image" Target="../media/image18.jpeg"/><Relationship Id="rId5" Type="http://schemas.openxmlformats.org/officeDocument/2006/relationships/image" Target="../media/image12.jpeg"/><Relationship Id="rId15" Type="http://schemas.openxmlformats.org/officeDocument/2006/relationships/image" Target="../media/image4.gif"/><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 Id="rId1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1.jpeg"/><Relationship Id="rId7" Type="http://schemas.openxmlformats.org/officeDocument/2006/relationships/diagramColors" Target="../diagrams/colors4.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10" Type="http://schemas.openxmlformats.org/officeDocument/2006/relationships/image" Target="../media/image4.gif"/><Relationship Id="rId4" Type="http://schemas.openxmlformats.org/officeDocument/2006/relationships/diagramData" Target="../diagrams/data4.xml"/><Relationship Id="rId9"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4.gif"/></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4.gif"/></Relationships>
</file>

<file path=ppt/slides/_rels/slide19.xml.rels><?xml version="1.0" encoding="UTF-8" standalone="yes"?>
<Relationships xmlns="http://schemas.openxmlformats.org/package/2006/relationships"><Relationship Id="rId8" Type="http://schemas.openxmlformats.org/officeDocument/2006/relationships/image" Target="../media/image4.gif"/><Relationship Id="rId3" Type="http://schemas.openxmlformats.org/officeDocument/2006/relationships/image" Target="../media/image22.jpeg"/><Relationship Id="rId7"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hyperlink" Target="https://www.injurymatters.org.au/programs/stay-on-your-feet/information-for-over-60s/learn-more-about-falls/spot-the-hazard/" TargetMode="External"/><Relationship Id="rId10" Type="http://schemas.openxmlformats.org/officeDocument/2006/relationships/image" Target="../media/image24.png"/><Relationship Id="rId4" Type="http://schemas.openxmlformats.org/officeDocument/2006/relationships/hyperlink" Target="https://fallsassistant.org.uk/games" TargetMode="External"/><Relationship Id="rId9"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4.gif"/><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27.jpeg"/><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gif"/></Relationships>
</file>

<file path=ppt/slides/_rels/slide2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gif"/><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 Id="rId9" Type="http://schemas.openxmlformats.org/officeDocument/2006/relationships/image" Target="../media/image4.gif"/></Relationships>
</file>

<file path=ppt/slides/_rels/slide26.xml.rels><?xml version="1.0" encoding="UTF-8" standalone="yes"?>
<Relationships xmlns="http://schemas.openxmlformats.org/package/2006/relationships"><Relationship Id="rId8" Type="http://schemas.openxmlformats.org/officeDocument/2006/relationships/image" Target="../media/image4.gif"/><Relationship Id="rId3" Type="http://schemas.openxmlformats.org/officeDocument/2006/relationships/image" Target="../media/image29.png"/><Relationship Id="rId7"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slides/_rels/slide27.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33.png"/><Relationship Id="rId7"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30.sv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image" Target="../media/image29.png"/><Relationship Id="rId7" Type="http://schemas.openxmlformats.org/officeDocument/2006/relationships/diagramQuickStyle" Target="../diagrams/quickStyle8.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Layout" Target="../diagrams/layout8.xml"/><Relationship Id="rId11" Type="http://schemas.openxmlformats.org/officeDocument/2006/relationships/image" Target="../media/image4.gif"/><Relationship Id="rId5" Type="http://schemas.openxmlformats.org/officeDocument/2006/relationships/diagramData" Target="../diagrams/data8.xml"/><Relationship Id="rId10" Type="http://schemas.openxmlformats.org/officeDocument/2006/relationships/image" Target="../media/image3.png"/><Relationship Id="rId4" Type="http://schemas.openxmlformats.org/officeDocument/2006/relationships/image" Target="../media/image30.svg"/><Relationship Id="rId9" Type="http://schemas.microsoft.com/office/2007/relationships/diagramDrawing" Target="../diagrams/drawing8.xml"/></Relationships>
</file>

<file path=ppt/slides/_rels/slide2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9.xml"/><Relationship Id="rId11" Type="http://schemas.openxmlformats.org/officeDocument/2006/relationships/image" Target="../media/image4.gif"/><Relationship Id="rId5" Type="http://schemas.openxmlformats.org/officeDocument/2006/relationships/diagramQuickStyle" Target="../diagrams/quickStyle9.xml"/><Relationship Id="rId10" Type="http://schemas.openxmlformats.org/officeDocument/2006/relationships/image" Target="../media/image3.png"/><Relationship Id="rId4" Type="http://schemas.openxmlformats.org/officeDocument/2006/relationships/diagramLayout" Target="../diagrams/layout9.xml"/><Relationship Id="rId9" Type="http://schemas.openxmlformats.org/officeDocument/2006/relationships/image" Target="../media/image32.sv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30.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image" Target="../media/image31.png"/><Relationship Id="rId7" Type="http://schemas.openxmlformats.org/officeDocument/2006/relationships/diagramQuickStyle" Target="../diagrams/quickStyle10.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Layout" Target="../diagrams/layout10.xml"/><Relationship Id="rId11" Type="http://schemas.openxmlformats.org/officeDocument/2006/relationships/image" Target="../media/image4.gif"/><Relationship Id="rId5" Type="http://schemas.openxmlformats.org/officeDocument/2006/relationships/diagramData" Target="../diagrams/data10.xml"/><Relationship Id="rId10" Type="http://schemas.openxmlformats.org/officeDocument/2006/relationships/image" Target="../media/image3.png"/><Relationship Id="rId4" Type="http://schemas.openxmlformats.org/officeDocument/2006/relationships/image" Target="../media/image32.svg"/><Relationship Id="rId9" Type="http://schemas.microsoft.com/office/2007/relationships/diagramDrawing" Target="../diagrams/drawing10.xml"/></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gif"/><Relationship Id="rId5" Type="http://schemas.openxmlformats.org/officeDocument/2006/relationships/image" Target="../media/image3.png"/><Relationship Id="rId4" Type="http://schemas.openxmlformats.org/officeDocument/2006/relationships/image" Target="../media/image65.svg"/></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7.jpeg"/></Relationships>
</file>

<file path=ppt/slides/_rels/slide33.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67.jpeg"/><Relationship Id="rId7" Type="http://schemas.openxmlformats.org/officeDocument/2006/relationships/diagramColors" Target="../diagrams/colors11.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 Id="rId9" Type="http://schemas.openxmlformats.org/officeDocument/2006/relationships/image" Target="../media/image4.gif"/></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4.gif"/></Relationships>
</file>

<file path=ppt/slides/_rels/slide3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4.gif"/><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4.gif"/><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71.jpeg"/><Relationship Id="rId4" Type="http://schemas.openxmlformats.org/officeDocument/2006/relationships/image" Target="../media/image70.jpe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4.gif"/></Relationships>
</file>

<file path=ppt/slides/_rels/slide3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jpeg"/></Relationships>
</file>

<file path=ppt/slides/_rels/slide39.xml.rels><?xml version="1.0" encoding="UTF-8" standalone="yes"?>
<Relationships xmlns="http://schemas.openxmlformats.org/package/2006/relationships"><Relationship Id="rId8" Type="http://schemas.openxmlformats.org/officeDocument/2006/relationships/image" Target="../media/image4.gif"/><Relationship Id="rId3" Type="http://schemas.openxmlformats.org/officeDocument/2006/relationships/image" Target="../media/image76.png"/><Relationship Id="rId7"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gif"/></Relationships>
</file>

<file path=ppt/slides/_rels/slide40.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10" Type="http://schemas.openxmlformats.org/officeDocument/2006/relationships/image" Target="../media/image4.gif"/><Relationship Id="rId4" Type="http://schemas.openxmlformats.org/officeDocument/2006/relationships/diagramLayout" Target="../diagrams/layout12.xml"/><Relationship Id="rId9"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4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 Id="rId9" Type="http://schemas.openxmlformats.org/officeDocument/2006/relationships/image" Target="../media/image4.gif"/></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4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4.gif"/><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 Id="rId9" Type="http://schemas.openxmlformats.org/officeDocument/2006/relationships/image" Target="../media/image4.gif"/></Relationships>
</file>

<file path=ppt/slides/_rels/slide4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 Id="rId9" Type="http://schemas.openxmlformats.org/officeDocument/2006/relationships/image" Target="../media/image4.gif"/></Relationships>
</file>

<file path=ppt/slides/_rels/slide48.xml.rels><?xml version="1.0" encoding="UTF-8" standalone="yes"?>
<Relationships xmlns="http://schemas.openxmlformats.org/package/2006/relationships"><Relationship Id="rId3" Type="http://schemas.openxmlformats.org/officeDocument/2006/relationships/image" Target="../media/image90.jpeg"/><Relationship Id="rId7" Type="http://schemas.openxmlformats.org/officeDocument/2006/relationships/image" Target="../media/image4.gif"/><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92.jpeg"/><Relationship Id="rId4" Type="http://schemas.openxmlformats.org/officeDocument/2006/relationships/image" Target="../media/image91.jpe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4.gif"/></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50.xml.rels><?xml version="1.0" encoding="UTF-8" standalone="yes"?>
<Relationships xmlns="http://schemas.openxmlformats.org/package/2006/relationships"><Relationship Id="rId8" Type="http://schemas.openxmlformats.org/officeDocument/2006/relationships/image" Target="../media/image4.gif"/><Relationship Id="rId3" Type="http://schemas.openxmlformats.org/officeDocument/2006/relationships/diagramLayout" Target="../diagrams/layout16.xml"/><Relationship Id="rId7" Type="http://schemas.openxmlformats.org/officeDocument/2006/relationships/image" Target="../media/image3.png"/><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5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4.gif"/><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 Id="rId9" Type="http://schemas.openxmlformats.org/officeDocument/2006/relationships/image" Target="../media/image4.gif"/></Relationships>
</file>

<file path=ppt/slides/_rels/slide54.xml.rels><?xml version="1.0" encoding="UTF-8" standalone="yes"?>
<Relationships xmlns="http://schemas.openxmlformats.org/package/2006/relationships"><Relationship Id="rId8" Type="http://schemas.openxmlformats.org/officeDocument/2006/relationships/image" Target="../media/image4.gif"/><Relationship Id="rId3" Type="http://schemas.openxmlformats.org/officeDocument/2006/relationships/diagramLayout" Target="../diagrams/layout18.xml"/><Relationship Id="rId7" Type="http://schemas.openxmlformats.org/officeDocument/2006/relationships/image" Target="../media/image3.png"/><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5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s://www.spso.org.uk/investigation-reports/2015/december/highland-nhs-board" TargetMode="External"/><Relationship Id="rId7" Type="http://schemas.openxmlformats.org/officeDocument/2006/relationships/hyperlink" Target="https://www.spso.org.uk/investigation-reports/2013/november/fife-nhs-board"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hyperlink" Target="https://www.spso.org.uk/investigation-reports/2014/january/lothian-nhs-board" TargetMode="External"/><Relationship Id="rId5" Type="http://schemas.openxmlformats.org/officeDocument/2006/relationships/hyperlink" Target="https://www.spso.org.uk/investigation-reports/2015/may/borders-nhs-board" TargetMode="External"/><Relationship Id="rId4" Type="http://schemas.openxmlformats.org/officeDocument/2006/relationships/hyperlink" Target="https://www.spso.org.uk/investigation-reports/2015/october/lothian-nhs-board" TargetMode="External"/><Relationship Id="rId9" Type="http://schemas.openxmlformats.org/officeDocument/2006/relationships/image" Target="../media/image4.gif"/></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4.gif"/></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4.gif"/></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61.xml.rels><?xml version="1.0" encoding="UTF-8" standalone="yes"?>
<Relationships xmlns="http://schemas.openxmlformats.org/package/2006/relationships"><Relationship Id="rId8" Type="http://schemas.openxmlformats.org/officeDocument/2006/relationships/image" Target="../media/image4.gif"/><Relationship Id="rId3" Type="http://schemas.openxmlformats.org/officeDocument/2006/relationships/image" Target="../media/image97.jpeg"/><Relationship Id="rId7" Type="http://schemas.openxmlformats.org/officeDocument/2006/relationships/image" Target="../media/image3.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s/_rels/slide6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4.gif"/><Relationship Id="rId4" Type="http://schemas.openxmlformats.org/officeDocument/2006/relationships/image" Target="../media/image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4.gif"/></Relationships>
</file>

<file path=ppt/slides/_rels/slide68.xml.rels><?xml version="1.0" encoding="UTF-8" standalone="yes"?>
<Relationships xmlns="http://schemas.openxmlformats.org/package/2006/relationships"><Relationship Id="rId8" Type="http://schemas.openxmlformats.org/officeDocument/2006/relationships/hyperlink" Target="https://doi.org/10.1093/ageing/afac105" TargetMode="External"/><Relationship Id="rId3" Type="http://schemas.openxmlformats.org/officeDocument/2006/relationships/hyperlink" Target="https://www.rcplondon.ac.uk/projects/outputs/naif-annual-report-2023" TargetMode="External"/><Relationship Id="rId7" Type="http://schemas.openxmlformats.org/officeDocument/2006/relationships/hyperlink" Target="http://intranet.lothian.scot.nhs.uk/Directory/FallsPrevention/Documents/Falls%20Sensor%20Guidelines%20v4.pdf" TargetMode="External"/><Relationship Id="rId2" Type="http://schemas.openxmlformats.org/officeDocument/2006/relationships/hyperlink" Target="https://policyonline.nhslothian.scot/wp-content/uploads/2023/03/Falls%20Prevention%20Management%20for%20Adult%20Inpatients%20Procedure.pdf" TargetMode="External"/><Relationship Id="rId1" Type="http://schemas.openxmlformats.org/officeDocument/2006/relationships/slideLayout" Target="../slideLayouts/slideLayout2.xml"/><Relationship Id="rId6" Type="http://schemas.openxmlformats.org/officeDocument/2006/relationships/hyperlink" Target="http://intranet.lothian.scot.nhs.uk/Directory/FallsPrevention/Documents/Information%20on%20Falls%20Sensors%20PIL%20Template%202017%20V5%201.pdf" TargetMode="External"/><Relationship Id="rId5" Type="http://schemas.openxmlformats.org/officeDocument/2006/relationships/hyperlink" Target="https://www.nice.org.uk/guidance/cg161" TargetMode="External"/><Relationship Id="rId4" Type="http://schemas.openxmlformats.org/officeDocument/2006/relationships/hyperlink" Target="https://academic.oup.com/ageing/article/51/9/afac205/6730755?login=false" TargetMode="External"/><Relationship Id="rId9" Type="http://schemas.openxmlformats.org/officeDocument/2006/relationships/hyperlink" Target="https://www.gov.scot/publications/national-falls-fracture-prevention-strategy-scotland-2019-2024/pages/8/"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ihub.scot/improvement-programmes/acute-adult/falls/"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gif"/><Relationship Id="rId5" Type="http://schemas.openxmlformats.org/officeDocument/2006/relationships/image" Target="../media/image3.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4.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ectangle 11">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ctrTitle"/>
          </p:nvPr>
        </p:nvSpPr>
        <p:spPr>
          <a:xfrm>
            <a:off x="3345005" y="1871847"/>
            <a:ext cx="5561938" cy="2513516"/>
          </a:xfrm>
        </p:spPr>
        <p:txBody>
          <a:bodyPr>
            <a:normAutofit/>
          </a:bodyPr>
          <a:lstStyle/>
          <a:p>
            <a:r>
              <a:rPr lang="en-GB" sz="5600" dirty="0"/>
              <a:t>In-Hospital Falls Prevention and Management</a:t>
            </a:r>
          </a:p>
        </p:txBody>
      </p:sp>
      <p:sp>
        <p:nvSpPr>
          <p:cNvPr id="3" name="Subtitle 2"/>
          <p:cNvSpPr>
            <a:spLocks noGrp="1"/>
          </p:cNvSpPr>
          <p:nvPr>
            <p:ph type="subTitle" idx="1"/>
          </p:nvPr>
        </p:nvSpPr>
        <p:spPr>
          <a:xfrm>
            <a:off x="3315031" y="4577650"/>
            <a:ext cx="5561938" cy="686798"/>
          </a:xfrm>
        </p:spPr>
        <p:txBody>
          <a:bodyPr>
            <a:normAutofit/>
          </a:bodyPr>
          <a:lstStyle/>
          <a:p>
            <a:r>
              <a:rPr lang="en-GB" dirty="0"/>
              <a:t>Train the trainer</a:t>
            </a:r>
          </a:p>
        </p:txBody>
      </p:sp>
      <p:sp>
        <p:nvSpPr>
          <p:cNvPr id="16" name="Arc 15">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 name="Oval 17">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5EB2536D-18D5-BB6E-1E1A-9103421AA806}"/>
              </a:ext>
            </a:extLst>
          </p:cNvPr>
          <p:cNvGrpSpPr/>
          <p:nvPr/>
        </p:nvGrpSpPr>
        <p:grpSpPr>
          <a:xfrm>
            <a:off x="466534" y="297880"/>
            <a:ext cx="11044616" cy="1459927"/>
            <a:chOff x="504817" y="309430"/>
            <a:chExt cx="14132095" cy="1459927"/>
          </a:xfrm>
        </p:grpSpPr>
        <p:pic>
          <p:nvPicPr>
            <p:cNvPr id="5" name="Picture 4" descr="A blue and white logo&#10;&#10;Description automatically generated">
              <a:extLst>
                <a:ext uri="{FF2B5EF4-FFF2-40B4-BE49-F238E27FC236}">
                  <a16:creationId xmlns:a16="http://schemas.microsoft.com/office/drawing/2014/main" id="{46439437-5C02-3EB4-7413-19C989AB0A3A}"/>
                </a:ext>
              </a:extLst>
            </p:cNvPr>
            <p:cNvPicPr>
              <a:picLocks noChangeAspect="1"/>
            </p:cNvPicPr>
            <p:nvPr/>
          </p:nvPicPr>
          <p:blipFill>
            <a:blip r:embed="rId3"/>
            <a:stretch>
              <a:fillRect/>
            </a:stretch>
          </p:blipFill>
          <p:spPr>
            <a:xfrm>
              <a:off x="504817" y="309430"/>
              <a:ext cx="2374053" cy="1360098"/>
            </a:xfrm>
            <a:prstGeom prst="rect">
              <a:avLst/>
            </a:prstGeom>
          </p:spPr>
        </p:pic>
        <p:pic>
          <p:nvPicPr>
            <p:cNvPr id="6" name="Picture 5" descr="Blue and white logo with text&#10;&#10;Description automatically generated">
              <a:extLst>
                <a:ext uri="{FF2B5EF4-FFF2-40B4-BE49-F238E27FC236}">
                  <a16:creationId xmlns:a16="http://schemas.microsoft.com/office/drawing/2014/main" id="{81150853-BB2F-67E9-67B1-1A6AD5811A04}"/>
                </a:ext>
              </a:extLst>
            </p:cNvPr>
            <p:cNvPicPr>
              <a:picLocks noChangeAspect="1"/>
            </p:cNvPicPr>
            <p:nvPr/>
          </p:nvPicPr>
          <p:blipFill>
            <a:blip r:embed="rId4"/>
            <a:stretch>
              <a:fillRect/>
            </a:stretch>
          </p:blipFill>
          <p:spPr>
            <a:xfrm>
              <a:off x="12790907" y="309430"/>
              <a:ext cx="1846005" cy="1459927"/>
            </a:xfrm>
            <a:prstGeom prst="rect">
              <a:avLst/>
            </a:prstGeom>
          </p:spPr>
        </p:pic>
      </p:grpSp>
    </p:spTree>
    <p:extLst>
      <p:ext uri="{BB962C8B-B14F-4D97-AF65-F5344CB8AC3E}">
        <p14:creationId xmlns:p14="http://schemas.microsoft.com/office/powerpoint/2010/main" val="18620292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8446" name="Rectangle 1844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DD8AD4-1364-2B37-7FB4-18D58C2BB7F9}"/>
              </a:ext>
            </a:extLst>
          </p:cNvPr>
          <p:cNvSpPr>
            <a:spLocks noGrp="1"/>
          </p:cNvSpPr>
          <p:nvPr>
            <p:ph type="title"/>
          </p:nvPr>
        </p:nvSpPr>
        <p:spPr>
          <a:xfrm>
            <a:off x="640080" y="325369"/>
            <a:ext cx="4368602" cy="1956841"/>
          </a:xfrm>
        </p:spPr>
        <p:txBody>
          <a:bodyPr anchor="b">
            <a:normAutofit/>
          </a:bodyPr>
          <a:lstStyle/>
          <a:p>
            <a:r>
              <a:rPr lang="en-GB" sz="5400" dirty="0"/>
              <a:t>What is a fall?</a:t>
            </a:r>
          </a:p>
        </p:txBody>
      </p:sp>
      <p:sp>
        <p:nvSpPr>
          <p:cNvPr id="1844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C60487E-0E96-D4E6-2DE8-6804BA04BB16}"/>
              </a:ext>
            </a:extLst>
          </p:cNvPr>
          <p:cNvSpPr>
            <a:spLocks noGrp="1"/>
          </p:cNvSpPr>
          <p:nvPr>
            <p:ph idx="1"/>
          </p:nvPr>
        </p:nvSpPr>
        <p:spPr>
          <a:xfrm>
            <a:off x="640080" y="2862451"/>
            <a:ext cx="4368602" cy="3604868"/>
          </a:xfrm>
        </p:spPr>
        <p:txBody>
          <a:bodyPr>
            <a:normAutofit fontScale="92500"/>
          </a:bodyPr>
          <a:lstStyle/>
          <a:p>
            <a:pPr marL="0" indent="0">
              <a:buNone/>
            </a:pPr>
            <a:r>
              <a:rPr lang="en-GB" sz="3200" dirty="0">
                <a:ea typeface="Calibri" panose="020F0502020204030204" pitchFamily="34" charset="0"/>
                <a:cs typeface="Times New Roman" panose="02020603050405020304" pitchFamily="18" charset="0"/>
              </a:rPr>
              <a:t>A</a:t>
            </a:r>
            <a:r>
              <a:rPr lang="en-GB" sz="3200" dirty="0">
                <a:effectLst/>
                <a:ea typeface="Calibri" panose="020F0502020204030204" pitchFamily="34" charset="0"/>
                <a:cs typeface="Times New Roman" panose="02020603050405020304" pitchFamily="18" charset="0"/>
              </a:rPr>
              <a:t> fall is an event which results in a person coming to rest inadvertently on the ground or floor or other lower level. </a:t>
            </a:r>
          </a:p>
          <a:p>
            <a:pPr marL="0" indent="0">
              <a:buNone/>
            </a:pPr>
            <a:r>
              <a:rPr lang="en-GB" sz="3200" dirty="0">
                <a:effectLst/>
                <a:ea typeface="Calibri" panose="020F0502020204030204" pitchFamily="34" charset="0"/>
                <a:cs typeface="Times New Roman" panose="02020603050405020304" pitchFamily="18" charset="0"/>
              </a:rPr>
              <a:t>Falls, trips and slips can occur on one level or from a height </a:t>
            </a:r>
            <a:r>
              <a:rPr lang="en-GB" sz="2200" dirty="0">
                <a:effectLst/>
                <a:ea typeface="Calibri" panose="020F0502020204030204" pitchFamily="34" charset="0"/>
                <a:cs typeface="Times New Roman" panose="02020603050405020304" pitchFamily="18" charset="0"/>
              </a:rPr>
              <a:t>(WHO, 2021)</a:t>
            </a:r>
            <a:endParaRPr lang="en-GB" sz="2200" dirty="0"/>
          </a:p>
        </p:txBody>
      </p:sp>
      <p:pic>
        <p:nvPicPr>
          <p:cNvPr id="18434" name="Picture 2" descr="2,500+ Old Lady Falling Stock Photos, Pictures &amp; Royalty-Free Images -  iStock | Grandma fall"/>
          <p:cNvPicPr>
            <a:picLocks noChangeAspect="1" noChangeArrowheads="1"/>
          </p:cNvPicPr>
          <p:nvPr/>
        </p:nvPicPr>
        <p:blipFill rotWithShape="1">
          <a:blip r:embed="rId3" cstate="print"/>
          <a:srcRect l="23743" r="9556"/>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p:spPr>
      </p:pic>
      <p:grpSp>
        <p:nvGrpSpPr>
          <p:cNvPr id="4" name="Group 3">
            <a:extLst>
              <a:ext uri="{FF2B5EF4-FFF2-40B4-BE49-F238E27FC236}">
                <a16:creationId xmlns:a16="http://schemas.microsoft.com/office/drawing/2014/main" id="{6AEB4380-2A49-22D4-B9FA-592285A149EA}"/>
              </a:ext>
            </a:extLst>
          </p:cNvPr>
          <p:cNvGrpSpPr/>
          <p:nvPr/>
        </p:nvGrpSpPr>
        <p:grpSpPr>
          <a:xfrm>
            <a:off x="285741" y="235704"/>
            <a:ext cx="11650998" cy="861829"/>
            <a:chOff x="285741" y="235704"/>
            <a:chExt cx="11650998" cy="861829"/>
          </a:xfrm>
        </p:grpSpPr>
        <p:pic>
          <p:nvPicPr>
            <p:cNvPr id="5" name="Picture 4" descr="A blue and white logo&#10;&#10;Description automatically generated">
              <a:extLst>
                <a:ext uri="{FF2B5EF4-FFF2-40B4-BE49-F238E27FC236}">
                  <a16:creationId xmlns:a16="http://schemas.microsoft.com/office/drawing/2014/main" id="{9CE19E5F-4F94-495F-5615-0A183F598C9D}"/>
                </a:ext>
              </a:extLst>
            </p:cNvPr>
            <p:cNvPicPr>
              <a:picLocks noChangeAspect="1"/>
            </p:cNvPicPr>
            <p:nvPr/>
          </p:nvPicPr>
          <p:blipFill>
            <a:blip r:embed="rId4"/>
            <a:stretch>
              <a:fillRect/>
            </a:stretch>
          </p:blipFill>
          <p:spPr>
            <a:xfrm>
              <a:off x="285741" y="235704"/>
              <a:ext cx="1052571" cy="861829"/>
            </a:xfrm>
            <a:prstGeom prst="rect">
              <a:avLst/>
            </a:prstGeom>
          </p:spPr>
        </p:pic>
        <p:pic>
          <p:nvPicPr>
            <p:cNvPr id="6" name="Picture 5" descr="Blue and white logo with text&#10;&#10;Description automatically generated">
              <a:extLst>
                <a:ext uri="{FF2B5EF4-FFF2-40B4-BE49-F238E27FC236}">
                  <a16:creationId xmlns:a16="http://schemas.microsoft.com/office/drawing/2014/main" id="{ECB872C6-448D-3FC2-9EC8-52B6F6CEA213}"/>
                </a:ext>
              </a:extLst>
            </p:cNvPr>
            <p:cNvPicPr>
              <a:picLocks noChangeAspect="1"/>
            </p:cNvPicPr>
            <p:nvPr/>
          </p:nvPicPr>
          <p:blipFill>
            <a:blip r:embed="rId5"/>
            <a:stretch>
              <a:fillRect/>
            </a:stretch>
          </p:blipFill>
          <p:spPr>
            <a:xfrm>
              <a:off x="11222364" y="309430"/>
              <a:ext cx="714375" cy="714375"/>
            </a:xfrm>
            <a:prstGeom prst="rect">
              <a:avLst/>
            </a:prstGeom>
          </p:spPr>
        </p:pic>
      </p:grpSp>
    </p:spTree>
    <p:extLst>
      <p:ext uri="{BB962C8B-B14F-4D97-AF65-F5344CB8AC3E}">
        <p14:creationId xmlns:p14="http://schemas.microsoft.com/office/powerpoint/2010/main" val="34034805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321548" y="3711868"/>
            <a:ext cx="6713552" cy="1357684"/>
          </a:xfrm>
          <a:prstGeom prst="rect">
            <a:avLst/>
          </a:prstGeom>
        </p:spPr>
        <p:txBody>
          <a:bodyPr vert="horz" lIns="91440" tIns="45720" rIns="91440" bIns="45720" rtlCol="0" anchor="t">
            <a:normAutofit/>
          </a:bodyPr>
          <a:lstStyle/>
          <a:p>
            <a:pPr algn="ctr">
              <a:lnSpc>
                <a:spcPct val="90000"/>
              </a:lnSpc>
              <a:spcAft>
                <a:spcPts val="600"/>
              </a:spcAft>
            </a:pPr>
            <a:r>
              <a:rPr lang="en-US" sz="4400" dirty="0"/>
              <a:t>Tell me why you get up from your chair/bed</a:t>
            </a:r>
          </a:p>
        </p:txBody>
      </p:sp>
      <p:pic>
        <p:nvPicPr>
          <p:cNvPr id="4" name="Content Placeholder 3" descr="question mark.jfif"/>
          <p:cNvPicPr>
            <a:picLocks noGrp="1" noChangeAspect="1"/>
          </p:cNvPicPr>
          <p:nvPr>
            <p:ph idx="1"/>
          </p:nvPr>
        </p:nvPicPr>
        <p:blipFill rotWithShape="1">
          <a:blip r:embed="rId2" cstate="print"/>
          <a:srcRect r="-2" b="20725"/>
          <a:stretch/>
        </p:blipFill>
        <p:spPr>
          <a:xfrm>
            <a:off x="8117621" y="2847034"/>
            <a:ext cx="3427672" cy="3562870"/>
          </a:xfrm>
          <a:prstGeom prst="rect">
            <a:avLst/>
          </a:prstGeom>
        </p:spPr>
      </p:pic>
      <p:grpSp>
        <p:nvGrpSpPr>
          <p:cNvPr id="5" name="Group 4">
            <a:extLst>
              <a:ext uri="{FF2B5EF4-FFF2-40B4-BE49-F238E27FC236}">
                <a16:creationId xmlns:a16="http://schemas.microsoft.com/office/drawing/2014/main" id="{B58026DB-144B-8F91-EAFF-34F9402F9031}"/>
              </a:ext>
            </a:extLst>
          </p:cNvPr>
          <p:cNvGrpSpPr/>
          <p:nvPr/>
        </p:nvGrpSpPr>
        <p:grpSpPr>
          <a:xfrm>
            <a:off x="268977" y="448096"/>
            <a:ext cx="11650998" cy="861829"/>
            <a:chOff x="285741" y="235704"/>
            <a:chExt cx="11650998" cy="861829"/>
          </a:xfrm>
        </p:grpSpPr>
        <p:pic>
          <p:nvPicPr>
            <p:cNvPr id="6" name="Picture 5" descr="A blue and white logo&#10;&#10;Description automatically generated">
              <a:extLst>
                <a:ext uri="{FF2B5EF4-FFF2-40B4-BE49-F238E27FC236}">
                  <a16:creationId xmlns:a16="http://schemas.microsoft.com/office/drawing/2014/main" id="{1AF71CE0-B54B-B2F1-8C78-3569091C9F0B}"/>
                </a:ext>
              </a:extLst>
            </p:cNvPr>
            <p:cNvPicPr>
              <a:picLocks noChangeAspect="1"/>
            </p:cNvPicPr>
            <p:nvPr/>
          </p:nvPicPr>
          <p:blipFill>
            <a:blip r:embed="rId3"/>
            <a:stretch>
              <a:fillRect/>
            </a:stretch>
          </p:blipFill>
          <p:spPr>
            <a:xfrm>
              <a:off x="285741" y="235704"/>
              <a:ext cx="1052571" cy="861829"/>
            </a:xfrm>
            <a:prstGeom prst="rect">
              <a:avLst/>
            </a:prstGeom>
          </p:spPr>
        </p:pic>
        <p:pic>
          <p:nvPicPr>
            <p:cNvPr id="7" name="Picture 6" descr="Blue and white logo with text&#10;&#10;Description automatically generated">
              <a:extLst>
                <a:ext uri="{FF2B5EF4-FFF2-40B4-BE49-F238E27FC236}">
                  <a16:creationId xmlns:a16="http://schemas.microsoft.com/office/drawing/2014/main" id="{FABDDDFC-EDD9-E49B-A2F5-077059108EE5}"/>
                </a:ext>
              </a:extLst>
            </p:cNvPr>
            <p:cNvPicPr>
              <a:picLocks noChangeAspect="1"/>
            </p:cNvPicPr>
            <p:nvPr/>
          </p:nvPicPr>
          <p:blipFill>
            <a:blip r:embed="rId4"/>
            <a:stretch>
              <a:fillRect/>
            </a:stretch>
          </p:blipFill>
          <p:spPr>
            <a:xfrm>
              <a:off x="11222364" y="309430"/>
              <a:ext cx="714375" cy="714375"/>
            </a:xfrm>
            <a:prstGeom prst="rect">
              <a:avLst/>
            </a:prstGeom>
          </p:spPr>
        </p:pic>
      </p:grpSp>
      <p:sp>
        <p:nvSpPr>
          <p:cNvPr id="2" name="Title 1"/>
          <p:cNvSpPr>
            <a:spLocks noGrp="1"/>
          </p:cNvSpPr>
          <p:nvPr>
            <p:ph type="title"/>
          </p:nvPr>
        </p:nvSpPr>
        <p:spPr>
          <a:xfrm>
            <a:off x="608076" y="1960126"/>
            <a:ext cx="10972800" cy="891904"/>
          </a:xfrm>
        </p:spPr>
        <p:txBody>
          <a:bodyPr vert="horz" lIns="91440" tIns="45720" rIns="91440" bIns="45720" rtlCol="0" anchor="b">
            <a:normAutofit/>
          </a:bodyPr>
          <a:lstStyle/>
          <a:p>
            <a:r>
              <a:rPr lang="en-US" sz="4000" dirty="0"/>
              <a:t>Most people don’t stay in one position all the time, </a:t>
            </a:r>
          </a:p>
        </p:txBody>
      </p:sp>
      <p:sp>
        <p:nvSpPr>
          <p:cNvPr id="8" name="TextBox 7">
            <a:extLst>
              <a:ext uri="{FF2B5EF4-FFF2-40B4-BE49-F238E27FC236}">
                <a16:creationId xmlns:a16="http://schemas.microsoft.com/office/drawing/2014/main" id="{A0A393CA-D478-E028-4484-030E36A2F640}"/>
              </a:ext>
            </a:extLst>
          </p:cNvPr>
          <p:cNvSpPr txBox="1"/>
          <p:nvPr/>
        </p:nvSpPr>
        <p:spPr>
          <a:xfrm>
            <a:off x="2277054" y="444984"/>
            <a:ext cx="8358808" cy="923330"/>
          </a:xfrm>
          <a:prstGeom prst="rect">
            <a:avLst/>
          </a:prstGeom>
          <a:noFill/>
        </p:spPr>
        <p:txBody>
          <a:bodyPr wrap="square" rtlCol="0">
            <a:spAutoFit/>
          </a:bodyPr>
          <a:lstStyle/>
          <a:p>
            <a:pPr marL="0" indent="0" algn="l">
              <a:buNone/>
            </a:pPr>
            <a:r>
              <a:rPr lang="en-US" sz="5400" dirty="0">
                <a:latin typeface="+mj-lt"/>
              </a:rPr>
              <a:t>So, why </a:t>
            </a:r>
            <a:r>
              <a:rPr lang="en-US" sz="5400" i="1" dirty="0">
                <a:latin typeface="+mj-lt"/>
              </a:rPr>
              <a:t>do</a:t>
            </a:r>
            <a:r>
              <a:rPr lang="en-US" sz="5400" dirty="0">
                <a:latin typeface="+mj-lt"/>
              </a:rPr>
              <a:t> people get up?</a:t>
            </a:r>
            <a:endParaRPr lang="en-GB" sz="5400" dirty="0">
              <a:latin typeface="+mj-lt"/>
            </a:endParaRPr>
          </a:p>
        </p:txBody>
      </p:sp>
    </p:spTree>
    <p:extLst>
      <p:ext uri="{BB962C8B-B14F-4D97-AF65-F5344CB8AC3E}">
        <p14:creationId xmlns:p14="http://schemas.microsoft.com/office/powerpoint/2010/main" val="3146747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2493" y="238539"/>
            <a:ext cx="11018520" cy="1069237"/>
          </a:xfrm>
        </p:spPr>
        <p:txBody>
          <a:bodyPr vert="horz" lIns="91440" tIns="45720" rIns="91440" bIns="45720" rtlCol="0" anchor="b">
            <a:normAutofit/>
          </a:bodyPr>
          <a:lstStyle/>
          <a:p>
            <a:pPr algn="ctr"/>
            <a:r>
              <a:rPr lang="en-GB" sz="4800" dirty="0"/>
              <a:t>Why do people get up?</a:t>
            </a:r>
            <a:endParaRPr lang="en-US" sz="4600" dirty="0"/>
          </a:p>
        </p:txBody>
      </p:sp>
      <p:sp>
        <p:nvSpPr>
          <p:cNvPr id="18"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159567" y="3463390"/>
            <a:ext cx="6713552" cy="1357684"/>
          </a:xfrm>
          <a:prstGeom prst="rect">
            <a:avLst/>
          </a:prstGeom>
        </p:spPr>
        <p:txBody>
          <a:bodyPr vert="horz" lIns="91440" tIns="45720" rIns="91440" bIns="45720" rtlCol="0" anchor="t">
            <a:normAutofit/>
          </a:bodyPr>
          <a:lstStyle/>
          <a:p>
            <a:pPr algn="ctr">
              <a:lnSpc>
                <a:spcPct val="90000"/>
              </a:lnSpc>
              <a:spcAft>
                <a:spcPts val="600"/>
              </a:spcAft>
            </a:pPr>
            <a:endParaRPr lang="en-US" sz="4400" dirty="0"/>
          </a:p>
        </p:txBody>
      </p:sp>
      <p:grpSp>
        <p:nvGrpSpPr>
          <p:cNvPr id="7" name="Group 6">
            <a:extLst>
              <a:ext uri="{FF2B5EF4-FFF2-40B4-BE49-F238E27FC236}">
                <a16:creationId xmlns:a16="http://schemas.microsoft.com/office/drawing/2014/main" id="{6DAF127C-F6B4-210D-E6B0-2EC7CBDB69BD}"/>
              </a:ext>
            </a:extLst>
          </p:cNvPr>
          <p:cNvGrpSpPr/>
          <p:nvPr/>
        </p:nvGrpSpPr>
        <p:grpSpPr>
          <a:xfrm>
            <a:off x="413070" y="1738991"/>
            <a:ext cx="3296433" cy="4524605"/>
            <a:chOff x="904560" y="1386039"/>
            <a:chExt cx="3296433" cy="4524605"/>
          </a:xfrm>
        </p:grpSpPr>
        <p:pic>
          <p:nvPicPr>
            <p:cNvPr id="8" name="Picture 7">
              <a:extLst>
                <a:ext uri="{FF2B5EF4-FFF2-40B4-BE49-F238E27FC236}">
                  <a16:creationId xmlns:a16="http://schemas.microsoft.com/office/drawing/2014/main" id="{5A199B10-8D50-8A49-BA00-38386E2548D6}"/>
                </a:ext>
              </a:extLst>
            </p:cNvPr>
            <p:cNvPicPr>
              <a:picLocks noChangeAspect="1"/>
            </p:cNvPicPr>
            <p:nvPr/>
          </p:nvPicPr>
          <p:blipFill>
            <a:blip r:embed="rId3" cstate="print"/>
            <a:stretch>
              <a:fillRect/>
            </a:stretch>
          </p:blipFill>
          <p:spPr>
            <a:xfrm>
              <a:off x="1029811" y="1549228"/>
              <a:ext cx="3171182" cy="4361416"/>
            </a:xfrm>
            <a:prstGeom prst="rect">
              <a:avLst/>
            </a:prstGeom>
            <a:solidFill>
              <a:srgbClr val="FFFFFF">
                <a:shade val="85000"/>
              </a:srgbClr>
            </a:solidFill>
            <a:ln w="88900" cap="sq">
              <a:solidFill>
                <a:srgbClr val="FFFFFF"/>
              </a:solidFill>
              <a:miter lim="800000"/>
            </a:ln>
            <a:effectLst>
              <a:outerShdw blurRad="63500" sx="102000" sy="102000" algn="ctr"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625D64B7-7CBC-630E-44CB-827720BBA608}"/>
                </a:ext>
              </a:extLst>
            </p:cNvPr>
            <p:cNvPicPr>
              <a:picLocks noChangeAspect="1"/>
            </p:cNvPicPr>
            <p:nvPr/>
          </p:nvPicPr>
          <p:blipFill>
            <a:blip r:embed="rId4" cstate="print"/>
            <a:stretch>
              <a:fillRect/>
            </a:stretch>
          </p:blipFill>
          <p:spPr>
            <a:xfrm rot="280525">
              <a:off x="904560" y="1386039"/>
              <a:ext cx="1070252" cy="724530"/>
            </a:xfrm>
            <a:prstGeom prst="rect">
              <a:avLst/>
            </a:prstGeom>
            <a:effectLst>
              <a:outerShdw blurRad="63500" sx="102000" sy="102000" algn="ctr" rotWithShape="0">
                <a:prstClr val="black">
                  <a:alpha val="40000"/>
                </a:prstClr>
              </a:outerShdw>
            </a:effectLst>
          </p:spPr>
        </p:pic>
      </p:grpSp>
      <p:graphicFrame>
        <p:nvGraphicFramePr>
          <p:cNvPr id="10" name="Diagram 9">
            <a:extLst>
              <a:ext uri="{FF2B5EF4-FFF2-40B4-BE49-F238E27FC236}">
                <a16:creationId xmlns:a16="http://schemas.microsoft.com/office/drawing/2014/main" id="{580B086A-E44D-7638-10E0-A62F9630D2E3}"/>
              </a:ext>
            </a:extLst>
          </p:cNvPr>
          <p:cNvGraphicFramePr/>
          <p:nvPr>
            <p:extLst>
              <p:ext uri="{D42A27DB-BD31-4B8C-83A1-F6EECF244321}">
                <p14:modId xmlns:p14="http://schemas.microsoft.com/office/powerpoint/2010/main" val="2562277287"/>
              </p:ext>
            </p:extLst>
          </p:nvPr>
        </p:nvGraphicFramePr>
        <p:xfrm>
          <a:off x="4032159" y="1699832"/>
          <a:ext cx="7621520" cy="46294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994617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par>
                                <p:cTn id="12" presetID="42"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10"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2493" y="238539"/>
            <a:ext cx="11018520" cy="1114773"/>
          </a:xfrm>
        </p:spPr>
        <p:txBody>
          <a:bodyPr vert="horz" lIns="91440" tIns="45720" rIns="91440" bIns="45720" rtlCol="0" anchor="b">
            <a:normAutofit/>
          </a:bodyPr>
          <a:lstStyle/>
          <a:p>
            <a:pPr algn="ctr"/>
            <a:r>
              <a:rPr lang="en-GB" sz="4800" dirty="0"/>
              <a:t>Why do people fall?</a:t>
            </a:r>
            <a:endParaRPr lang="en-US" sz="4600" dirty="0"/>
          </a:p>
        </p:txBody>
      </p:sp>
      <p:sp>
        <p:nvSpPr>
          <p:cNvPr id="18"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F5A8DB1D-A8E6-7587-AB94-00D3069095A6}"/>
              </a:ext>
            </a:extLst>
          </p:cNvPr>
          <p:cNvSpPr/>
          <p:nvPr/>
        </p:nvSpPr>
        <p:spPr>
          <a:xfrm>
            <a:off x="850076" y="2407241"/>
            <a:ext cx="3107626" cy="3785616"/>
          </a:xfrm>
          <a:prstGeom prst="rightArrow">
            <a:avLst>
              <a:gd name="adj1" fmla="val 35024"/>
              <a:gd name="adj2" fmla="val 50000"/>
            </a:avLst>
          </a:prstGeom>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GB" sz="2800" dirty="0"/>
              <a:t>Contributory Factors</a:t>
            </a:r>
          </a:p>
        </p:txBody>
      </p:sp>
      <p:graphicFrame>
        <p:nvGraphicFramePr>
          <p:cNvPr id="8" name="Content Placeholder 7">
            <a:extLst>
              <a:ext uri="{FF2B5EF4-FFF2-40B4-BE49-F238E27FC236}">
                <a16:creationId xmlns:a16="http://schemas.microsoft.com/office/drawing/2014/main" id="{F3BA9EF0-CF97-F33E-2FD7-4F6BA744F558}"/>
              </a:ext>
            </a:extLst>
          </p:cNvPr>
          <p:cNvGraphicFramePr>
            <a:graphicFrameLocks noGrp="1"/>
          </p:cNvGraphicFramePr>
          <p:nvPr>
            <p:ph idx="1"/>
            <p:extLst>
              <p:ext uri="{D42A27DB-BD31-4B8C-83A1-F6EECF244321}">
                <p14:modId xmlns:p14="http://schemas.microsoft.com/office/powerpoint/2010/main" val="926500728"/>
              </p:ext>
            </p:extLst>
          </p:nvPr>
        </p:nvGraphicFramePr>
        <p:xfrm>
          <a:off x="3087308" y="2028064"/>
          <a:ext cx="950595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Content Placeholder 3" descr="question mark.jfif">
            <a:extLst>
              <a:ext uri="{FF2B5EF4-FFF2-40B4-BE49-F238E27FC236}">
                <a16:creationId xmlns:a16="http://schemas.microsoft.com/office/drawing/2014/main" id="{FC012AD4-EF7E-BF2C-7181-3573BA86FB87}"/>
              </a:ext>
            </a:extLst>
          </p:cNvPr>
          <p:cNvPicPr>
            <a:picLocks noChangeAspect="1"/>
          </p:cNvPicPr>
          <p:nvPr/>
        </p:nvPicPr>
        <p:blipFill rotWithShape="1">
          <a:blip r:embed="rId8" cstate="print"/>
          <a:srcRect r="-2" b="20725"/>
          <a:stretch/>
        </p:blipFill>
        <p:spPr>
          <a:xfrm>
            <a:off x="828666" y="5134236"/>
            <a:ext cx="1222403" cy="1270618"/>
          </a:xfrm>
          <a:prstGeom prst="rect">
            <a:avLst/>
          </a:prstGeom>
        </p:spPr>
      </p:pic>
      <p:grpSp>
        <p:nvGrpSpPr>
          <p:cNvPr id="10" name="Group 9">
            <a:extLst>
              <a:ext uri="{FF2B5EF4-FFF2-40B4-BE49-F238E27FC236}">
                <a16:creationId xmlns:a16="http://schemas.microsoft.com/office/drawing/2014/main" id="{0DCAD7D8-D3DE-A28B-0BB9-5098C6F0027F}"/>
              </a:ext>
            </a:extLst>
          </p:cNvPr>
          <p:cNvGrpSpPr/>
          <p:nvPr/>
        </p:nvGrpSpPr>
        <p:grpSpPr>
          <a:xfrm>
            <a:off x="268977" y="448096"/>
            <a:ext cx="11650998" cy="861829"/>
            <a:chOff x="285741" y="235704"/>
            <a:chExt cx="11650998" cy="861829"/>
          </a:xfrm>
        </p:grpSpPr>
        <p:pic>
          <p:nvPicPr>
            <p:cNvPr id="11" name="Picture 10" descr="A blue and white logo&#10;&#10;Description automatically generated">
              <a:extLst>
                <a:ext uri="{FF2B5EF4-FFF2-40B4-BE49-F238E27FC236}">
                  <a16:creationId xmlns:a16="http://schemas.microsoft.com/office/drawing/2014/main" id="{047366F1-0749-E9B8-2F88-B2D35E2FC969}"/>
                </a:ext>
              </a:extLst>
            </p:cNvPr>
            <p:cNvPicPr>
              <a:picLocks noChangeAspect="1"/>
            </p:cNvPicPr>
            <p:nvPr/>
          </p:nvPicPr>
          <p:blipFill>
            <a:blip r:embed="rId9"/>
            <a:stretch>
              <a:fillRect/>
            </a:stretch>
          </p:blipFill>
          <p:spPr>
            <a:xfrm>
              <a:off x="285741" y="235704"/>
              <a:ext cx="1052571" cy="861829"/>
            </a:xfrm>
            <a:prstGeom prst="rect">
              <a:avLst/>
            </a:prstGeom>
          </p:spPr>
        </p:pic>
        <p:pic>
          <p:nvPicPr>
            <p:cNvPr id="12" name="Picture 11" descr="Blue and white logo with text&#10;&#10;Description automatically generated">
              <a:extLst>
                <a:ext uri="{FF2B5EF4-FFF2-40B4-BE49-F238E27FC236}">
                  <a16:creationId xmlns:a16="http://schemas.microsoft.com/office/drawing/2014/main" id="{0783E23A-A211-6AB9-83A2-6AED530BB314}"/>
                </a:ext>
              </a:extLst>
            </p:cNvPr>
            <p:cNvPicPr>
              <a:picLocks noChangeAspect="1"/>
            </p:cNvPicPr>
            <p:nvPr/>
          </p:nvPicPr>
          <p:blipFill>
            <a:blip r:embed="rId10"/>
            <a:stretch>
              <a:fillRect/>
            </a:stretch>
          </p:blipFill>
          <p:spPr>
            <a:xfrm>
              <a:off x="11222364" y="309430"/>
              <a:ext cx="714375" cy="714375"/>
            </a:xfrm>
            <a:prstGeom prst="rect">
              <a:avLst/>
            </a:prstGeom>
          </p:spPr>
        </p:pic>
      </p:grpSp>
    </p:spTree>
    <p:extLst>
      <p:ext uri="{BB962C8B-B14F-4D97-AF65-F5344CB8AC3E}">
        <p14:creationId xmlns:p14="http://schemas.microsoft.com/office/powerpoint/2010/main" val="3443625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40" name="Rectangle 1039">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5558489" cy="1325563"/>
          </a:xfrm>
        </p:spPr>
        <p:txBody>
          <a:bodyPr>
            <a:normAutofit/>
          </a:bodyPr>
          <a:lstStyle/>
          <a:p>
            <a:r>
              <a:rPr lang="en-GB" dirty="0"/>
              <a:t>QUIZ</a:t>
            </a:r>
            <a:br>
              <a:rPr lang="en-GB" dirty="0"/>
            </a:br>
            <a:r>
              <a:rPr lang="en-GB" sz="2800" dirty="0"/>
              <a:t>health associated falls risk factors</a:t>
            </a:r>
            <a:endParaRPr lang="en-GB" dirty="0"/>
          </a:p>
        </p:txBody>
      </p:sp>
      <p:sp>
        <p:nvSpPr>
          <p:cNvPr id="1042" name="Freeform: Shape 1041">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Content Placeholder 2">
            <a:extLst>
              <a:ext uri="{FF2B5EF4-FFF2-40B4-BE49-F238E27FC236}">
                <a16:creationId xmlns:a16="http://schemas.microsoft.com/office/drawing/2014/main" id="{7E3AE1F1-D399-AB6D-7195-5EAE4FFEE16A}"/>
              </a:ext>
            </a:extLst>
          </p:cNvPr>
          <p:cNvSpPr>
            <a:spLocks noGrp="1"/>
          </p:cNvSpPr>
          <p:nvPr>
            <p:ph idx="1"/>
          </p:nvPr>
        </p:nvSpPr>
        <p:spPr>
          <a:xfrm>
            <a:off x="467361" y="2509354"/>
            <a:ext cx="4422848" cy="3785651"/>
          </a:xfrm>
          <a:prstGeom prst="rect">
            <a:avLst/>
          </a:prstGeom>
          <a:solidFill>
            <a:schemeClr val="bg1"/>
          </a:solidFill>
          <a:ln w="28575">
            <a:solidFill>
              <a:schemeClr val="accent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4000" dirty="0"/>
              <a:t>P---</a:t>
            </a:r>
          </a:p>
          <a:p>
            <a:r>
              <a:rPr lang="en-GB" sz="4000" dirty="0"/>
              <a:t>H--r---</a:t>
            </a:r>
            <a:endParaRPr lang="en-GB" sz="4000" dirty="0">
              <a:cs typeface="Calibri"/>
            </a:endParaRPr>
          </a:p>
          <a:p>
            <a:r>
              <a:rPr lang="en-GB" sz="4000" dirty="0"/>
              <a:t>-y-s----</a:t>
            </a:r>
          </a:p>
          <a:p>
            <a:r>
              <a:rPr lang="en-GB" sz="4000" dirty="0"/>
              <a:t>--</a:t>
            </a:r>
            <a:r>
              <a:rPr lang="en-GB" sz="4000" dirty="0" err="1"/>
              <a:t>zz</a:t>
            </a:r>
            <a:r>
              <a:rPr lang="en-GB" sz="4000" dirty="0"/>
              <a:t>-----</a:t>
            </a:r>
          </a:p>
          <a:p>
            <a:r>
              <a:rPr lang="en-GB" sz="4000" dirty="0"/>
              <a:t>D--y---t---</a:t>
            </a:r>
          </a:p>
        </p:txBody>
      </p:sp>
      <p:sp>
        <p:nvSpPr>
          <p:cNvPr id="1044" name="Oval 1043">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6" name="Block Arc 1045">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48" name="Freeform: Shape 1047">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050" name="Straight Connector 1049">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052" name="Freeform: Shape 1051">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1054" name="Arc 1053">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56" name="Freeform: Shape 1055">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6" name="AutoShape 2" descr="https://ukc-powerpoint.officeapps.live.com/pods/GetClipboardImage.ashx?Id=f0dfdec7-1b43-4b10-bd78-922d4cfd7595&amp;DC=GUK3&amp;pkey=0d920335-433c-48a9-a5ec-fbbd6d30ff8f&amp;wdwaccluster=GUK3"/>
          <p:cNvSpPr>
            <a:spLocks noChangeAspect="1" noChangeArrowheads="1"/>
          </p:cNvSpPr>
          <p:nvPr/>
        </p:nvSpPr>
        <p:spPr bwMode="auto">
          <a:xfrm>
            <a:off x="21272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3" name="TextBox 2">
            <a:extLst>
              <a:ext uri="{FF2B5EF4-FFF2-40B4-BE49-F238E27FC236}">
                <a16:creationId xmlns:a16="http://schemas.microsoft.com/office/drawing/2014/main" id="{2891CC92-38A5-A216-55C9-C72D29E2ABD3}"/>
              </a:ext>
            </a:extLst>
          </p:cNvPr>
          <p:cNvSpPr txBox="1"/>
          <p:nvPr/>
        </p:nvSpPr>
        <p:spPr>
          <a:xfrm>
            <a:off x="6026911" y="2509354"/>
            <a:ext cx="5028387" cy="3785652"/>
          </a:xfrm>
          <a:prstGeom prst="rect">
            <a:avLst/>
          </a:prstGeom>
          <a:solidFill>
            <a:schemeClr val="bg1"/>
          </a:solidFill>
          <a:ln w="28575">
            <a:solidFill>
              <a:schemeClr val="accent1"/>
            </a:solidFill>
          </a:ln>
        </p:spPr>
        <p:txBody>
          <a:bodyPr wrap="square" rtlCol="0">
            <a:spAutoFit/>
          </a:bodyPr>
          <a:lstStyle/>
          <a:p>
            <a:pPr marL="571500" indent="-571500">
              <a:buFont typeface="Arial" panose="020B0604020202020204" pitchFamily="34" charset="0"/>
              <a:buChar char="•"/>
            </a:pPr>
            <a:r>
              <a:rPr lang="en-GB" sz="4000" dirty="0"/>
              <a:t>-</a:t>
            </a:r>
            <a:r>
              <a:rPr lang="en-GB" sz="4000" dirty="0" err="1"/>
              <a:t>nf</a:t>
            </a:r>
            <a:r>
              <a:rPr lang="en-GB" sz="4000" dirty="0"/>
              <a:t>------</a:t>
            </a:r>
          </a:p>
          <a:p>
            <a:pPr marL="571500" indent="-571500">
              <a:buFont typeface="Arial" panose="020B0604020202020204" pitchFamily="34" charset="0"/>
              <a:buChar char="•"/>
            </a:pPr>
            <a:r>
              <a:rPr lang="en-GB" sz="4000" dirty="0"/>
              <a:t>B--d-e- </a:t>
            </a:r>
            <a:r>
              <a:rPr lang="en-GB" sz="4000" dirty="0" err="1"/>
              <a:t>dys</a:t>
            </a:r>
            <a:r>
              <a:rPr lang="en-GB" sz="4000" dirty="0"/>
              <a:t>--------</a:t>
            </a:r>
          </a:p>
          <a:p>
            <a:pPr marL="571500" indent="-571500">
              <a:buFont typeface="Arial" panose="020B0604020202020204" pitchFamily="34" charset="0"/>
              <a:buChar char="•"/>
            </a:pPr>
            <a:r>
              <a:rPr lang="en-GB" sz="4000" dirty="0"/>
              <a:t>--</a:t>
            </a:r>
            <a:r>
              <a:rPr lang="en-GB" sz="4000" dirty="0" err="1"/>
              <a:t>nst</a:t>
            </a:r>
            <a:r>
              <a:rPr lang="en-GB" sz="4000" dirty="0"/>
              <a:t>-----on</a:t>
            </a:r>
          </a:p>
          <a:p>
            <a:pPr marL="571500" indent="-571500">
              <a:buFont typeface="Arial" panose="020B0604020202020204" pitchFamily="34" charset="0"/>
              <a:buChar char="•"/>
            </a:pPr>
            <a:r>
              <a:rPr lang="en-GB" sz="4000" dirty="0"/>
              <a:t>F--t c---</a:t>
            </a:r>
          </a:p>
          <a:p>
            <a:pPr marL="571500" indent="-571500">
              <a:buFont typeface="Arial" panose="020B0604020202020204" pitchFamily="34" charset="0"/>
              <a:buChar char="•"/>
            </a:pPr>
            <a:r>
              <a:rPr lang="en-GB" sz="4000" dirty="0">
                <a:cs typeface="Calibri"/>
              </a:rPr>
              <a:t>-</a:t>
            </a:r>
            <a:r>
              <a:rPr lang="en-GB" sz="4000" dirty="0" err="1">
                <a:cs typeface="Calibri"/>
              </a:rPr>
              <a:t>st</a:t>
            </a:r>
            <a:r>
              <a:rPr lang="en-GB" sz="4000" dirty="0">
                <a:cs typeface="Calibri"/>
              </a:rPr>
              <a:t>---or-s--</a:t>
            </a:r>
          </a:p>
          <a:p>
            <a:pPr marL="571500" indent="-571500">
              <a:buFont typeface="Arial" panose="020B0604020202020204" pitchFamily="34" charset="0"/>
              <a:buChar char="•"/>
            </a:pPr>
            <a:endParaRPr lang="en-GB" sz="40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639957" y="84130"/>
            <a:ext cx="3332231" cy="1269077"/>
          </a:xfrm>
        </p:spPr>
        <p:txBody>
          <a:bodyPr vert="horz" lIns="91440" tIns="45720" rIns="91440" bIns="45720" rtlCol="0" anchor="b">
            <a:normAutofit/>
          </a:bodyPr>
          <a:lstStyle/>
          <a:p>
            <a:r>
              <a:rPr lang="en-US" sz="6600" dirty="0"/>
              <a:t>Health</a:t>
            </a:r>
          </a:p>
        </p:txBody>
      </p:sp>
      <p:sp>
        <p:nvSpPr>
          <p:cNvPr id="18"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5429E9EC-E25F-6638-7ADB-4734E1B1F5C8}"/>
              </a:ext>
            </a:extLst>
          </p:cNvPr>
          <p:cNvGrpSpPr/>
          <p:nvPr/>
        </p:nvGrpSpPr>
        <p:grpSpPr>
          <a:xfrm>
            <a:off x="231947" y="331594"/>
            <a:ext cx="11450052" cy="6194811"/>
            <a:chOff x="170039" y="360323"/>
            <a:chExt cx="11450052" cy="6194811"/>
          </a:xfrm>
        </p:grpSpPr>
        <p:pic>
          <p:nvPicPr>
            <p:cNvPr id="4" name="Picture 3">
              <a:extLst>
                <a:ext uri="{FF2B5EF4-FFF2-40B4-BE49-F238E27FC236}">
                  <a16:creationId xmlns:a16="http://schemas.microsoft.com/office/drawing/2014/main" id="{4BE361BD-C712-C1DB-D6D0-ECC123E576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89813">
              <a:off x="7004112" y="476205"/>
              <a:ext cx="2571749" cy="17811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F651B41B-BC32-154F-2BE4-7FA642D0A6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969851">
              <a:off x="7154079" y="4759672"/>
              <a:ext cx="2619374" cy="174307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a:extLst>
                <a:ext uri="{FF2B5EF4-FFF2-40B4-BE49-F238E27FC236}">
                  <a16:creationId xmlns:a16="http://schemas.microsoft.com/office/drawing/2014/main" id="{9D35F9DB-3CC4-197A-1E4D-479D03E654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92560">
              <a:off x="5367265" y="360323"/>
              <a:ext cx="1935572" cy="179434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Picture 7">
              <a:extLst>
                <a:ext uri="{FF2B5EF4-FFF2-40B4-BE49-F238E27FC236}">
                  <a16:creationId xmlns:a16="http://schemas.microsoft.com/office/drawing/2014/main" id="{EFE5706E-431A-17F0-0CD6-87B2D96D9E8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35365" y="2801815"/>
              <a:ext cx="2381250" cy="17811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Picture 8">
              <a:extLst>
                <a:ext uri="{FF2B5EF4-FFF2-40B4-BE49-F238E27FC236}">
                  <a16:creationId xmlns:a16="http://schemas.microsoft.com/office/drawing/2014/main" id="{38076670-5C9F-40FF-CB4F-9789C8096B0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1008832">
              <a:off x="9181076" y="1751861"/>
              <a:ext cx="2439015" cy="16260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D50824CF-96D8-5B43-5C23-8B075F72908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52157">
              <a:off x="9420259" y="4228294"/>
              <a:ext cx="1960651" cy="2268594"/>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1" name="Picture 10">
              <a:extLst>
                <a:ext uri="{FF2B5EF4-FFF2-40B4-BE49-F238E27FC236}">
                  <a16:creationId xmlns:a16="http://schemas.microsoft.com/office/drawing/2014/main" id="{09B2AD3F-D2FD-B5F4-1F57-A2564422F3E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99953" y="1399722"/>
              <a:ext cx="2350241" cy="15906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AA0DC509-C5E2-9201-D8BE-473BA568AD4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214287">
              <a:off x="493995" y="1758189"/>
              <a:ext cx="1585452" cy="1585452"/>
            </a:xfrm>
            <a:prstGeom prst="rect">
              <a:avLst/>
            </a:prstGeom>
            <a:ln>
              <a:noFill/>
            </a:ln>
            <a:effectLst>
              <a:outerShdw blurRad="190500" algn="tl" rotWithShape="0">
                <a:srgbClr val="000000">
                  <a:alpha val="70000"/>
                </a:srgbClr>
              </a:outerShdw>
            </a:effectLst>
          </p:spPr>
        </p:pic>
        <p:pic>
          <p:nvPicPr>
            <p:cNvPr id="13" name="Picture 12">
              <a:extLst>
                <a:ext uri="{FF2B5EF4-FFF2-40B4-BE49-F238E27FC236}">
                  <a16:creationId xmlns:a16="http://schemas.microsoft.com/office/drawing/2014/main" id="{58245888-6566-3F05-9795-4B2D24C863C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18972" y="2437725"/>
              <a:ext cx="3452813" cy="3287678"/>
            </a:xfrm>
            <a:prstGeom prst="rect">
              <a:avLst/>
            </a:prstGeom>
            <a:ln w="228600" cap="sq" cmpd="thickThin">
              <a:solidFill>
                <a:srgbClr val="000000"/>
              </a:solidFill>
              <a:prstDash val="solid"/>
              <a:miter lim="800000"/>
            </a:ln>
            <a:effectLst>
              <a:innerShdw blurRad="76200">
                <a:srgbClr val="000000"/>
              </a:innerShdw>
            </a:effectLst>
          </p:spPr>
        </p:pic>
        <p:pic>
          <p:nvPicPr>
            <p:cNvPr id="14" name="Picture 13">
              <a:extLst>
                <a:ext uri="{FF2B5EF4-FFF2-40B4-BE49-F238E27FC236}">
                  <a16:creationId xmlns:a16="http://schemas.microsoft.com/office/drawing/2014/main" id="{09B26450-877C-DB7B-0471-8334029E9E6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609121">
              <a:off x="1408460" y="4707284"/>
              <a:ext cx="2466974" cy="18478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descr="osteoporosis.jpg">
              <a:extLst>
                <a:ext uri="{FF2B5EF4-FFF2-40B4-BE49-F238E27FC236}">
                  <a16:creationId xmlns:a16="http://schemas.microsoft.com/office/drawing/2014/main" id="{08CAD075-0788-032E-E753-EAC3CD242461}"/>
                </a:ext>
              </a:extLst>
            </p:cNvPr>
            <p:cNvPicPr>
              <a:picLocks noChangeAspect="1"/>
            </p:cNvPicPr>
            <p:nvPr/>
          </p:nvPicPr>
          <p:blipFill>
            <a:blip r:embed="rId13" cstate="print"/>
            <a:stretch>
              <a:fillRect/>
            </a:stretch>
          </p:blipFill>
          <p:spPr>
            <a:xfrm>
              <a:off x="170039" y="3290118"/>
              <a:ext cx="3091036" cy="1582892"/>
            </a:xfrm>
            <a:prstGeom prst="rect">
              <a:avLst/>
            </a:prstGeom>
            <a:ln>
              <a:noFill/>
            </a:ln>
            <a:effectLst>
              <a:outerShdw blurRad="292100" dist="139700" dir="2700000" algn="tl" rotWithShape="0">
                <a:srgbClr val="333333">
                  <a:alpha val="65000"/>
                </a:srgbClr>
              </a:outerShdw>
            </a:effectLst>
          </p:spPr>
        </p:pic>
      </p:grpSp>
      <p:grpSp>
        <p:nvGrpSpPr>
          <p:cNvPr id="17" name="Group 16">
            <a:extLst>
              <a:ext uri="{FF2B5EF4-FFF2-40B4-BE49-F238E27FC236}">
                <a16:creationId xmlns:a16="http://schemas.microsoft.com/office/drawing/2014/main" id="{58E2E639-3BE1-5EF2-647B-B610C7CC8881}"/>
              </a:ext>
            </a:extLst>
          </p:cNvPr>
          <p:cNvGrpSpPr/>
          <p:nvPr/>
        </p:nvGrpSpPr>
        <p:grpSpPr>
          <a:xfrm>
            <a:off x="268977" y="448096"/>
            <a:ext cx="11650998" cy="861829"/>
            <a:chOff x="285741" y="235704"/>
            <a:chExt cx="11650998" cy="861829"/>
          </a:xfrm>
        </p:grpSpPr>
        <p:pic>
          <p:nvPicPr>
            <p:cNvPr id="19" name="Picture 18" descr="A blue and white logo&#10;&#10;Description automatically generated">
              <a:extLst>
                <a:ext uri="{FF2B5EF4-FFF2-40B4-BE49-F238E27FC236}">
                  <a16:creationId xmlns:a16="http://schemas.microsoft.com/office/drawing/2014/main" id="{BAE15AC7-BC02-426B-F164-7128C10404CD}"/>
                </a:ext>
              </a:extLst>
            </p:cNvPr>
            <p:cNvPicPr>
              <a:picLocks noChangeAspect="1"/>
            </p:cNvPicPr>
            <p:nvPr/>
          </p:nvPicPr>
          <p:blipFill>
            <a:blip r:embed="rId14"/>
            <a:stretch>
              <a:fillRect/>
            </a:stretch>
          </p:blipFill>
          <p:spPr>
            <a:xfrm>
              <a:off x="285741" y="235704"/>
              <a:ext cx="1052571" cy="861829"/>
            </a:xfrm>
            <a:prstGeom prst="rect">
              <a:avLst/>
            </a:prstGeom>
          </p:spPr>
        </p:pic>
        <p:pic>
          <p:nvPicPr>
            <p:cNvPr id="20" name="Picture 19" descr="Blue and white logo with text&#10;&#10;Description automatically generated">
              <a:extLst>
                <a:ext uri="{FF2B5EF4-FFF2-40B4-BE49-F238E27FC236}">
                  <a16:creationId xmlns:a16="http://schemas.microsoft.com/office/drawing/2014/main" id="{827D495F-7D23-6B1C-CA75-EB84BB3122FC}"/>
                </a:ext>
              </a:extLst>
            </p:cNvPr>
            <p:cNvPicPr>
              <a:picLocks noChangeAspect="1"/>
            </p:cNvPicPr>
            <p:nvPr/>
          </p:nvPicPr>
          <p:blipFill>
            <a:blip r:embed="rId15"/>
            <a:stretch>
              <a:fillRect/>
            </a:stretch>
          </p:blipFill>
          <p:spPr>
            <a:xfrm>
              <a:off x="11222364" y="309430"/>
              <a:ext cx="714375" cy="714375"/>
            </a:xfrm>
            <a:prstGeom prst="rect">
              <a:avLst/>
            </a:prstGeom>
          </p:spPr>
        </p:pic>
      </p:grpSp>
    </p:spTree>
    <p:extLst>
      <p:ext uri="{BB962C8B-B14F-4D97-AF65-F5344CB8AC3E}">
        <p14:creationId xmlns:p14="http://schemas.microsoft.com/office/powerpoint/2010/main" val="2583820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11">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97BC2949-919E-3589-7B86-961C17D5DD87}"/>
              </a:ext>
            </a:extLst>
          </p:cNvPr>
          <p:cNvSpPr>
            <a:spLocks noGrp="1"/>
          </p:cNvSpPr>
          <p:nvPr>
            <p:ph type="title"/>
          </p:nvPr>
        </p:nvSpPr>
        <p:spPr>
          <a:xfrm>
            <a:off x="838200" y="365125"/>
            <a:ext cx="5393361" cy="1325563"/>
          </a:xfrm>
        </p:spPr>
        <p:txBody>
          <a:bodyPr>
            <a:normAutofit/>
          </a:bodyPr>
          <a:lstStyle/>
          <a:p>
            <a:pPr algn="ctr"/>
            <a:r>
              <a:rPr lang="en-GB" sz="6000" dirty="0"/>
              <a:t>Medications</a:t>
            </a:r>
          </a:p>
        </p:txBody>
      </p:sp>
      <p:pic>
        <p:nvPicPr>
          <p:cNvPr id="6" name="Picture 5" descr="tablets pic.jfif"/>
          <p:cNvPicPr>
            <a:picLocks noChangeAspect="1"/>
          </p:cNvPicPr>
          <p:nvPr/>
        </p:nvPicPr>
        <p:blipFill rotWithShape="1">
          <a:blip r:embed="rId3" cstate="print"/>
          <a:srcRect l="27076" r="20667" b="1"/>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8"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6"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5" name="Content Placeholder 6">
            <a:extLst>
              <a:ext uri="{FF2B5EF4-FFF2-40B4-BE49-F238E27FC236}">
                <a16:creationId xmlns:a16="http://schemas.microsoft.com/office/drawing/2014/main" id="{23F5B23F-0A0B-8547-3D0E-166D926F6FDD}"/>
              </a:ext>
            </a:extLst>
          </p:cNvPr>
          <p:cNvGraphicFramePr>
            <a:graphicFrameLocks noGrp="1"/>
          </p:cNvGraphicFramePr>
          <p:nvPr>
            <p:ph idx="1"/>
            <p:extLst>
              <p:ext uri="{D42A27DB-BD31-4B8C-83A1-F6EECF244321}">
                <p14:modId xmlns:p14="http://schemas.microsoft.com/office/powerpoint/2010/main" val="610584138"/>
              </p:ext>
            </p:extLst>
          </p:nvPr>
        </p:nvGraphicFramePr>
        <p:xfrm>
          <a:off x="959931" y="1669501"/>
          <a:ext cx="4923662" cy="48934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3" name="Group 2">
            <a:extLst>
              <a:ext uri="{FF2B5EF4-FFF2-40B4-BE49-F238E27FC236}">
                <a16:creationId xmlns:a16="http://schemas.microsoft.com/office/drawing/2014/main" id="{CDE1EF78-81D5-CE57-96E4-6E0DC6305477}"/>
              </a:ext>
            </a:extLst>
          </p:cNvPr>
          <p:cNvGrpSpPr/>
          <p:nvPr/>
        </p:nvGrpSpPr>
        <p:grpSpPr>
          <a:xfrm>
            <a:off x="268977" y="448096"/>
            <a:ext cx="11650998" cy="861829"/>
            <a:chOff x="285741" y="235704"/>
            <a:chExt cx="11650998" cy="861829"/>
          </a:xfrm>
        </p:grpSpPr>
        <p:pic>
          <p:nvPicPr>
            <p:cNvPr id="4" name="Picture 3" descr="A blue and white logo&#10;&#10;Description automatically generated">
              <a:extLst>
                <a:ext uri="{FF2B5EF4-FFF2-40B4-BE49-F238E27FC236}">
                  <a16:creationId xmlns:a16="http://schemas.microsoft.com/office/drawing/2014/main" id="{E33EA8F8-503C-21EF-98EC-6731163E7F89}"/>
                </a:ext>
              </a:extLst>
            </p:cNvPr>
            <p:cNvPicPr>
              <a:picLocks noChangeAspect="1"/>
            </p:cNvPicPr>
            <p:nvPr/>
          </p:nvPicPr>
          <p:blipFill>
            <a:blip r:embed="rId9"/>
            <a:stretch>
              <a:fillRect/>
            </a:stretch>
          </p:blipFill>
          <p:spPr>
            <a:xfrm>
              <a:off x="285741" y="235704"/>
              <a:ext cx="1052571" cy="861829"/>
            </a:xfrm>
            <a:prstGeom prst="rect">
              <a:avLst/>
            </a:prstGeom>
          </p:spPr>
        </p:pic>
        <p:pic>
          <p:nvPicPr>
            <p:cNvPr id="7" name="Picture 6" descr="Blue and white logo with text&#10;&#10;Description automatically generated">
              <a:extLst>
                <a:ext uri="{FF2B5EF4-FFF2-40B4-BE49-F238E27FC236}">
                  <a16:creationId xmlns:a16="http://schemas.microsoft.com/office/drawing/2014/main" id="{95E33439-1BAE-7B97-4C96-6E2DF9E0F92A}"/>
                </a:ext>
              </a:extLst>
            </p:cNvPr>
            <p:cNvPicPr>
              <a:picLocks noChangeAspect="1"/>
            </p:cNvPicPr>
            <p:nvPr/>
          </p:nvPicPr>
          <p:blipFill>
            <a:blip r:embed="rId10"/>
            <a:stretch>
              <a:fillRect/>
            </a:stretch>
          </p:blipFill>
          <p:spPr>
            <a:xfrm>
              <a:off x="11222364" y="309430"/>
              <a:ext cx="714375" cy="714375"/>
            </a:xfrm>
            <a:prstGeom prst="rect">
              <a:avLst/>
            </a:prstGeom>
          </p:spPr>
        </p:pic>
      </p:grpSp>
    </p:spTree>
    <p:extLst>
      <p:ext uri="{BB962C8B-B14F-4D97-AF65-F5344CB8AC3E}">
        <p14:creationId xmlns:p14="http://schemas.microsoft.com/office/powerpoint/2010/main" val="10722255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2493" y="238539"/>
            <a:ext cx="11018520" cy="1114773"/>
          </a:xfrm>
        </p:spPr>
        <p:txBody>
          <a:bodyPr vert="horz" lIns="91440" tIns="45720" rIns="91440" bIns="45720" rtlCol="0" anchor="b">
            <a:normAutofit/>
          </a:bodyPr>
          <a:lstStyle/>
          <a:p>
            <a:pPr algn="ctr"/>
            <a:r>
              <a:rPr lang="en-US" sz="6600" dirty="0"/>
              <a:t>Medications</a:t>
            </a:r>
          </a:p>
        </p:txBody>
      </p:sp>
      <p:sp>
        <p:nvSpPr>
          <p:cNvPr id="18"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3">
            <a:extLst>
              <a:ext uri="{FF2B5EF4-FFF2-40B4-BE49-F238E27FC236}">
                <a16:creationId xmlns:a16="http://schemas.microsoft.com/office/drawing/2014/main" id="{B792C704-90AF-42BE-4FE5-D5558DC5E6CA}"/>
              </a:ext>
            </a:extLst>
          </p:cNvPr>
          <p:cNvGraphicFramePr>
            <a:graphicFrameLocks noGrp="1"/>
          </p:cNvGraphicFramePr>
          <p:nvPr>
            <p:ph idx="1"/>
            <p:extLst>
              <p:ext uri="{D42A27DB-BD31-4B8C-83A1-F6EECF244321}">
                <p14:modId xmlns:p14="http://schemas.microsoft.com/office/powerpoint/2010/main" val="383639762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6" name="Group 5">
            <a:extLst>
              <a:ext uri="{FF2B5EF4-FFF2-40B4-BE49-F238E27FC236}">
                <a16:creationId xmlns:a16="http://schemas.microsoft.com/office/drawing/2014/main" id="{9A83428D-5363-0E7F-BC6C-EEFA799BD1DF}"/>
              </a:ext>
            </a:extLst>
          </p:cNvPr>
          <p:cNvGrpSpPr/>
          <p:nvPr/>
        </p:nvGrpSpPr>
        <p:grpSpPr>
          <a:xfrm>
            <a:off x="268977" y="448096"/>
            <a:ext cx="11650998" cy="861829"/>
            <a:chOff x="285741" y="235704"/>
            <a:chExt cx="11650998" cy="861829"/>
          </a:xfrm>
        </p:grpSpPr>
        <p:pic>
          <p:nvPicPr>
            <p:cNvPr id="9" name="Picture 8" descr="A blue and white logo&#10;&#10;Description automatically generated">
              <a:extLst>
                <a:ext uri="{FF2B5EF4-FFF2-40B4-BE49-F238E27FC236}">
                  <a16:creationId xmlns:a16="http://schemas.microsoft.com/office/drawing/2014/main" id="{7FEA2F7F-A5BB-A97F-4B1B-1D28D99B94AA}"/>
                </a:ext>
              </a:extLst>
            </p:cNvPr>
            <p:cNvPicPr>
              <a:picLocks noChangeAspect="1"/>
            </p:cNvPicPr>
            <p:nvPr/>
          </p:nvPicPr>
          <p:blipFill>
            <a:blip r:embed="rId8"/>
            <a:stretch>
              <a:fillRect/>
            </a:stretch>
          </p:blipFill>
          <p:spPr>
            <a:xfrm>
              <a:off x="285741" y="235704"/>
              <a:ext cx="1052571" cy="861829"/>
            </a:xfrm>
            <a:prstGeom prst="rect">
              <a:avLst/>
            </a:prstGeom>
          </p:spPr>
        </p:pic>
        <p:pic>
          <p:nvPicPr>
            <p:cNvPr id="10" name="Picture 9" descr="Blue and white logo with text&#10;&#10;Description automatically generated">
              <a:extLst>
                <a:ext uri="{FF2B5EF4-FFF2-40B4-BE49-F238E27FC236}">
                  <a16:creationId xmlns:a16="http://schemas.microsoft.com/office/drawing/2014/main" id="{40E5264E-065F-69F0-32FB-9BD805B64343}"/>
                </a:ext>
              </a:extLst>
            </p:cNvPr>
            <p:cNvPicPr>
              <a:picLocks noChangeAspect="1"/>
            </p:cNvPicPr>
            <p:nvPr/>
          </p:nvPicPr>
          <p:blipFill>
            <a:blip r:embed="rId9"/>
            <a:stretch>
              <a:fillRect/>
            </a:stretch>
          </p:blipFill>
          <p:spPr>
            <a:xfrm>
              <a:off x="11222364" y="309430"/>
              <a:ext cx="714375" cy="714375"/>
            </a:xfrm>
            <a:prstGeom prst="rect">
              <a:avLst/>
            </a:prstGeom>
          </p:spPr>
        </p:pic>
      </p:grpSp>
    </p:spTree>
    <p:extLst>
      <p:ext uri="{BB962C8B-B14F-4D97-AF65-F5344CB8AC3E}">
        <p14:creationId xmlns:p14="http://schemas.microsoft.com/office/powerpoint/2010/main" val="22810429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2493" y="238539"/>
            <a:ext cx="11018520" cy="1114773"/>
          </a:xfrm>
        </p:spPr>
        <p:txBody>
          <a:bodyPr vert="horz" lIns="91440" tIns="45720" rIns="91440" bIns="45720" rtlCol="0" anchor="b">
            <a:normAutofit/>
          </a:bodyPr>
          <a:lstStyle/>
          <a:p>
            <a:pPr algn="ctr"/>
            <a:r>
              <a:rPr lang="en-US" sz="6000" dirty="0"/>
              <a:t>Medications</a:t>
            </a:r>
          </a:p>
        </p:txBody>
      </p:sp>
      <p:sp>
        <p:nvSpPr>
          <p:cNvPr id="18"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Content Placeholder 3">
            <a:extLst>
              <a:ext uri="{FF2B5EF4-FFF2-40B4-BE49-F238E27FC236}">
                <a16:creationId xmlns:a16="http://schemas.microsoft.com/office/drawing/2014/main" id="{8D352B54-DC0A-26C0-8AEF-6F072E648CD3}"/>
              </a:ext>
            </a:extLst>
          </p:cNvPr>
          <p:cNvGraphicFramePr>
            <a:graphicFrameLocks noGrp="1"/>
          </p:cNvGraphicFramePr>
          <p:nvPr>
            <p:ph idx="1"/>
            <p:extLst>
              <p:ext uri="{D42A27DB-BD31-4B8C-83A1-F6EECF244321}">
                <p14:modId xmlns:p14="http://schemas.microsoft.com/office/powerpoint/2010/main" val="291982585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roup 4">
            <a:extLst>
              <a:ext uri="{FF2B5EF4-FFF2-40B4-BE49-F238E27FC236}">
                <a16:creationId xmlns:a16="http://schemas.microsoft.com/office/drawing/2014/main" id="{32242A70-DBFC-4C08-9717-3190E1139725}"/>
              </a:ext>
            </a:extLst>
          </p:cNvPr>
          <p:cNvGrpSpPr/>
          <p:nvPr/>
        </p:nvGrpSpPr>
        <p:grpSpPr>
          <a:xfrm>
            <a:off x="268977" y="448096"/>
            <a:ext cx="11650998" cy="861829"/>
            <a:chOff x="285741" y="235704"/>
            <a:chExt cx="11650998" cy="861829"/>
          </a:xfrm>
        </p:grpSpPr>
        <p:pic>
          <p:nvPicPr>
            <p:cNvPr id="6" name="Picture 5" descr="A blue and white logo&#10;&#10;Description automatically generated">
              <a:extLst>
                <a:ext uri="{FF2B5EF4-FFF2-40B4-BE49-F238E27FC236}">
                  <a16:creationId xmlns:a16="http://schemas.microsoft.com/office/drawing/2014/main" id="{8DFAEDF7-C8BB-EF39-ACBC-E6B6CB916FE7}"/>
                </a:ext>
              </a:extLst>
            </p:cNvPr>
            <p:cNvPicPr>
              <a:picLocks noChangeAspect="1"/>
            </p:cNvPicPr>
            <p:nvPr/>
          </p:nvPicPr>
          <p:blipFill>
            <a:blip r:embed="rId8"/>
            <a:stretch>
              <a:fillRect/>
            </a:stretch>
          </p:blipFill>
          <p:spPr>
            <a:xfrm>
              <a:off x="285741" y="235704"/>
              <a:ext cx="1052571" cy="861829"/>
            </a:xfrm>
            <a:prstGeom prst="rect">
              <a:avLst/>
            </a:prstGeom>
          </p:spPr>
        </p:pic>
        <p:pic>
          <p:nvPicPr>
            <p:cNvPr id="7" name="Picture 6" descr="Blue and white logo with text&#10;&#10;Description automatically generated">
              <a:extLst>
                <a:ext uri="{FF2B5EF4-FFF2-40B4-BE49-F238E27FC236}">
                  <a16:creationId xmlns:a16="http://schemas.microsoft.com/office/drawing/2014/main" id="{8614D93E-D287-E04E-4CCC-4242C7AB2A55}"/>
                </a:ext>
              </a:extLst>
            </p:cNvPr>
            <p:cNvPicPr>
              <a:picLocks noChangeAspect="1"/>
            </p:cNvPicPr>
            <p:nvPr/>
          </p:nvPicPr>
          <p:blipFill>
            <a:blip r:embed="rId9"/>
            <a:stretch>
              <a:fillRect/>
            </a:stretch>
          </p:blipFill>
          <p:spPr>
            <a:xfrm>
              <a:off x="11222364" y="309430"/>
              <a:ext cx="714375" cy="714375"/>
            </a:xfrm>
            <a:prstGeom prst="rect">
              <a:avLst/>
            </a:prstGeom>
          </p:spPr>
        </p:pic>
      </p:grpSp>
    </p:spTree>
    <p:extLst>
      <p:ext uri="{BB962C8B-B14F-4D97-AF65-F5344CB8AC3E}">
        <p14:creationId xmlns:p14="http://schemas.microsoft.com/office/powerpoint/2010/main" val="18526337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2493" y="238539"/>
            <a:ext cx="11018520" cy="1126287"/>
          </a:xfrm>
        </p:spPr>
        <p:txBody>
          <a:bodyPr vert="horz" lIns="91440" tIns="45720" rIns="91440" bIns="45720" rtlCol="0" anchor="b">
            <a:normAutofit/>
          </a:bodyPr>
          <a:lstStyle/>
          <a:p>
            <a:pPr algn="ctr"/>
            <a:r>
              <a:rPr lang="en-US" sz="6000" dirty="0"/>
              <a:t>Environment</a:t>
            </a:r>
          </a:p>
        </p:txBody>
      </p:sp>
      <p:sp>
        <p:nvSpPr>
          <p:cNvPr id="18"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2" descr="Spot The hazards Free Games online for kids in Pre-K by Deborah Fletcher">
            <a:extLst>
              <a:ext uri="{FF2B5EF4-FFF2-40B4-BE49-F238E27FC236}">
                <a16:creationId xmlns:a16="http://schemas.microsoft.com/office/drawing/2014/main" id="{45488607-4751-18E0-DD0E-544BDA7A8438}"/>
              </a:ext>
            </a:extLst>
          </p:cNvPr>
          <p:cNvPicPr>
            <a:picLocks noGrp="1"/>
          </p:cNvPicPr>
          <p:nvPr>
            <p:ph idx="1"/>
          </p:nvPr>
        </p:nvPicPr>
        <p:blipFill>
          <a:blip r:embed="rId3" cstate="print"/>
          <a:srcRect/>
          <a:stretch>
            <a:fillRect/>
          </a:stretch>
        </p:blipFill>
        <p:spPr bwMode="auto">
          <a:xfrm>
            <a:off x="5789229" y="2103247"/>
            <a:ext cx="5801784" cy="43513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Content Placeholder 2">
            <a:extLst>
              <a:ext uri="{FF2B5EF4-FFF2-40B4-BE49-F238E27FC236}">
                <a16:creationId xmlns:a16="http://schemas.microsoft.com/office/drawing/2014/main" id="{27A868DB-76CD-7AA6-F644-DA98986046A3}"/>
              </a:ext>
            </a:extLst>
          </p:cNvPr>
          <p:cNvSpPr txBox="1">
            <a:spLocks/>
          </p:cNvSpPr>
          <p:nvPr/>
        </p:nvSpPr>
        <p:spPr>
          <a:xfrm>
            <a:off x="572493" y="2640631"/>
            <a:ext cx="5034003" cy="28525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p>
          <a:p>
            <a:endParaRPr lang="en-GB" sz="2400" dirty="0"/>
          </a:p>
          <a:p>
            <a:pPr marL="0" indent="0">
              <a:buFont typeface="Arial" panose="020B0604020202020204" pitchFamily="34" charset="0"/>
              <a:buNone/>
            </a:pPr>
            <a:r>
              <a:rPr lang="en-GB" sz="2400" u="sng" dirty="0">
                <a:hlinkClick r:id="rId4"/>
              </a:rPr>
              <a:t>Games | Falls Assistant</a:t>
            </a:r>
            <a:endParaRPr lang="en-GB" sz="2400" u="sng" dirty="0"/>
          </a:p>
          <a:p>
            <a:pPr marL="0" indent="0">
              <a:buFont typeface="Arial" panose="020B0604020202020204" pitchFamily="34" charset="0"/>
              <a:buNone/>
            </a:pPr>
            <a:endParaRPr lang="en-GB" sz="1050" dirty="0"/>
          </a:p>
          <a:p>
            <a:pPr marL="0" indent="0">
              <a:buFont typeface="Arial" panose="020B0604020202020204" pitchFamily="34" charset="0"/>
              <a:buNone/>
            </a:pPr>
            <a:r>
              <a:rPr lang="en-GB" sz="2400" u="sng" dirty="0">
                <a:hlinkClick r:id="rId5"/>
              </a:rPr>
              <a:t>Spot the Hazard Game | Injury Matters</a:t>
            </a:r>
            <a:endParaRPr lang="en-GB" sz="2400" dirty="0"/>
          </a:p>
        </p:txBody>
      </p:sp>
      <p:pic>
        <p:nvPicPr>
          <p:cNvPr id="5" name="Content Placeholder 3" descr="question mark.jfif">
            <a:extLst>
              <a:ext uri="{FF2B5EF4-FFF2-40B4-BE49-F238E27FC236}">
                <a16:creationId xmlns:a16="http://schemas.microsoft.com/office/drawing/2014/main" id="{CAE0388A-A1DC-7215-5E60-9FDD2D1322CA}"/>
              </a:ext>
            </a:extLst>
          </p:cNvPr>
          <p:cNvPicPr>
            <a:picLocks noChangeAspect="1"/>
          </p:cNvPicPr>
          <p:nvPr/>
        </p:nvPicPr>
        <p:blipFill rotWithShape="1">
          <a:blip r:embed="rId6" cstate="print"/>
          <a:srcRect r="-2" b="20725"/>
          <a:stretch/>
        </p:blipFill>
        <p:spPr>
          <a:xfrm>
            <a:off x="828666" y="5134236"/>
            <a:ext cx="1222403" cy="1270618"/>
          </a:xfrm>
          <a:prstGeom prst="rect">
            <a:avLst/>
          </a:prstGeom>
        </p:spPr>
      </p:pic>
      <p:grpSp>
        <p:nvGrpSpPr>
          <p:cNvPr id="7" name="Group 6">
            <a:extLst>
              <a:ext uri="{FF2B5EF4-FFF2-40B4-BE49-F238E27FC236}">
                <a16:creationId xmlns:a16="http://schemas.microsoft.com/office/drawing/2014/main" id="{D7E44EEA-0DF4-38B4-DA50-3714F866BA43}"/>
              </a:ext>
            </a:extLst>
          </p:cNvPr>
          <p:cNvGrpSpPr/>
          <p:nvPr/>
        </p:nvGrpSpPr>
        <p:grpSpPr>
          <a:xfrm>
            <a:off x="268977" y="448096"/>
            <a:ext cx="11650998" cy="861829"/>
            <a:chOff x="285741" y="235704"/>
            <a:chExt cx="11650998" cy="861829"/>
          </a:xfrm>
        </p:grpSpPr>
        <p:pic>
          <p:nvPicPr>
            <p:cNvPr id="8" name="Picture 7" descr="A blue and white logo&#10;&#10;Description automatically generated">
              <a:extLst>
                <a:ext uri="{FF2B5EF4-FFF2-40B4-BE49-F238E27FC236}">
                  <a16:creationId xmlns:a16="http://schemas.microsoft.com/office/drawing/2014/main" id="{46E21300-CB91-ED88-DE34-C88CF274206E}"/>
                </a:ext>
              </a:extLst>
            </p:cNvPr>
            <p:cNvPicPr>
              <a:picLocks noChangeAspect="1"/>
            </p:cNvPicPr>
            <p:nvPr/>
          </p:nvPicPr>
          <p:blipFill>
            <a:blip r:embed="rId7"/>
            <a:stretch>
              <a:fillRect/>
            </a:stretch>
          </p:blipFill>
          <p:spPr>
            <a:xfrm>
              <a:off x="285741" y="235704"/>
              <a:ext cx="1052571" cy="861829"/>
            </a:xfrm>
            <a:prstGeom prst="rect">
              <a:avLst/>
            </a:prstGeom>
          </p:spPr>
        </p:pic>
        <p:pic>
          <p:nvPicPr>
            <p:cNvPr id="9" name="Picture 8" descr="Blue and white logo with text&#10;&#10;Description automatically generated">
              <a:extLst>
                <a:ext uri="{FF2B5EF4-FFF2-40B4-BE49-F238E27FC236}">
                  <a16:creationId xmlns:a16="http://schemas.microsoft.com/office/drawing/2014/main" id="{B347D5BE-7489-46E8-858B-83900C6073B5}"/>
                </a:ext>
              </a:extLst>
            </p:cNvPr>
            <p:cNvPicPr>
              <a:picLocks noChangeAspect="1"/>
            </p:cNvPicPr>
            <p:nvPr/>
          </p:nvPicPr>
          <p:blipFill>
            <a:blip r:embed="rId8"/>
            <a:stretch>
              <a:fillRect/>
            </a:stretch>
          </p:blipFill>
          <p:spPr>
            <a:xfrm>
              <a:off x="11222364" y="309430"/>
              <a:ext cx="714375" cy="714375"/>
            </a:xfrm>
            <a:prstGeom prst="rect">
              <a:avLst/>
            </a:prstGeom>
          </p:spPr>
        </p:pic>
      </p:grpSp>
      <p:pic>
        <p:nvPicPr>
          <p:cNvPr id="10" name="Picture 9">
            <a:extLst>
              <a:ext uri="{FF2B5EF4-FFF2-40B4-BE49-F238E27FC236}">
                <a16:creationId xmlns:a16="http://schemas.microsoft.com/office/drawing/2014/main" id="{134E70AF-3DD9-DCCE-C0D0-E1D38F88A9DB}"/>
              </a:ext>
            </a:extLst>
          </p:cNvPr>
          <p:cNvPicPr>
            <a:picLocks noChangeAspect="1"/>
          </p:cNvPicPr>
          <p:nvPr/>
        </p:nvPicPr>
        <p:blipFill>
          <a:blip r:embed="rId9"/>
          <a:stretch>
            <a:fillRect/>
          </a:stretch>
        </p:blipFill>
        <p:spPr>
          <a:xfrm>
            <a:off x="3507231" y="1821224"/>
            <a:ext cx="2099265" cy="2099265"/>
          </a:xfrm>
          <a:prstGeom prst="rect">
            <a:avLst/>
          </a:prstGeom>
        </p:spPr>
      </p:pic>
      <p:pic>
        <p:nvPicPr>
          <p:cNvPr id="12" name="Picture 11">
            <a:extLst>
              <a:ext uri="{FF2B5EF4-FFF2-40B4-BE49-F238E27FC236}">
                <a16:creationId xmlns:a16="http://schemas.microsoft.com/office/drawing/2014/main" id="{634C3041-4714-8909-AE8B-0294283BAEA0}"/>
              </a:ext>
            </a:extLst>
          </p:cNvPr>
          <p:cNvPicPr>
            <a:picLocks noChangeAspect="1"/>
          </p:cNvPicPr>
          <p:nvPr/>
        </p:nvPicPr>
        <p:blipFill>
          <a:blip r:embed="rId10"/>
          <a:stretch>
            <a:fillRect/>
          </a:stretch>
        </p:blipFill>
        <p:spPr>
          <a:xfrm>
            <a:off x="3507231" y="4728550"/>
            <a:ext cx="1979170" cy="1979170"/>
          </a:xfrm>
          <a:prstGeom prst="rect">
            <a:avLst/>
          </a:prstGeom>
        </p:spPr>
      </p:pic>
    </p:spTree>
    <p:extLst>
      <p:ext uri="{BB962C8B-B14F-4D97-AF65-F5344CB8AC3E}">
        <p14:creationId xmlns:p14="http://schemas.microsoft.com/office/powerpoint/2010/main" val="37183937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4422889" y="636190"/>
            <a:ext cx="6255025" cy="5585619"/>
          </a:xfrm>
        </p:spPr>
        <p:txBody>
          <a:bodyPr anchor="ctr">
            <a:normAutofit/>
          </a:bodyPr>
          <a:lstStyle/>
          <a:p>
            <a:pPr marL="0" indent="0">
              <a:buNone/>
            </a:pPr>
            <a:r>
              <a:rPr lang="en-GB" dirty="0"/>
              <a:t>To provide a comprehensive overview of falls risk, management of risk and falls prevention strategies as part of a multi-disciplinary approach</a:t>
            </a:r>
          </a:p>
        </p:txBody>
      </p:sp>
      <p:sp>
        <p:nvSpPr>
          <p:cNvPr id="2" name="TextBox 1">
            <a:extLst>
              <a:ext uri="{FF2B5EF4-FFF2-40B4-BE49-F238E27FC236}">
                <a16:creationId xmlns:a16="http://schemas.microsoft.com/office/drawing/2014/main" id="{53DF037A-DA61-4315-BF1D-D573A432AABE}"/>
              </a:ext>
            </a:extLst>
          </p:cNvPr>
          <p:cNvSpPr txBox="1"/>
          <p:nvPr/>
        </p:nvSpPr>
        <p:spPr>
          <a:xfrm>
            <a:off x="591321" y="2921167"/>
            <a:ext cx="3312993" cy="1015663"/>
          </a:xfrm>
          <a:prstGeom prst="rect">
            <a:avLst/>
          </a:prstGeom>
          <a:noFill/>
        </p:spPr>
        <p:txBody>
          <a:bodyPr wrap="square" rtlCol="0">
            <a:spAutoFit/>
          </a:bodyPr>
          <a:lstStyle/>
          <a:p>
            <a:pPr marL="0" indent="0" algn="l">
              <a:buNone/>
            </a:pPr>
            <a:r>
              <a:rPr lang="en-GB" sz="6000" dirty="0">
                <a:solidFill>
                  <a:schemeClr val="bg1"/>
                </a:solidFill>
              </a:rPr>
              <a:t>Aims</a:t>
            </a:r>
          </a:p>
        </p:txBody>
      </p:sp>
      <p:pic>
        <p:nvPicPr>
          <p:cNvPr id="5" name="Picture 4" descr="A blue and white logo&#10;&#10;Description automatically generated">
            <a:extLst>
              <a:ext uri="{FF2B5EF4-FFF2-40B4-BE49-F238E27FC236}">
                <a16:creationId xmlns:a16="http://schemas.microsoft.com/office/drawing/2014/main" id="{56E40F8F-22F2-9637-131D-ED6E6D22491D}"/>
              </a:ext>
            </a:extLst>
          </p:cNvPr>
          <p:cNvPicPr>
            <a:picLocks noChangeAspect="1"/>
          </p:cNvPicPr>
          <p:nvPr/>
        </p:nvPicPr>
        <p:blipFill>
          <a:blip r:embed="rId3"/>
          <a:stretch>
            <a:fillRect/>
          </a:stretch>
        </p:blipFill>
        <p:spPr>
          <a:xfrm>
            <a:off x="255261" y="205275"/>
            <a:ext cx="1052571" cy="861829"/>
          </a:xfrm>
          <a:prstGeom prst="rect">
            <a:avLst/>
          </a:prstGeom>
        </p:spPr>
      </p:pic>
      <p:pic>
        <p:nvPicPr>
          <p:cNvPr id="7" name="Picture 6" descr="Blue and white logo with text&#10;&#10;Description automatically generated">
            <a:extLst>
              <a:ext uri="{FF2B5EF4-FFF2-40B4-BE49-F238E27FC236}">
                <a16:creationId xmlns:a16="http://schemas.microsoft.com/office/drawing/2014/main" id="{285C5097-DE87-120A-0F4F-0E9FFD7383F2}"/>
              </a:ext>
            </a:extLst>
          </p:cNvPr>
          <p:cNvPicPr>
            <a:picLocks noChangeAspect="1"/>
          </p:cNvPicPr>
          <p:nvPr/>
        </p:nvPicPr>
        <p:blipFill>
          <a:blip r:embed="rId4"/>
          <a:stretch>
            <a:fillRect/>
          </a:stretch>
        </p:blipFill>
        <p:spPr>
          <a:xfrm>
            <a:off x="11191884" y="279001"/>
            <a:ext cx="714375" cy="714375"/>
          </a:xfrm>
          <a:prstGeom prst="rect">
            <a:avLst/>
          </a:prstGeom>
        </p:spPr>
      </p:pic>
    </p:spTree>
    <p:extLst>
      <p:ext uri="{BB962C8B-B14F-4D97-AF65-F5344CB8AC3E}">
        <p14:creationId xmlns:p14="http://schemas.microsoft.com/office/powerpoint/2010/main" val="37484865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C4FDBE2-32F7-4AC4-A40C-C51C65B1D4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solidFill>
                <a:schemeClr val="tx1"/>
              </a:solidFill>
            </a:endParaRPr>
          </a:p>
        </p:txBody>
      </p:sp>
      <p:sp>
        <p:nvSpPr>
          <p:cNvPr id="2" name="Title 1"/>
          <p:cNvSpPr>
            <a:spLocks noGrp="1"/>
          </p:cNvSpPr>
          <p:nvPr>
            <p:ph type="title"/>
          </p:nvPr>
        </p:nvSpPr>
        <p:spPr>
          <a:xfrm>
            <a:off x="4763933" y="3827844"/>
            <a:ext cx="6766405" cy="1168188"/>
          </a:xfrm>
        </p:spPr>
        <p:txBody>
          <a:bodyPr vert="horz" lIns="91440" tIns="45720" rIns="91440" bIns="45720" rtlCol="0" anchor="b">
            <a:normAutofit/>
          </a:bodyPr>
          <a:lstStyle/>
          <a:p>
            <a:pPr algn="ctr"/>
            <a:r>
              <a:rPr lang="en-US" sz="6000">
                <a:solidFill>
                  <a:srgbClr val="FFFFFE"/>
                </a:solidFill>
              </a:rPr>
              <a:t>Everything else</a:t>
            </a:r>
          </a:p>
        </p:txBody>
      </p:sp>
      <p:sp>
        <p:nvSpPr>
          <p:cNvPr id="13" name="Freeform: Shape 12">
            <a:extLst>
              <a:ext uri="{FF2B5EF4-FFF2-40B4-BE49-F238E27FC236}">
                <a16:creationId xmlns:a16="http://schemas.microsoft.com/office/drawing/2014/main" id="{EBF4792E-DF83-4D24-9924-01EC30A32C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58512"/>
            <a:ext cx="3952259" cy="5932172"/>
          </a:xfrm>
          <a:custGeom>
            <a:avLst/>
            <a:gdLst>
              <a:gd name="connsiteX0" fmla="*/ 986173 w 3952259"/>
              <a:gd name="connsiteY0" fmla="*/ 0 h 5932172"/>
              <a:gd name="connsiteX1" fmla="*/ 3952259 w 3952259"/>
              <a:gd name="connsiteY1" fmla="*/ 2966086 h 5932172"/>
              <a:gd name="connsiteX2" fmla="*/ 986173 w 3952259"/>
              <a:gd name="connsiteY2" fmla="*/ 5932172 h 5932172"/>
              <a:gd name="connsiteX3" fmla="*/ 104150 w 3952259"/>
              <a:gd name="connsiteY3" fmla="*/ 5798823 h 5932172"/>
              <a:gd name="connsiteX4" fmla="*/ 0 w 3952259"/>
              <a:gd name="connsiteY4" fmla="*/ 5760704 h 5932172"/>
              <a:gd name="connsiteX5" fmla="*/ 0 w 3952259"/>
              <a:gd name="connsiteY5" fmla="*/ 171469 h 5932172"/>
              <a:gd name="connsiteX6" fmla="*/ 104150 w 3952259"/>
              <a:gd name="connsiteY6" fmla="*/ 133350 h 5932172"/>
              <a:gd name="connsiteX7" fmla="*/ 986173 w 3952259"/>
              <a:gd name="connsiteY7" fmla="*/ 0 h 593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52259" h="5932172">
                <a:moveTo>
                  <a:pt x="986173" y="0"/>
                </a:moveTo>
                <a:cubicBezTo>
                  <a:pt x="2624297" y="0"/>
                  <a:pt x="3952259" y="1327962"/>
                  <a:pt x="3952259" y="2966086"/>
                </a:cubicBezTo>
                <a:cubicBezTo>
                  <a:pt x="3952259" y="4604210"/>
                  <a:pt x="2624297" y="5932172"/>
                  <a:pt x="986173" y="5932172"/>
                </a:cubicBezTo>
                <a:cubicBezTo>
                  <a:pt x="679025" y="5932172"/>
                  <a:pt x="382781" y="5885486"/>
                  <a:pt x="104150" y="5798823"/>
                </a:cubicBezTo>
                <a:lnTo>
                  <a:pt x="0" y="5760704"/>
                </a:lnTo>
                <a:lnTo>
                  <a:pt x="0" y="171469"/>
                </a:lnTo>
                <a:lnTo>
                  <a:pt x="104150" y="133350"/>
                </a:lnTo>
                <a:cubicBezTo>
                  <a:pt x="382781" y="46686"/>
                  <a:pt x="679025" y="0"/>
                  <a:pt x="9861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15837328-A57C-47AA-B520-C83F4A6BD1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58125" y="0"/>
            <a:ext cx="4475748" cy="3256337"/>
          </a:xfrm>
          <a:custGeom>
            <a:avLst/>
            <a:gdLst>
              <a:gd name="connsiteX0" fmla="*/ 246861 w 4475748"/>
              <a:gd name="connsiteY0" fmla="*/ 0 h 3256337"/>
              <a:gd name="connsiteX1" fmla="*/ 4228888 w 4475748"/>
              <a:gd name="connsiteY1" fmla="*/ 0 h 3256337"/>
              <a:gd name="connsiteX2" fmla="*/ 4299885 w 4475748"/>
              <a:gd name="connsiteY2" fmla="*/ 147382 h 3256337"/>
              <a:gd name="connsiteX3" fmla="*/ 4475748 w 4475748"/>
              <a:gd name="connsiteY3" fmla="*/ 1018463 h 3256337"/>
              <a:gd name="connsiteX4" fmla="*/ 2237874 w 4475748"/>
              <a:gd name="connsiteY4" fmla="*/ 3256337 h 3256337"/>
              <a:gd name="connsiteX5" fmla="*/ 0 w 4475748"/>
              <a:gd name="connsiteY5" fmla="*/ 1018463 h 3256337"/>
              <a:gd name="connsiteX6" fmla="*/ 175863 w 4475748"/>
              <a:gd name="connsiteY6" fmla="*/ 147382 h 325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5748" h="3256337">
                <a:moveTo>
                  <a:pt x="246861" y="0"/>
                </a:moveTo>
                <a:lnTo>
                  <a:pt x="4228888" y="0"/>
                </a:lnTo>
                <a:lnTo>
                  <a:pt x="4299885" y="147382"/>
                </a:lnTo>
                <a:cubicBezTo>
                  <a:pt x="4413128" y="415117"/>
                  <a:pt x="4475748" y="709477"/>
                  <a:pt x="4475748" y="1018463"/>
                </a:cubicBezTo>
                <a:cubicBezTo>
                  <a:pt x="4475748" y="2254407"/>
                  <a:pt x="3473818" y="3256337"/>
                  <a:pt x="2237874" y="3256337"/>
                </a:cubicBezTo>
                <a:cubicBezTo>
                  <a:pt x="1001930" y="3256337"/>
                  <a:pt x="0" y="2254407"/>
                  <a:pt x="0" y="1018463"/>
                </a:cubicBezTo>
                <a:cubicBezTo>
                  <a:pt x="0" y="709477"/>
                  <a:pt x="62621" y="415117"/>
                  <a:pt x="175863" y="14738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Arc 16">
            <a:extLst>
              <a:ext uri="{FF2B5EF4-FFF2-40B4-BE49-F238E27FC236}">
                <a16:creationId xmlns:a16="http://schemas.microsoft.com/office/drawing/2014/main" id="{E2B33195-5BCA-4BB7-A82D-673952268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7580241">
            <a:off x="-1784401" y="613620"/>
            <a:ext cx="6199926" cy="6199926"/>
          </a:xfrm>
          <a:prstGeom prst="arc">
            <a:avLst>
              <a:gd name="adj1" fmla="val 14455503"/>
              <a:gd name="adj2" fmla="val 18389131"/>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165" y="2470206"/>
            <a:ext cx="3146891" cy="1785860"/>
          </a:xfrm>
          <a:custGeom>
            <a:avLst/>
            <a:gdLst/>
            <a:ahLst/>
            <a:cxnLst/>
            <a:rect l="l" t="t" r="r" b="b"/>
            <a:pathLst>
              <a:path w="2028107" h="1916009">
                <a:moveTo>
                  <a:pt x="35370" y="0"/>
                </a:moveTo>
                <a:lnTo>
                  <a:pt x="1992737" y="0"/>
                </a:lnTo>
                <a:cubicBezTo>
                  <a:pt x="2012271" y="0"/>
                  <a:pt x="2028107" y="15836"/>
                  <a:pt x="2028107" y="35370"/>
                </a:cubicBezTo>
                <a:lnTo>
                  <a:pt x="2028107" y="1880639"/>
                </a:lnTo>
                <a:cubicBezTo>
                  <a:pt x="2028107" y="1900173"/>
                  <a:pt x="2012271" y="1916009"/>
                  <a:pt x="1992737" y="1916009"/>
                </a:cubicBezTo>
                <a:lnTo>
                  <a:pt x="35370" y="1916009"/>
                </a:lnTo>
                <a:cubicBezTo>
                  <a:pt x="15836" y="1916009"/>
                  <a:pt x="0" y="1900173"/>
                  <a:pt x="0" y="1880639"/>
                </a:cubicBezTo>
                <a:lnTo>
                  <a:pt x="0" y="35370"/>
                </a:lnTo>
                <a:cubicBezTo>
                  <a:pt x="0" y="15836"/>
                  <a:pt x="15836" y="0"/>
                  <a:pt x="35370" y="0"/>
                </a:cubicBezTo>
                <a:close/>
              </a:path>
            </a:pathLst>
          </a:cu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51980" y="445913"/>
            <a:ext cx="2488039" cy="1863627"/>
          </a:xfrm>
          <a:custGeom>
            <a:avLst/>
            <a:gdLst/>
            <a:ahLst/>
            <a:cxnLst/>
            <a:rect l="l" t="t" r="r" b="b"/>
            <a:pathLst>
              <a:path w="2487175" h="2487175">
                <a:moveTo>
                  <a:pt x="67328" y="0"/>
                </a:moveTo>
                <a:lnTo>
                  <a:pt x="2419847" y="0"/>
                </a:lnTo>
                <a:cubicBezTo>
                  <a:pt x="2457031" y="0"/>
                  <a:pt x="2487175" y="30144"/>
                  <a:pt x="2487175" y="67328"/>
                </a:cubicBezTo>
                <a:lnTo>
                  <a:pt x="2487175" y="2419847"/>
                </a:lnTo>
                <a:cubicBezTo>
                  <a:pt x="2487175" y="2457031"/>
                  <a:pt x="2457031" y="2487175"/>
                  <a:pt x="2419847" y="2487175"/>
                </a:cubicBezTo>
                <a:lnTo>
                  <a:pt x="67328" y="2487175"/>
                </a:lnTo>
                <a:cubicBezTo>
                  <a:pt x="30144" y="2487175"/>
                  <a:pt x="0" y="2457031"/>
                  <a:pt x="0" y="2419847"/>
                </a:cubicBezTo>
                <a:lnTo>
                  <a:pt x="0" y="67328"/>
                </a:lnTo>
                <a:cubicBezTo>
                  <a:pt x="0" y="30144"/>
                  <a:pt x="30144" y="0"/>
                  <a:pt x="67328" y="0"/>
                </a:cubicBezTo>
                <a:close/>
              </a:path>
            </a:pathLst>
          </a:cu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19" name="Freeform: Shape 18">
            <a:extLst>
              <a:ext uri="{FF2B5EF4-FFF2-40B4-BE49-F238E27FC236}">
                <a16:creationId xmlns:a16="http://schemas.microsoft.com/office/drawing/2014/main" id="{8A03A6A2-7849-4179-B68F-C11DDDB23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1078" y="0"/>
            <a:ext cx="3440922" cy="3674631"/>
          </a:xfrm>
          <a:custGeom>
            <a:avLst/>
            <a:gdLst>
              <a:gd name="connsiteX0" fmla="*/ 523074 w 3440922"/>
              <a:gd name="connsiteY0" fmla="*/ 0 h 3674631"/>
              <a:gd name="connsiteX1" fmla="*/ 3440922 w 3440922"/>
              <a:gd name="connsiteY1" fmla="*/ 0 h 3674631"/>
              <a:gd name="connsiteX2" fmla="*/ 3440922 w 3440922"/>
              <a:gd name="connsiteY2" fmla="*/ 3321701 h 3674631"/>
              <a:gd name="connsiteX3" fmla="*/ 3304578 w 3440922"/>
              <a:gd name="connsiteY3" fmla="*/ 3404532 h 3674631"/>
              <a:gd name="connsiteX4" fmla="*/ 2237874 w 3440922"/>
              <a:gd name="connsiteY4" fmla="*/ 3674631 h 3674631"/>
              <a:gd name="connsiteX5" fmla="*/ 0 w 3440922"/>
              <a:gd name="connsiteY5" fmla="*/ 1436757 h 3674631"/>
              <a:gd name="connsiteX6" fmla="*/ 511022 w 3440922"/>
              <a:gd name="connsiteY6" fmla="*/ 13261 h 3674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40922" h="3674631">
                <a:moveTo>
                  <a:pt x="523074" y="0"/>
                </a:moveTo>
                <a:lnTo>
                  <a:pt x="3440922" y="0"/>
                </a:lnTo>
                <a:lnTo>
                  <a:pt x="3440922" y="3321701"/>
                </a:lnTo>
                <a:lnTo>
                  <a:pt x="3304578" y="3404532"/>
                </a:lnTo>
                <a:cubicBezTo>
                  <a:pt x="2987486" y="3576786"/>
                  <a:pt x="2624107" y="3674631"/>
                  <a:pt x="2237874" y="3674631"/>
                </a:cubicBezTo>
                <a:cubicBezTo>
                  <a:pt x="1001930" y="3674631"/>
                  <a:pt x="0" y="2672701"/>
                  <a:pt x="0" y="1436757"/>
                </a:cubicBezTo>
                <a:cubicBezTo>
                  <a:pt x="0" y="896032"/>
                  <a:pt x="191776" y="400098"/>
                  <a:pt x="511022" y="1326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73404" y="721276"/>
            <a:ext cx="2518129" cy="1750520"/>
          </a:xfrm>
          <a:custGeom>
            <a:avLst/>
            <a:gdLst/>
            <a:ahLst/>
            <a:cxnLst/>
            <a:rect l="l" t="t" r="r" b="b"/>
            <a:pathLst>
              <a:path w="2028107" h="1916009">
                <a:moveTo>
                  <a:pt x="35370" y="0"/>
                </a:moveTo>
                <a:lnTo>
                  <a:pt x="1992737" y="0"/>
                </a:lnTo>
                <a:cubicBezTo>
                  <a:pt x="2012271" y="0"/>
                  <a:pt x="2028107" y="15836"/>
                  <a:pt x="2028107" y="35370"/>
                </a:cubicBezTo>
                <a:lnTo>
                  <a:pt x="2028107" y="1880639"/>
                </a:lnTo>
                <a:cubicBezTo>
                  <a:pt x="2028107" y="1900173"/>
                  <a:pt x="2012271" y="1916009"/>
                  <a:pt x="1992737" y="1916009"/>
                </a:cubicBezTo>
                <a:lnTo>
                  <a:pt x="35370" y="1916009"/>
                </a:lnTo>
                <a:cubicBezTo>
                  <a:pt x="15836" y="1916009"/>
                  <a:pt x="0" y="1900173"/>
                  <a:pt x="0" y="1880639"/>
                </a:cubicBezTo>
                <a:lnTo>
                  <a:pt x="0" y="35370"/>
                </a:lnTo>
                <a:cubicBezTo>
                  <a:pt x="0" y="15836"/>
                  <a:pt x="15836" y="0"/>
                  <a:pt x="35370" y="0"/>
                </a:cubicBezTo>
                <a:close/>
              </a:path>
            </a:pathLst>
          </a:custGeom>
        </p:spPr>
      </p:pic>
      <p:grpSp>
        <p:nvGrpSpPr>
          <p:cNvPr id="7" name="Group 6">
            <a:extLst>
              <a:ext uri="{FF2B5EF4-FFF2-40B4-BE49-F238E27FC236}">
                <a16:creationId xmlns:a16="http://schemas.microsoft.com/office/drawing/2014/main" id="{38EB05A1-5F53-E5AB-5025-A5E793347D8F}"/>
              </a:ext>
            </a:extLst>
          </p:cNvPr>
          <p:cNvGrpSpPr/>
          <p:nvPr/>
        </p:nvGrpSpPr>
        <p:grpSpPr>
          <a:xfrm>
            <a:off x="273923" y="177323"/>
            <a:ext cx="11650998" cy="861829"/>
            <a:chOff x="285741" y="235704"/>
            <a:chExt cx="11650998" cy="861829"/>
          </a:xfrm>
        </p:grpSpPr>
        <p:pic>
          <p:nvPicPr>
            <p:cNvPr id="8" name="Picture 7" descr="A blue and white logo&#10;&#10;Description automatically generated">
              <a:extLst>
                <a:ext uri="{FF2B5EF4-FFF2-40B4-BE49-F238E27FC236}">
                  <a16:creationId xmlns:a16="http://schemas.microsoft.com/office/drawing/2014/main" id="{B00569A0-754D-8017-0344-6940F2A231B1}"/>
                </a:ext>
              </a:extLst>
            </p:cNvPr>
            <p:cNvPicPr>
              <a:picLocks noChangeAspect="1"/>
            </p:cNvPicPr>
            <p:nvPr/>
          </p:nvPicPr>
          <p:blipFill>
            <a:blip r:embed="rId6"/>
            <a:stretch>
              <a:fillRect/>
            </a:stretch>
          </p:blipFill>
          <p:spPr>
            <a:xfrm>
              <a:off x="285741" y="235704"/>
              <a:ext cx="1052571" cy="861829"/>
            </a:xfrm>
            <a:prstGeom prst="rect">
              <a:avLst/>
            </a:prstGeom>
          </p:spPr>
        </p:pic>
        <p:pic>
          <p:nvPicPr>
            <p:cNvPr id="9" name="Picture 8" descr="Blue and white logo with text&#10;&#10;Description automatically generated">
              <a:extLst>
                <a:ext uri="{FF2B5EF4-FFF2-40B4-BE49-F238E27FC236}">
                  <a16:creationId xmlns:a16="http://schemas.microsoft.com/office/drawing/2014/main" id="{83D35722-1A0D-0254-6A96-A84CA0C79ACA}"/>
                </a:ext>
              </a:extLst>
            </p:cNvPr>
            <p:cNvPicPr>
              <a:picLocks noChangeAspect="1"/>
            </p:cNvPicPr>
            <p:nvPr/>
          </p:nvPicPr>
          <p:blipFill>
            <a:blip r:embed="rId7"/>
            <a:stretch>
              <a:fillRect/>
            </a:stretch>
          </p:blipFill>
          <p:spPr>
            <a:xfrm>
              <a:off x="11222364" y="309430"/>
              <a:ext cx="714375" cy="714375"/>
            </a:xfrm>
            <a:prstGeom prst="rect">
              <a:avLst/>
            </a:prstGeom>
          </p:spPr>
        </p:pic>
      </p:grpSp>
    </p:spTree>
    <p:extLst>
      <p:ext uri="{BB962C8B-B14F-4D97-AF65-F5344CB8AC3E}">
        <p14:creationId xmlns:p14="http://schemas.microsoft.com/office/powerpoint/2010/main" val="40683491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46128" y="1058894"/>
            <a:ext cx="4146650" cy="731835"/>
          </a:xfrm>
        </p:spPr>
        <p:txBody>
          <a:bodyPr anchor="t">
            <a:normAutofit fontScale="90000"/>
          </a:bodyPr>
          <a:lstStyle/>
          <a:p>
            <a:r>
              <a:rPr lang="en-GB" sz="4800" dirty="0"/>
              <a:t>Everything else</a:t>
            </a:r>
          </a:p>
        </p:txBody>
      </p:sp>
      <p:pic>
        <p:nvPicPr>
          <p:cNvPr id="4" name="Picture 3" descr="Fear of Falling Cycle.png"/>
          <p:cNvPicPr>
            <a:picLocks noChangeAspect="1"/>
          </p:cNvPicPr>
          <p:nvPr/>
        </p:nvPicPr>
        <p:blipFill rotWithShape="1">
          <a:blip r:embed="rId3" cstate="print"/>
          <a:srcRect l="12756" r="13537" b="-1"/>
          <a:stretch/>
        </p:blipFill>
        <p:spPr>
          <a:xfrm>
            <a:off x="312234" y="666532"/>
            <a:ext cx="6100644" cy="5524936"/>
          </a:xfrm>
          <a:prstGeom prst="rect">
            <a:avLst/>
          </a:prstGeom>
        </p:spPr>
      </p:pic>
      <p:cxnSp>
        <p:nvCxnSpPr>
          <p:cNvPr id="16" name="Straight Connector 15">
            <a:extLst>
              <a:ext uri="{FF2B5EF4-FFF2-40B4-BE49-F238E27FC236}">
                <a16:creationId xmlns:a16="http://schemas.microsoft.com/office/drawing/2014/main" id="{249EDD1B-F94D-B4E6-ACAA-566B9A26FD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9939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6646128" y="1978476"/>
            <a:ext cx="5412524" cy="4559484"/>
          </a:xfrm>
        </p:spPr>
        <p:txBody>
          <a:bodyPr>
            <a:normAutofit/>
          </a:bodyPr>
          <a:lstStyle/>
          <a:p>
            <a:pPr>
              <a:buNone/>
            </a:pPr>
            <a:r>
              <a:rPr lang="en-GB" sz="2400" b="1" dirty="0"/>
              <a:t>Fear of falling</a:t>
            </a:r>
            <a:r>
              <a:rPr lang="en-GB" sz="2400" dirty="0"/>
              <a:t>...</a:t>
            </a:r>
          </a:p>
          <a:p>
            <a:pPr marL="0" indent="0">
              <a:buNone/>
            </a:pPr>
            <a:r>
              <a:rPr lang="en-GB" sz="2400" dirty="0"/>
              <a:t>This can be a predictor for falls however can sometimes provide a protective element</a:t>
            </a:r>
          </a:p>
          <a:p>
            <a:pPr algn="ctr">
              <a:buNone/>
            </a:pPr>
            <a:r>
              <a:rPr lang="en-GB" b="1" dirty="0">
                <a:solidFill>
                  <a:srgbClr val="FF0000"/>
                </a:solidFill>
              </a:rPr>
              <a:t>The biggest predictor for future falls is a previous fall</a:t>
            </a:r>
          </a:p>
          <a:p>
            <a:pPr marL="0" indent="0">
              <a:buNone/>
            </a:pPr>
            <a:r>
              <a:rPr lang="en-GB" sz="2400" dirty="0"/>
              <a:t>66% chance of another fall within a year of their first fall</a:t>
            </a:r>
          </a:p>
        </p:txBody>
      </p:sp>
      <p:pic>
        <p:nvPicPr>
          <p:cNvPr id="6" name="Picture 5" descr="A blue and white logo&#10;&#10;Description automatically generated">
            <a:extLst>
              <a:ext uri="{FF2B5EF4-FFF2-40B4-BE49-F238E27FC236}">
                <a16:creationId xmlns:a16="http://schemas.microsoft.com/office/drawing/2014/main" id="{D12A03DA-BBFA-17C2-24AE-C393A932F3B4}"/>
              </a:ext>
            </a:extLst>
          </p:cNvPr>
          <p:cNvPicPr>
            <a:picLocks noChangeAspect="1"/>
          </p:cNvPicPr>
          <p:nvPr/>
        </p:nvPicPr>
        <p:blipFill>
          <a:blip r:embed="rId4"/>
          <a:stretch>
            <a:fillRect/>
          </a:stretch>
        </p:blipFill>
        <p:spPr>
          <a:xfrm>
            <a:off x="268977" y="448096"/>
            <a:ext cx="1052571" cy="861829"/>
          </a:xfrm>
          <a:prstGeom prst="rect">
            <a:avLst/>
          </a:prstGeom>
        </p:spPr>
      </p:pic>
    </p:spTree>
    <p:extLst>
      <p:ext uri="{BB962C8B-B14F-4D97-AF65-F5344CB8AC3E}">
        <p14:creationId xmlns:p14="http://schemas.microsoft.com/office/powerpoint/2010/main" val="3599123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545D489D-16E1-484D-867B-144368D74B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9A496F5-B01E-4BF8-9D1E-C4E53B6F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2257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c 16">
            <a:extLst>
              <a:ext uri="{FF2B5EF4-FFF2-40B4-BE49-F238E27FC236}">
                <a16:creationId xmlns:a16="http://schemas.microsoft.com/office/drawing/2014/main" id="{6E895C8D-1379-40B8-8B1B-B6F5AEAF0A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746107">
            <a:off x="2906963" y="1348064"/>
            <a:ext cx="2987899" cy="2987899"/>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83EEF51-891F-9C66-93F2-381725FF3B56}"/>
              </a:ext>
            </a:extLst>
          </p:cNvPr>
          <p:cNvSpPr>
            <a:spLocks noGrp="1"/>
          </p:cNvSpPr>
          <p:nvPr>
            <p:ph type="title"/>
          </p:nvPr>
        </p:nvSpPr>
        <p:spPr>
          <a:xfrm>
            <a:off x="838200" y="643467"/>
            <a:ext cx="2951205" cy="5571066"/>
          </a:xfrm>
        </p:spPr>
        <p:txBody>
          <a:bodyPr>
            <a:normAutofit/>
          </a:bodyPr>
          <a:lstStyle/>
          <a:p>
            <a:r>
              <a:rPr lang="en-GB" sz="4100" dirty="0">
                <a:solidFill>
                  <a:srgbClr val="FFFFFF"/>
                </a:solidFill>
              </a:rPr>
              <a:t>Complexities of falls risk</a:t>
            </a:r>
          </a:p>
        </p:txBody>
      </p:sp>
      <p:sp>
        <p:nvSpPr>
          <p:cNvPr id="5" name="Oval 4">
            <a:extLst>
              <a:ext uri="{FF2B5EF4-FFF2-40B4-BE49-F238E27FC236}">
                <a16:creationId xmlns:a16="http://schemas.microsoft.com/office/drawing/2014/main" id="{ECD5A24F-C406-2E46-D673-ECB5CD1503C9}"/>
              </a:ext>
            </a:extLst>
          </p:cNvPr>
          <p:cNvSpPr/>
          <p:nvPr/>
        </p:nvSpPr>
        <p:spPr>
          <a:xfrm>
            <a:off x="5441876" y="653693"/>
            <a:ext cx="5894012" cy="5560839"/>
          </a:xfrm>
          <a:prstGeom prst="ellipse">
            <a:avLst/>
          </a:prstGeom>
          <a:solidFill>
            <a:srgbClr val="FFC000">
              <a:alpha val="4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5448">
              <a:spcAft>
                <a:spcPts val="772"/>
              </a:spcAft>
            </a:pPr>
            <a:r>
              <a:rPr lang="en-GB" sz="3232" b="1" kern="1200">
                <a:solidFill>
                  <a:schemeClr val="tx1"/>
                </a:solidFill>
                <a:latin typeface="+mn-lt"/>
                <a:ea typeface="+mn-ea"/>
                <a:cs typeface="+mn-cs"/>
              </a:rPr>
              <a:t>Environment</a:t>
            </a:r>
          </a:p>
          <a:p>
            <a:pPr algn="ctr" defTabSz="835448">
              <a:spcAft>
                <a:spcPts val="772"/>
              </a:spcAft>
            </a:pPr>
            <a:endParaRPr lang="en-GB" sz="2214" b="1" kern="1200">
              <a:solidFill>
                <a:schemeClr val="tx1"/>
              </a:solidFill>
              <a:latin typeface="+mn-lt"/>
              <a:ea typeface="+mn-ea"/>
              <a:cs typeface="+mn-cs"/>
            </a:endParaRPr>
          </a:p>
          <a:p>
            <a:pPr algn="ctr" defTabSz="835448">
              <a:spcAft>
                <a:spcPts val="772"/>
              </a:spcAft>
            </a:pPr>
            <a:endParaRPr lang="en-GB" sz="2214" b="1" kern="1200">
              <a:solidFill>
                <a:schemeClr val="lt1"/>
              </a:solidFill>
              <a:latin typeface="+mn-lt"/>
              <a:ea typeface="+mn-ea"/>
              <a:cs typeface="+mn-cs"/>
            </a:endParaRPr>
          </a:p>
          <a:p>
            <a:pPr algn="ctr" defTabSz="835448">
              <a:spcAft>
                <a:spcPts val="772"/>
              </a:spcAft>
            </a:pPr>
            <a:endParaRPr lang="en-GB" sz="2214" b="1" kern="1200">
              <a:solidFill>
                <a:schemeClr val="lt1"/>
              </a:solidFill>
              <a:latin typeface="+mn-lt"/>
              <a:ea typeface="+mn-ea"/>
              <a:cs typeface="+mn-cs"/>
            </a:endParaRPr>
          </a:p>
          <a:p>
            <a:pPr algn="ctr" defTabSz="835448">
              <a:spcAft>
                <a:spcPts val="772"/>
              </a:spcAft>
            </a:pPr>
            <a:endParaRPr lang="en-GB" sz="2214" b="1" kern="1200">
              <a:solidFill>
                <a:schemeClr val="lt1"/>
              </a:solidFill>
              <a:latin typeface="+mn-lt"/>
              <a:ea typeface="+mn-ea"/>
              <a:cs typeface="+mn-cs"/>
            </a:endParaRPr>
          </a:p>
          <a:p>
            <a:pPr algn="ctr" defTabSz="835448">
              <a:spcAft>
                <a:spcPts val="772"/>
              </a:spcAft>
            </a:pPr>
            <a:endParaRPr lang="en-GB" sz="2214" b="1" kern="1200">
              <a:solidFill>
                <a:schemeClr val="lt1"/>
              </a:solidFill>
              <a:latin typeface="+mn-lt"/>
              <a:ea typeface="+mn-ea"/>
              <a:cs typeface="+mn-cs"/>
            </a:endParaRPr>
          </a:p>
          <a:p>
            <a:pPr algn="ctr" defTabSz="835448">
              <a:spcAft>
                <a:spcPts val="772"/>
              </a:spcAft>
            </a:pPr>
            <a:endParaRPr lang="en-GB" sz="2214" b="1" kern="1200">
              <a:solidFill>
                <a:schemeClr val="lt1"/>
              </a:solidFill>
              <a:latin typeface="+mn-lt"/>
              <a:ea typeface="+mn-ea"/>
              <a:cs typeface="+mn-cs"/>
            </a:endParaRPr>
          </a:p>
          <a:p>
            <a:pPr algn="ctr" defTabSz="835448">
              <a:spcAft>
                <a:spcPts val="772"/>
              </a:spcAft>
            </a:pPr>
            <a:endParaRPr lang="en-GB" sz="2214" b="1" kern="1200">
              <a:solidFill>
                <a:schemeClr val="lt1"/>
              </a:solidFill>
              <a:latin typeface="+mn-lt"/>
              <a:ea typeface="+mn-ea"/>
              <a:cs typeface="+mn-cs"/>
            </a:endParaRPr>
          </a:p>
          <a:p>
            <a:pPr algn="ctr" defTabSz="603778">
              <a:spcAft>
                <a:spcPts val="558"/>
              </a:spcAft>
            </a:pPr>
            <a:endParaRPr lang="en-GB" sz="2000" b="1" dirty="0"/>
          </a:p>
        </p:txBody>
      </p:sp>
      <p:sp>
        <p:nvSpPr>
          <p:cNvPr id="6" name="Oval 5">
            <a:extLst>
              <a:ext uri="{FF2B5EF4-FFF2-40B4-BE49-F238E27FC236}">
                <a16:creationId xmlns:a16="http://schemas.microsoft.com/office/drawing/2014/main" id="{22AA4848-C628-7805-EA32-F1140B902E69}"/>
              </a:ext>
            </a:extLst>
          </p:cNvPr>
          <p:cNvSpPr/>
          <p:nvPr/>
        </p:nvSpPr>
        <p:spPr>
          <a:xfrm>
            <a:off x="5703555" y="1915138"/>
            <a:ext cx="3050453" cy="3037951"/>
          </a:xfrm>
          <a:prstGeom prst="ellipse">
            <a:avLst/>
          </a:prstGeom>
          <a:solidFill>
            <a:srgbClr val="FF0000">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35448">
              <a:spcAft>
                <a:spcPts val="772"/>
              </a:spcAft>
            </a:pPr>
            <a:r>
              <a:rPr lang="en-GB" sz="3232" kern="1200">
                <a:solidFill>
                  <a:schemeClr val="lt1"/>
                </a:solidFill>
                <a:latin typeface="+mn-lt"/>
                <a:ea typeface="+mn-ea"/>
                <a:cs typeface="+mn-cs"/>
              </a:rPr>
              <a:t>Physical wellbeing</a:t>
            </a:r>
            <a:endParaRPr lang="en-GB" sz="3600"/>
          </a:p>
        </p:txBody>
      </p:sp>
      <p:sp>
        <p:nvSpPr>
          <p:cNvPr id="7" name="Oval 6">
            <a:extLst>
              <a:ext uri="{FF2B5EF4-FFF2-40B4-BE49-F238E27FC236}">
                <a16:creationId xmlns:a16="http://schemas.microsoft.com/office/drawing/2014/main" id="{E9B7D426-6798-DBDA-75D5-E79805D19F6D}"/>
              </a:ext>
            </a:extLst>
          </p:cNvPr>
          <p:cNvSpPr/>
          <p:nvPr/>
        </p:nvSpPr>
        <p:spPr>
          <a:xfrm>
            <a:off x="7986670" y="1967970"/>
            <a:ext cx="3056751" cy="3037951"/>
          </a:xfrm>
          <a:prstGeom prst="ellipse">
            <a:avLst/>
          </a:prstGeom>
          <a:solidFill>
            <a:srgbClr val="002060">
              <a:alpha val="61000"/>
            </a:srgb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835448">
              <a:spcAft>
                <a:spcPts val="772"/>
              </a:spcAft>
            </a:pPr>
            <a:r>
              <a:rPr lang="en-GB" sz="3232" kern="1200">
                <a:solidFill>
                  <a:schemeClr val="lt1"/>
                </a:solidFill>
                <a:latin typeface="+mn-lt"/>
                <a:ea typeface="+mn-ea"/>
                <a:cs typeface="+mn-cs"/>
              </a:rPr>
              <a:t>Mental health</a:t>
            </a:r>
            <a:endParaRPr lang="en-GB" sz="4000"/>
          </a:p>
        </p:txBody>
      </p:sp>
      <p:sp>
        <p:nvSpPr>
          <p:cNvPr id="8" name="Oval 7">
            <a:extLst>
              <a:ext uri="{FF2B5EF4-FFF2-40B4-BE49-F238E27FC236}">
                <a16:creationId xmlns:a16="http://schemas.microsoft.com/office/drawing/2014/main" id="{642DA574-D011-1E66-C623-6DE8849F2043}"/>
              </a:ext>
            </a:extLst>
          </p:cNvPr>
          <p:cNvSpPr/>
          <p:nvPr/>
        </p:nvSpPr>
        <p:spPr>
          <a:xfrm>
            <a:off x="7262719" y="2557231"/>
            <a:ext cx="2252327" cy="2278006"/>
          </a:xfrm>
          <a:prstGeom prst="ellipse">
            <a:avLst/>
          </a:prstGeom>
          <a:solidFill>
            <a:schemeClr val="accent3">
              <a:lumMod val="20000"/>
              <a:lumOff val="80000"/>
              <a:alpha val="5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65255">
              <a:spcAft>
                <a:spcPts val="606"/>
              </a:spcAft>
            </a:pPr>
            <a:endParaRPr lang="en-GB" sz="2020" b="1" kern="1200">
              <a:solidFill>
                <a:schemeClr val="tx1"/>
              </a:solidFill>
              <a:latin typeface="+mn-lt"/>
              <a:ea typeface="+mn-ea"/>
              <a:cs typeface="+mn-cs"/>
            </a:endParaRPr>
          </a:p>
          <a:p>
            <a:pPr algn="ctr" defTabSz="1265255">
              <a:spcAft>
                <a:spcPts val="606"/>
              </a:spcAft>
            </a:pPr>
            <a:endParaRPr lang="en-GB" sz="2020" b="1" kern="1200">
              <a:solidFill>
                <a:schemeClr val="tx1"/>
              </a:solidFill>
              <a:latin typeface="+mn-lt"/>
              <a:ea typeface="+mn-ea"/>
              <a:cs typeface="+mn-cs"/>
            </a:endParaRPr>
          </a:p>
          <a:p>
            <a:pPr algn="ctr" defTabSz="1265255">
              <a:spcAft>
                <a:spcPts val="606"/>
              </a:spcAft>
            </a:pPr>
            <a:endParaRPr lang="en-GB" sz="2020" b="1" kern="1200">
              <a:solidFill>
                <a:schemeClr val="tx1"/>
              </a:solidFill>
              <a:latin typeface="+mn-lt"/>
              <a:ea typeface="+mn-ea"/>
              <a:cs typeface="+mn-cs"/>
            </a:endParaRPr>
          </a:p>
          <a:p>
            <a:pPr algn="ctr" defTabSz="1265255">
              <a:spcAft>
                <a:spcPts val="606"/>
              </a:spcAft>
            </a:pPr>
            <a:r>
              <a:rPr lang="en-GB" sz="2020" b="1" kern="1200">
                <a:solidFill>
                  <a:schemeClr val="tx1"/>
                </a:solidFill>
                <a:latin typeface="+mn-lt"/>
                <a:ea typeface="+mn-ea"/>
                <a:cs typeface="+mn-cs"/>
              </a:rPr>
              <a:t>Medication</a:t>
            </a:r>
            <a:endParaRPr lang="en-GB" sz="1200" b="1">
              <a:solidFill>
                <a:schemeClr val="tx1"/>
              </a:solidFill>
            </a:endParaRPr>
          </a:p>
        </p:txBody>
      </p:sp>
      <p:grpSp>
        <p:nvGrpSpPr>
          <p:cNvPr id="9" name="Group 8">
            <a:extLst>
              <a:ext uri="{FF2B5EF4-FFF2-40B4-BE49-F238E27FC236}">
                <a16:creationId xmlns:a16="http://schemas.microsoft.com/office/drawing/2014/main" id="{3A33CE91-F673-4957-7CFD-D8BA208B5124}"/>
              </a:ext>
            </a:extLst>
          </p:cNvPr>
          <p:cNvGrpSpPr/>
          <p:nvPr/>
        </p:nvGrpSpPr>
        <p:grpSpPr>
          <a:xfrm>
            <a:off x="268977" y="448096"/>
            <a:ext cx="11650998" cy="861829"/>
            <a:chOff x="285741" y="235704"/>
            <a:chExt cx="11650998" cy="861829"/>
          </a:xfrm>
        </p:grpSpPr>
        <p:pic>
          <p:nvPicPr>
            <p:cNvPr id="10" name="Picture 9" descr="A blue and white logo&#10;&#10;Description automatically generated">
              <a:extLst>
                <a:ext uri="{FF2B5EF4-FFF2-40B4-BE49-F238E27FC236}">
                  <a16:creationId xmlns:a16="http://schemas.microsoft.com/office/drawing/2014/main" id="{0BE5EB42-CE09-134A-9E52-B8FF9E2560FF}"/>
                </a:ext>
              </a:extLst>
            </p:cNvPr>
            <p:cNvPicPr>
              <a:picLocks noChangeAspect="1"/>
            </p:cNvPicPr>
            <p:nvPr/>
          </p:nvPicPr>
          <p:blipFill>
            <a:blip r:embed="rId3"/>
            <a:stretch>
              <a:fillRect/>
            </a:stretch>
          </p:blipFill>
          <p:spPr>
            <a:xfrm>
              <a:off x="285741" y="235704"/>
              <a:ext cx="1052571" cy="861829"/>
            </a:xfrm>
            <a:prstGeom prst="rect">
              <a:avLst/>
            </a:prstGeom>
          </p:spPr>
        </p:pic>
        <p:pic>
          <p:nvPicPr>
            <p:cNvPr id="11" name="Picture 10" descr="Blue and white logo with text&#10;&#10;Description automatically generated">
              <a:extLst>
                <a:ext uri="{FF2B5EF4-FFF2-40B4-BE49-F238E27FC236}">
                  <a16:creationId xmlns:a16="http://schemas.microsoft.com/office/drawing/2014/main" id="{D81B5475-D2DD-D5C4-EE8C-8E5B80C639FE}"/>
                </a:ext>
              </a:extLst>
            </p:cNvPr>
            <p:cNvPicPr>
              <a:picLocks noChangeAspect="1"/>
            </p:cNvPicPr>
            <p:nvPr/>
          </p:nvPicPr>
          <p:blipFill>
            <a:blip r:embed="rId4"/>
            <a:stretch>
              <a:fillRect/>
            </a:stretch>
          </p:blipFill>
          <p:spPr>
            <a:xfrm>
              <a:off x="11222364" y="309430"/>
              <a:ext cx="714375" cy="714375"/>
            </a:xfrm>
            <a:prstGeom prst="rect">
              <a:avLst/>
            </a:prstGeom>
          </p:spPr>
        </p:pic>
      </p:grpSp>
    </p:spTree>
    <p:extLst>
      <p:ext uri="{BB962C8B-B14F-4D97-AF65-F5344CB8AC3E}">
        <p14:creationId xmlns:p14="http://schemas.microsoft.com/office/powerpoint/2010/main" val="2708843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ectangle 11">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ctrTitle"/>
          </p:nvPr>
        </p:nvSpPr>
        <p:spPr>
          <a:xfrm>
            <a:off x="3345005" y="1871847"/>
            <a:ext cx="5561938" cy="2513516"/>
          </a:xfrm>
        </p:spPr>
        <p:txBody>
          <a:bodyPr>
            <a:normAutofit/>
          </a:bodyPr>
          <a:lstStyle/>
          <a:p>
            <a:r>
              <a:rPr lang="en-GB" sz="5600" dirty="0"/>
              <a:t>Assessing Falls Risk</a:t>
            </a:r>
          </a:p>
        </p:txBody>
      </p:sp>
      <p:sp>
        <p:nvSpPr>
          <p:cNvPr id="16" name="Arc 15">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 name="Oval 17">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5EB2536D-18D5-BB6E-1E1A-9103421AA806}"/>
              </a:ext>
            </a:extLst>
          </p:cNvPr>
          <p:cNvGrpSpPr/>
          <p:nvPr/>
        </p:nvGrpSpPr>
        <p:grpSpPr>
          <a:xfrm>
            <a:off x="466535" y="248185"/>
            <a:ext cx="11044616" cy="884876"/>
            <a:chOff x="504818" y="309430"/>
            <a:chExt cx="14132095" cy="884876"/>
          </a:xfrm>
        </p:grpSpPr>
        <p:pic>
          <p:nvPicPr>
            <p:cNvPr id="5" name="Picture 4" descr="A blue and white logo&#10;&#10;Description automatically generated">
              <a:extLst>
                <a:ext uri="{FF2B5EF4-FFF2-40B4-BE49-F238E27FC236}">
                  <a16:creationId xmlns:a16="http://schemas.microsoft.com/office/drawing/2014/main" id="{46439437-5C02-3EB4-7413-19C989AB0A3A}"/>
                </a:ext>
              </a:extLst>
            </p:cNvPr>
            <p:cNvPicPr>
              <a:picLocks noChangeAspect="1"/>
            </p:cNvPicPr>
            <p:nvPr/>
          </p:nvPicPr>
          <p:blipFill>
            <a:blip r:embed="rId3"/>
            <a:stretch>
              <a:fillRect/>
            </a:stretch>
          </p:blipFill>
          <p:spPr>
            <a:xfrm>
              <a:off x="504818" y="309430"/>
              <a:ext cx="1544553" cy="884876"/>
            </a:xfrm>
            <a:prstGeom prst="rect">
              <a:avLst/>
            </a:prstGeom>
          </p:spPr>
        </p:pic>
        <p:pic>
          <p:nvPicPr>
            <p:cNvPr id="6" name="Picture 5" descr="Blue and white logo with text&#10;&#10;Description automatically generated">
              <a:extLst>
                <a:ext uri="{FF2B5EF4-FFF2-40B4-BE49-F238E27FC236}">
                  <a16:creationId xmlns:a16="http://schemas.microsoft.com/office/drawing/2014/main" id="{81150853-BB2F-67E9-67B1-1A6AD5811A04}"/>
                </a:ext>
              </a:extLst>
            </p:cNvPr>
            <p:cNvPicPr>
              <a:picLocks noChangeAspect="1"/>
            </p:cNvPicPr>
            <p:nvPr/>
          </p:nvPicPr>
          <p:blipFill>
            <a:blip r:embed="rId4"/>
            <a:stretch>
              <a:fillRect/>
            </a:stretch>
          </p:blipFill>
          <p:spPr>
            <a:xfrm>
              <a:off x="13518032" y="309430"/>
              <a:ext cx="1118881" cy="884876"/>
            </a:xfrm>
            <a:prstGeom prst="rect">
              <a:avLst/>
            </a:prstGeom>
          </p:spPr>
        </p:pic>
      </p:grpSp>
    </p:spTree>
    <p:extLst>
      <p:ext uri="{BB962C8B-B14F-4D97-AF65-F5344CB8AC3E}">
        <p14:creationId xmlns:p14="http://schemas.microsoft.com/office/powerpoint/2010/main" val="26421499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71074" y="1396686"/>
            <a:ext cx="3240506" cy="4064628"/>
          </a:xfrm>
        </p:spPr>
        <p:txBody>
          <a:bodyPr>
            <a:normAutofit/>
          </a:bodyPr>
          <a:lstStyle/>
          <a:p>
            <a:r>
              <a:rPr lang="en-GB" dirty="0">
                <a:solidFill>
                  <a:srgbClr val="FFFFFF"/>
                </a:solidFill>
              </a:rPr>
              <a:t>So, WHO is at risk?</a:t>
            </a:r>
          </a:p>
        </p:txBody>
      </p:sp>
      <p:sp>
        <p:nvSpPr>
          <p:cNvPr id="12"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5529986" y="2297078"/>
            <a:ext cx="5536397" cy="2795378"/>
          </a:xfrm>
        </p:spPr>
        <p:txBody>
          <a:bodyPr>
            <a:normAutofit/>
          </a:bodyPr>
          <a:lstStyle/>
          <a:p>
            <a:pPr marL="0" indent="0">
              <a:buNone/>
            </a:pPr>
            <a:r>
              <a:rPr lang="en-GB" sz="3600" dirty="0"/>
              <a:t>N</a:t>
            </a:r>
            <a:r>
              <a:rPr lang="en-GB" sz="3500" dirty="0"/>
              <a:t>ICE 2013 and WHO 2023 both state that all people over 65 in a hospital (or care environment) should be classed as at risk of falls</a:t>
            </a:r>
          </a:p>
        </p:txBody>
      </p:sp>
      <p:pic>
        <p:nvPicPr>
          <p:cNvPr id="4" name="Content Placeholder 3" descr="question mark.jfif">
            <a:extLst>
              <a:ext uri="{FF2B5EF4-FFF2-40B4-BE49-F238E27FC236}">
                <a16:creationId xmlns:a16="http://schemas.microsoft.com/office/drawing/2014/main" id="{1028DC2F-7CF6-5BD9-416B-A0942561C430}"/>
              </a:ext>
            </a:extLst>
          </p:cNvPr>
          <p:cNvPicPr>
            <a:picLocks noChangeAspect="1"/>
          </p:cNvPicPr>
          <p:nvPr/>
        </p:nvPicPr>
        <p:blipFill rotWithShape="1">
          <a:blip r:embed="rId3" cstate="print"/>
          <a:srcRect r="-2" b="20725"/>
          <a:stretch/>
        </p:blipFill>
        <p:spPr>
          <a:xfrm>
            <a:off x="10455181" y="5191602"/>
            <a:ext cx="1222403" cy="1270618"/>
          </a:xfrm>
          <a:prstGeom prst="rect">
            <a:avLst/>
          </a:prstGeom>
        </p:spPr>
      </p:pic>
      <p:grpSp>
        <p:nvGrpSpPr>
          <p:cNvPr id="5" name="Group 4">
            <a:extLst>
              <a:ext uri="{FF2B5EF4-FFF2-40B4-BE49-F238E27FC236}">
                <a16:creationId xmlns:a16="http://schemas.microsoft.com/office/drawing/2014/main" id="{A7EE82D6-1E10-77B1-8243-EF270EE4D956}"/>
              </a:ext>
            </a:extLst>
          </p:cNvPr>
          <p:cNvGrpSpPr/>
          <p:nvPr/>
        </p:nvGrpSpPr>
        <p:grpSpPr>
          <a:xfrm>
            <a:off x="268977" y="448096"/>
            <a:ext cx="11650998" cy="861829"/>
            <a:chOff x="285741" y="235704"/>
            <a:chExt cx="11650998" cy="861829"/>
          </a:xfrm>
        </p:grpSpPr>
        <p:pic>
          <p:nvPicPr>
            <p:cNvPr id="6" name="Picture 5" descr="A blue and white logo&#10;&#10;Description automatically generated">
              <a:extLst>
                <a:ext uri="{FF2B5EF4-FFF2-40B4-BE49-F238E27FC236}">
                  <a16:creationId xmlns:a16="http://schemas.microsoft.com/office/drawing/2014/main" id="{589E5A15-F4D4-89A7-314A-D03653ED0419}"/>
                </a:ext>
              </a:extLst>
            </p:cNvPr>
            <p:cNvPicPr>
              <a:picLocks noChangeAspect="1"/>
            </p:cNvPicPr>
            <p:nvPr/>
          </p:nvPicPr>
          <p:blipFill>
            <a:blip r:embed="rId4"/>
            <a:stretch>
              <a:fillRect/>
            </a:stretch>
          </p:blipFill>
          <p:spPr>
            <a:xfrm>
              <a:off x="285741" y="235704"/>
              <a:ext cx="1052571" cy="861829"/>
            </a:xfrm>
            <a:prstGeom prst="rect">
              <a:avLst/>
            </a:prstGeom>
          </p:spPr>
        </p:pic>
        <p:pic>
          <p:nvPicPr>
            <p:cNvPr id="7" name="Picture 6" descr="Blue and white logo with text&#10;&#10;Description automatically generated">
              <a:extLst>
                <a:ext uri="{FF2B5EF4-FFF2-40B4-BE49-F238E27FC236}">
                  <a16:creationId xmlns:a16="http://schemas.microsoft.com/office/drawing/2014/main" id="{8EEDDCD7-2AD2-7A17-0EFB-831FF2BEFE7C}"/>
                </a:ext>
              </a:extLst>
            </p:cNvPr>
            <p:cNvPicPr>
              <a:picLocks noChangeAspect="1"/>
            </p:cNvPicPr>
            <p:nvPr/>
          </p:nvPicPr>
          <p:blipFill>
            <a:blip r:embed="rId5"/>
            <a:stretch>
              <a:fillRect/>
            </a:stretch>
          </p:blipFill>
          <p:spPr>
            <a:xfrm>
              <a:off x="11222364" y="309430"/>
              <a:ext cx="714375" cy="714375"/>
            </a:xfrm>
            <a:prstGeom prst="rect">
              <a:avLst/>
            </a:prstGeom>
          </p:spPr>
        </p:pic>
      </p:grpSp>
      <p:sp>
        <p:nvSpPr>
          <p:cNvPr id="9" name="Moon 8">
            <a:extLst>
              <a:ext uri="{FF2B5EF4-FFF2-40B4-BE49-F238E27FC236}">
                <a16:creationId xmlns:a16="http://schemas.microsoft.com/office/drawing/2014/main" id="{C118C81D-5F80-B3B2-030A-979C6C28D6DA}"/>
              </a:ext>
            </a:extLst>
          </p:cNvPr>
          <p:cNvSpPr/>
          <p:nvPr/>
        </p:nvSpPr>
        <p:spPr>
          <a:xfrm>
            <a:off x="285741" y="6082109"/>
            <a:ext cx="272424" cy="496491"/>
          </a:xfrm>
          <a:prstGeom prst="mo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4615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2493" y="238539"/>
            <a:ext cx="11018520" cy="1114773"/>
          </a:xfrm>
        </p:spPr>
        <p:txBody>
          <a:bodyPr vert="horz" lIns="91440" tIns="45720" rIns="91440" bIns="45720" rtlCol="0" anchor="b">
            <a:normAutofit/>
          </a:bodyPr>
          <a:lstStyle/>
          <a:p>
            <a:pPr algn="ctr"/>
            <a:r>
              <a:rPr lang="en-US" sz="4800" dirty="0"/>
              <a:t>NICE Recommendations</a:t>
            </a:r>
          </a:p>
        </p:txBody>
      </p:sp>
      <p:sp>
        <p:nvSpPr>
          <p:cNvPr id="18"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Content Placeholder 3">
            <a:extLst>
              <a:ext uri="{FF2B5EF4-FFF2-40B4-BE49-F238E27FC236}">
                <a16:creationId xmlns:a16="http://schemas.microsoft.com/office/drawing/2014/main" id="{2197AEC2-CCEC-6D08-F878-EDEB4929D022}"/>
              </a:ext>
            </a:extLst>
          </p:cNvPr>
          <p:cNvGraphicFramePr>
            <a:graphicFrameLocks noGrp="1"/>
          </p:cNvGraphicFramePr>
          <p:nvPr>
            <p:ph idx="1"/>
            <p:extLst>
              <p:ext uri="{D42A27DB-BD31-4B8C-83A1-F6EECF244321}">
                <p14:modId xmlns:p14="http://schemas.microsoft.com/office/powerpoint/2010/main" val="269894665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roup 4">
            <a:extLst>
              <a:ext uri="{FF2B5EF4-FFF2-40B4-BE49-F238E27FC236}">
                <a16:creationId xmlns:a16="http://schemas.microsoft.com/office/drawing/2014/main" id="{60C215DA-AA63-A703-4221-9B1BAD1F4A6E}"/>
              </a:ext>
            </a:extLst>
          </p:cNvPr>
          <p:cNvGrpSpPr/>
          <p:nvPr/>
        </p:nvGrpSpPr>
        <p:grpSpPr>
          <a:xfrm>
            <a:off x="268977" y="448096"/>
            <a:ext cx="11650998" cy="861829"/>
            <a:chOff x="285741" y="235704"/>
            <a:chExt cx="11650998" cy="861829"/>
          </a:xfrm>
        </p:grpSpPr>
        <p:pic>
          <p:nvPicPr>
            <p:cNvPr id="6" name="Picture 5" descr="A blue and white logo&#10;&#10;Description automatically generated">
              <a:extLst>
                <a:ext uri="{FF2B5EF4-FFF2-40B4-BE49-F238E27FC236}">
                  <a16:creationId xmlns:a16="http://schemas.microsoft.com/office/drawing/2014/main" id="{46C2EEF1-715B-3990-413C-F633AF219499}"/>
                </a:ext>
              </a:extLst>
            </p:cNvPr>
            <p:cNvPicPr>
              <a:picLocks noChangeAspect="1"/>
            </p:cNvPicPr>
            <p:nvPr/>
          </p:nvPicPr>
          <p:blipFill>
            <a:blip r:embed="rId8"/>
            <a:stretch>
              <a:fillRect/>
            </a:stretch>
          </p:blipFill>
          <p:spPr>
            <a:xfrm>
              <a:off x="285741" y="235704"/>
              <a:ext cx="1052571" cy="861829"/>
            </a:xfrm>
            <a:prstGeom prst="rect">
              <a:avLst/>
            </a:prstGeom>
          </p:spPr>
        </p:pic>
        <p:pic>
          <p:nvPicPr>
            <p:cNvPr id="7" name="Picture 6" descr="Blue and white logo with text&#10;&#10;Description automatically generated">
              <a:extLst>
                <a:ext uri="{FF2B5EF4-FFF2-40B4-BE49-F238E27FC236}">
                  <a16:creationId xmlns:a16="http://schemas.microsoft.com/office/drawing/2014/main" id="{BEE317AD-9771-6432-B2CC-D9249297AD6C}"/>
                </a:ext>
              </a:extLst>
            </p:cNvPr>
            <p:cNvPicPr>
              <a:picLocks noChangeAspect="1"/>
            </p:cNvPicPr>
            <p:nvPr/>
          </p:nvPicPr>
          <p:blipFill>
            <a:blip r:embed="rId9"/>
            <a:stretch>
              <a:fillRect/>
            </a:stretch>
          </p:blipFill>
          <p:spPr>
            <a:xfrm>
              <a:off x="11222364" y="309430"/>
              <a:ext cx="714375" cy="714375"/>
            </a:xfrm>
            <a:prstGeom prst="rect">
              <a:avLst/>
            </a:prstGeom>
          </p:spPr>
        </p:pic>
      </p:grpSp>
      <p:sp>
        <p:nvSpPr>
          <p:cNvPr id="4" name="Moon 3">
            <a:extLst>
              <a:ext uri="{FF2B5EF4-FFF2-40B4-BE49-F238E27FC236}">
                <a16:creationId xmlns:a16="http://schemas.microsoft.com/office/drawing/2014/main" id="{D83B81B9-D69A-1D4C-6B2E-4BA29CCDB862}"/>
              </a:ext>
            </a:extLst>
          </p:cNvPr>
          <p:cNvSpPr/>
          <p:nvPr/>
        </p:nvSpPr>
        <p:spPr>
          <a:xfrm>
            <a:off x="285741" y="6082109"/>
            <a:ext cx="272424" cy="496491"/>
          </a:xfrm>
          <a:prstGeom prst="mo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169937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3401" y="15934"/>
            <a:ext cx="11350983" cy="1539817"/>
          </a:xfrm>
        </p:spPr>
        <p:txBody>
          <a:bodyPr vert="horz" lIns="91440" tIns="45720" rIns="91440" bIns="45720" rtlCol="0" anchor="b">
            <a:normAutofit/>
          </a:bodyPr>
          <a:lstStyle/>
          <a:p>
            <a:pPr algn="ctr"/>
            <a:r>
              <a:rPr lang="en-GB" sz="4800" dirty="0"/>
              <a:t>The 5 Q’s Falls Risk Assessment </a:t>
            </a:r>
            <a:br>
              <a:rPr lang="en-GB" sz="4800" dirty="0"/>
            </a:br>
            <a:r>
              <a:rPr lang="en-GB" sz="4800" dirty="0"/>
              <a:t>(trak risk assessment)</a:t>
            </a:r>
            <a:endParaRPr lang="en-US" sz="4600" dirty="0"/>
          </a:p>
        </p:txBody>
      </p:sp>
      <p:sp>
        <p:nvSpPr>
          <p:cNvPr id="18"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descr="Badge 1 with solid fill">
            <a:extLst>
              <a:ext uri="{FF2B5EF4-FFF2-40B4-BE49-F238E27FC236}">
                <a16:creationId xmlns:a16="http://schemas.microsoft.com/office/drawing/2014/main" id="{F1D025E3-1C46-8B94-6A38-6DE35BAC74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62130" y="374061"/>
            <a:ext cx="974493" cy="974493"/>
          </a:xfrm>
          <a:prstGeom prst="rect">
            <a:avLst/>
          </a:prstGeom>
        </p:spPr>
      </p:pic>
      <p:sp>
        <p:nvSpPr>
          <p:cNvPr id="5" name="Content Placeholder 2">
            <a:extLst>
              <a:ext uri="{FF2B5EF4-FFF2-40B4-BE49-F238E27FC236}">
                <a16:creationId xmlns:a16="http://schemas.microsoft.com/office/drawing/2014/main" id="{5E66A78B-1A36-F93F-9FE2-506957BD1EC3}"/>
              </a:ext>
            </a:extLst>
          </p:cNvPr>
          <p:cNvSpPr>
            <a:spLocks noGrp="1"/>
          </p:cNvSpPr>
          <p:nvPr>
            <p:ph idx="1"/>
          </p:nvPr>
        </p:nvSpPr>
        <p:spPr>
          <a:xfrm>
            <a:off x="642317" y="1971769"/>
            <a:ext cx="10904318" cy="4470213"/>
          </a:xfrm>
        </p:spPr>
        <p:txBody>
          <a:bodyPr>
            <a:normAutofit/>
          </a:bodyPr>
          <a:lstStyle/>
          <a:p>
            <a:pPr marL="0" indent="0">
              <a:buNone/>
            </a:pPr>
            <a:r>
              <a:rPr lang="en-GB" sz="2600" dirty="0"/>
              <a:t>Complete and document the screen for more vulnerable patients (5Qs) </a:t>
            </a:r>
          </a:p>
          <a:p>
            <a:pPr marL="0" indent="0">
              <a:buNone/>
            </a:pPr>
            <a:r>
              <a:rPr lang="en-GB" sz="2600" b="1" dirty="0"/>
              <a:t>(If answers ‘yes’ to any of the five questions below, the patient is identified </a:t>
            </a:r>
          </a:p>
          <a:p>
            <a:pPr marL="0" indent="0">
              <a:buNone/>
            </a:pPr>
            <a:r>
              <a:rPr lang="en-GB" sz="2600" b="1" dirty="0"/>
              <a:t>as ‘more vulnerable’</a:t>
            </a:r>
            <a:r>
              <a:rPr lang="en-GB" sz="2600" dirty="0"/>
              <a:t>. </a:t>
            </a:r>
          </a:p>
          <a:p>
            <a:pPr marL="0" indent="0">
              <a:buNone/>
            </a:pPr>
            <a:endParaRPr lang="en-GB" sz="2600" dirty="0"/>
          </a:p>
          <a:p>
            <a:pPr lvl="0"/>
            <a:r>
              <a:rPr lang="en-GB" sz="2600" dirty="0"/>
              <a:t>Has the patient fallen in the last 6 months – including during this admission?</a:t>
            </a:r>
          </a:p>
          <a:p>
            <a:pPr lvl="0"/>
            <a:r>
              <a:rPr lang="en-GB" sz="2600" dirty="0"/>
              <a:t>Does the patient have a 4AT greater than 0 or acute confusion (delirium)?	</a:t>
            </a:r>
          </a:p>
          <a:p>
            <a:pPr lvl="0"/>
            <a:r>
              <a:rPr lang="en-GB" sz="2600" dirty="0"/>
              <a:t>Does the patient attempt to walk alone although unsteady or unsafe?</a:t>
            </a:r>
          </a:p>
          <a:p>
            <a:pPr lvl="0"/>
            <a:r>
              <a:rPr lang="en-GB" sz="2600" dirty="0"/>
              <a:t>Does the patient or their relative/s have fear or anxiety regarding falling?</a:t>
            </a:r>
          </a:p>
          <a:p>
            <a:pPr lvl="0"/>
            <a:r>
              <a:rPr lang="en-GB" sz="2600" dirty="0"/>
              <a:t>Based on your clinical judgement, is this patient at high risk of falling?</a:t>
            </a:r>
          </a:p>
        </p:txBody>
      </p:sp>
      <p:pic>
        <p:nvPicPr>
          <p:cNvPr id="6" name="Graphic 5" descr="Badge with solid fill">
            <a:extLst>
              <a:ext uri="{FF2B5EF4-FFF2-40B4-BE49-F238E27FC236}">
                <a16:creationId xmlns:a16="http://schemas.microsoft.com/office/drawing/2014/main" id="{564102D9-766F-7457-4E92-D4ECADB7ABB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73947" y="2850711"/>
            <a:ext cx="624155" cy="624155"/>
          </a:xfrm>
          <a:prstGeom prst="rect">
            <a:avLst/>
          </a:prstGeom>
        </p:spPr>
      </p:pic>
      <p:sp>
        <p:nvSpPr>
          <p:cNvPr id="7" name="Arrow: Right 6">
            <a:extLst>
              <a:ext uri="{FF2B5EF4-FFF2-40B4-BE49-F238E27FC236}">
                <a16:creationId xmlns:a16="http://schemas.microsoft.com/office/drawing/2014/main" id="{C1BFA0D1-EF58-C73E-FCCD-F0E58A26B2FF}"/>
              </a:ext>
            </a:extLst>
          </p:cNvPr>
          <p:cNvSpPr/>
          <p:nvPr/>
        </p:nvSpPr>
        <p:spPr>
          <a:xfrm>
            <a:off x="3756391" y="2920473"/>
            <a:ext cx="978408" cy="4846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oup 7">
            <a:extLst>
              <a:ext uri="{FF2B5EF4-FFF2-40B4-BE49-F238E27FC236}">
                <a16:creationId xmlns:a16="http://schemas.microsoft.com/office/drawing/2014/main" id="{425BF4AD-4FD3-B0F1-016B-0868BA1A79DA}"/>
              </a:ext>
            </a:extLst>
          </p:cNvPr>
          <p:cNvGrpSpPr/>
          <p:nvPr/>
        </p:nvGrpSpPr>
        <p:grpSpPr>
          <a:xfrm>
            <a:off x="268977" y="448096"/>
            <a:ext cx="11650998" cy="861829"/>
            <a:chOff x="285741" y="235704"/>
            <a:chExt cx="11650998" cy="861829"/>
          </a:xfrm>
        </p:grpSpPr>
        <p:pic>
          <p:nvPicPr>
            <p:cNvPr id="9" name="Picture 8" descr="A blue and white logo&#10;&#10;Description automatically generated">
              <a:extLst>
                <a:ext uri="{FF2B5EF4-FFF2-40B4-BE49-F238E27FC236}">
                  <a16:creationId xmlns:a16="http://schemas.microsoft.com/office/drawing/2014/main" id="{50A745CB-B2AA-F55D-3AAA-D0F583B99628}"/>
                </a:ext>
              </a:extLst>
            </p:cNvPr>
            <p:cNvPicPr>
              <a:picLocks noChangeAspect="1"/>
            </p:cNvPicPr>
            <p:nvPr/>
          </p:nvPicPr>
          <p:blipFill>
            <a:blip r:embed="rId7"/>
            <a:stretch>
              <a:fillRect/>
            </a:stretch>
          </p:blipFill>
          <p:spPr>
            <a:xfrm>
              <a:off x="285741" y="235704"/>
              <a:ext cx="1052571" cy="861829"/>
            </a:xfrm>
            <a:prstGeom prst="rect">
              <a:avLst/>
            </a:prstGeom>
          </p:spPr>
        </p:pic>
        <p:pic>
          <p:nvPicPr>
            <p:cNvPr id="10" name="Picture 9" descr="Blue and white logo with text&#10;&#10;Description automatically generated">
              <a:extLst>
                <a:ext uri="{FF2B5EF4-FFF2-40B4-BE49-F238E27FC236}">
                  <a16:creationId xmlns:a16="http://schemas.microsoft.com/office/drawing/2014/main" id="{29B334D8-171F-70E4-23B9-26AB6EFD7275}"/>
                </a:ext>
              </a:extLst>
            </p:cNvPr>
            <p:cNvPicPr>
              <a:picLocks noChangeAspect="1"/>
            </p:cNvPicPr>
            <p:nvPr/>
          </p:nvPicPr>
          <p:blipFill>
            <a:blip r:embed="rId8"/>
            <a:stretch>
              <a:fillRect/>
            </a:stretch>
          </p:blipFill>
          <p:spPr>
            <a:xfrm>
              <a:off x="11222364" y="309430"/>
              <a:ext cx="714375" cy="714375"/>
            </a:xfrm>
            <a:prstGeom prst="rect">
              <a:avLst/>
            </a:prstGeom>
          </p:spPr>
        </p:pic>
      </p:grpSp>
    </p:spTree>
    <p:extLst>
      <p:ext uri="{BB962C8B-B14F-4D97-AF65-F5344CB8AC3E}">
        <p14:creationId xmlns:p14="http://schemas.microsoft.com/office/powerpoint/2010/main" val="33156177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71074" y="1396686"/>
            <a:ext cx="3240506" cy="4064628"/>
          </a:xfrm>
        </p:spPr>
        <p:txBody>
          <a:bodyPr>
            <a:normAutofit/>
          </a:bodyPr>
          <a:lstStyle/>
          <a:p>
            <a:r>
              <a:rPr lang="en-GB" dirty="0">
                <a:solidFill>
                  <a:srgbClr val="FFFFFF"/>
                </a:solidFill>
              </a:rPr>
              <a:t>NHS Lothian Falls risk assessment flowchart</a:t>
            </a:r>
          </a:p>
        </p:txBody>
      </p:sp>
      <p:sp>
        <p:nvSpPr>
          <p:cNvPr id="12"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D2C84C6F-673B-C68A-D3BD-64B25288DE4C}"/>
              </a:ext>
            </a:extLst>
          </p:cNvPr>
          <p:cNvPicPr>
            <a:picLocks noChangeAspect="1"/>
          </p:cNvPicPr>
          <p:nvPr/>
        </p:nvPicPr>
        <p:blipFill>
          <a:blip r:embed="rId3"/>
          <a:stretch>
            <a:fillRect/>
          </a:stretch>
        </p:blipFill>
        <p:spPr>
          <a:xfrm>
            <a:off x="6835304" y="97938"/>
            <a:ext cx="4867507" cy="6571219"/>
          </a:xfrm>
          <a:prstGeom prst="rect">
            <a:avLst/>
          </a:prstGeom>
        </p:spPr>
      </p:pic>
      <p:grpSp>
        <p:nvGrpSpPr>
          <p:cNvPr id="23" name="Group 22">
            <a:extLst>
              <a:ext uri="{FF2B5EF4-FFF2-40B4-BE49-F238E27FC236}">
                <a16:creationId xmlns:a16="http://schemas.microsoft.com/office/drawing/2014/main" id="{1AD23E26-C945-776A-6842-BC1E47163DA7}"/>
              </a:ext>
            </a:extLst>
          </p:cNvPr>
          <p:cNvGrpSpPr/>
          <p:nvPr/>
        </p:nvGrpSpPr>
        <p:grpSpPr>
          <a:xfrm>
            <a:off x="5934619" y="314622"/>
            <a:ext cx="1957923" cy="1364842"/>
            <a:chOff x="5934619" y="314622"/>
            <a:chExt cx="1957923" cy="1364842"/>
          </a:xfrm>
        </p:grpSpPr>
        <p:pic>
          <p:nvPicPr>
            <p:cNvPr id="11" name="Graphic 10" descr="Badge 1 with solid fill">
              <a:extLst>
                <a:ext uri="{FF2B5EF4-FFF2-40B4-BE49-F238E27FC236}">
                  <a16:creationId xmlns:a16="http://schemas.microsoft.com/office/drawing/2014/main" id="{9EBD0E7A-ABD2-7ECF-B74E-2FB0E39FA2D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34619" y="314622"/>
              <a:ext cx="1061883" cy="1017478"/>
            </a:xfrm>
            <a:prstGeom prst="rect">
              <a:avLst/>
            </a:prstGeom>
          </p:spPr>
        </p:pic>
        <p:cxnSp>
          <p:nvCxnSpPr>
            <p:cNvPr id="13" name="Straight Arrow Connector 12">
              <a:extLst>
                <a:ext uri="{FF2B5EF4-FFF2-40B4-BE49-F238E27FC236}">
                  <a16:creationId xmlns:a16="http://schemas.microsoft.com/office/drawing/2014/main" id="{F56E983B-499E-85B1-DEFF-3D0CB2438D22}"/>
                </a:ext>
              </a:extLst>
            </p:cNvPr>
            <p:cNvCxnSpPr/>
            <p:nvPr/>
          </p:nvCxnSpPr>
          <p:spPr>
            <a:xfrm flipV="1">
              <a:off x="6996502" y="587835"/>
              <a:ext cx="896040" cy="235527"/>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B48A1EC-6D1C-1458-301E-E3701506F245}"/>
                </a:ext>
              </a:extLst>
            </p:cNvPr>
            <p:cNvCxnSpPr>
              <a:cxnSpLocks/>
            </p:cNvCxnSpPr>
            <p:nvPr/>
          </p:nvCxnSpPr>
          <p:spPr>
            <a:xfrm>
              <a:off x="6758681" y="1278177"/>
              <a:ext cx="481752" cy="401287"/>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pic>
        <p:nvPicPr>
          <p:cNvPr id="17" name="Picture 16" descr="A blue and white logo&#10;&#10;Description automatically generated">
            <a:extLst>
              <a:ext uri="{FF2B5EF4-FFF2-40B4-BE49-F238E27FC236}">
                <a16:creationId xmlns:a16="http://schemas.microsoft.com/office/drawing/2014/main" id="{88A36ED7-D0F8-518B-51E9-74E9DF41F039}"/>
              </a:ext>
            </a:extLst>
          </p:cNvPr>
          <p:cNvPicPr>
            <a:picLocks noChangeAspect="1"/>
          </p:cNvPicPr>
          <p:nvPr/>
        </p:nvPicPr>
        <p:blipFill>
          <a:blip r:embed="rId6"/>
          <a:stretch>
            <a:fillRect/>
          </a:stretch>
        </p:blipFill>
        <p:spPr>
          <a:xfrm>
            <a:off x="268977" y="448096"/>
            <a:ext cx="1052571" cy="861829"/>
          </a:xfrm>
          <a:prstGeom prst="rect">
            <a:avLst/>
          </a:prstGeom>
        </p:spPr>
      </p:pic>
      <p:grpSp>
        <p:nvGrpSpPr>
          <p:cNvPr id="25" name="Group 24">
            <a:extLst>
              <a:ext uri="{FF2B5EF4-FFF2-40B4-BE49-F238E27FC236}">
                <a16:creationId xmlns:a16="http://schemas.microsoft.com/office/drawing/2014/main" id="{6C49C7F1-87D3-36B5-B4A6-A5047C918623}"/>
              </a:ext>
            </a:extLst>
          </p:cNvPr>
          <p:cNvGrpSpPr/>
          <p:nvPr/>
        </p:nvGrpSpPr>
        <p:grpSpPr>
          <a:xfrm>
            <a:off x="6412175" y="2295655"/>
            <a:ext cx="5405451" cy="3687702"/>
            <a:chOff x="6412175" y="2295655"/>
            <a:chExt cx="5405451" cy="3687702"/>
          </a:xfrm>
        </p:grpSpPr>
        <p:pic>
          <p:nvPicPr>
            <p:cNvPr id="9" name="Graphic 8" descr="Badge with solid fill">
              <a:extLst>
                <a:ext uri="{FF2B5EF4-FFF2-40B4-BE49-F238E27FC236}">
                  <a16:creationId xmlns:a16="http://schemas.microsoft.com/office/drawing/2014/main" id="{B57CA78D-870D-F463-6A9B-19A7E2E5D44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65560" y="2338379"/>
              <a:ext cx="1090782" cy="1045169"/>
            </a:xfrm>
            <a:prstGeom prst="rect">
              <a:avLst/>
            </a:prstGeom>
          </p:spPr>
        </p:pic>
        <p:sp>
          <p:nvSpPr>
            <p:cNvPr id="24" name="Rectangle 23">
              <a:extLst>
                <a:ext uri="{FF2B5EF4-FFF2-40B4-BE49-F238E27FC236}">
                  <a16:creationId xmlns:a16="http://schemas.microsoft.com/office/drawing/2014/main" id="{7243A945-515E-8126-B058-E93B60385B58}"/>
                </a:ext>
              </a:extLst>
            </p:cNvPr>
            <p:cNvSpPr/>
            <p:nvPr/>
          </p:nvSpPr>
          <p:spPr>
            <a:xfrm>
              <a:off x="6412175" y="2295655"/>
              <a:ext cx="5405451" cy="368770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Moon 2">
            <a:extLst>
              <a:ext uri="{FF2B5EF4-FFF2-40B4-BE49-F238E27FC236}">
                <a16:creationId xmlns:a16="http://schemas.microsoft.com/office/drawing/2014/main" id="{A5A528D6-E27E-85D4-7C8C-DE9AF95A66E0}"/>
              </a:ext>
            </a:extLst>
          </p:cNvPr>
          <p:cNvSpPr/>
          <p:nvPr/>
        </p:nvSpPr>
        <p:spPr>
          <a:xfrm>
            <a:off x="285741" y="6082109"/>
            <a:ext cx="272424" cy="496491"/>
          </a:xfrm>
          <a:prstGeom prst="mo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1909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2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2493" y="238539"/>
            <a:ext cx="11018520" cy="1114773"/>
          </a:xfrm>
        </p:spPr>
        <p:txBody>
          <a:bodyPr vert="horz" lIns="91440" tIns="45720" rIns="91440" bIns="45720" rtlCol="0" anchor="b">
            <a:normAutofit/>
          </a:bodyPr>
          <a:lstStyle/>
          <a:p>
            <a:pPr algn="ctr"/>
            <a:r>
              <a:rPr lang="en-GB" sz="4800" dirty="0"/>
              <a:t>Falls Bundle NHS Lothian</a:t>
            </a:r>
            <a:endParaRPr lang="en-US" sz="4600" dirty="0"/>
          </a:p>
        </p:txBody>
      </p:sp>
      <p:sp>
        <p:nvSpPr>
          <p:cNvPr id="18"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descr="Badge 1 with solid fill">
            <a:extLst>
              <a:ext uri="{FF2B5EF4-FFF2-40B4-BE49-F238E27FC236}">
                <a16:creationId xmlns:a16="http://schemas.microsoft.com/office/drawing/2014/main" id="{F8FF8834-6BF1-6FCD-1721-63BA85D747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40237" y="306131"/>
            <a:ext cx="1234612" cy="1234612"/>
          </a:xfrm>
          <a:prstGeom prst="rect">
            <a:avLst/>
          </a:prstGeom>
        </p:spPr>
      </p:pic>
      <p:graphicFrame>
        <p:nvGraphicFramePr>
          <p:cNvPr id="5" name="Content Placeholder 3">
            <a:extLst>
              <a:ext uri="{FF2B5EF4-FFF2-40B4-BE49-F238E27FC236}">
                <a16:creationId xmlns:a16="http://schemas.microsoft.com/office/drawing/2014/main" id="{F7E2F5E7-A8EB-4652-2213-25B16A9A590C}"/>
              </a:ext>
            </a:extLst>
          </p:cNvPr>
          <p:cNvGraphicFramePr>
            <a:graphicFrameLocks noGrp="1"/>
          </p:cNvGraphicFramePr>
          <p:nvPr>
            <p:ph idx="1"/>
            <p:extLst>
              <p:ext uri="{D42A27DB-BD31-4B8C-83A1-F6EECF244321}">
                <p14:modId xmlns:p14="http://schemas.microsoft.com/office/powerpoint/2010/main" val="3183634354"/>
              </p:ext>
            </p:extLst>
          </p:nvPr>
        </p:nvGraphicFramePr>
        <p:xfrm>
          <a:off x="909320" y="2394338"/>
          <a:ext cx="10200745" cy="376915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extBox 5">
            <a:extLst>
              <a:ext uri="{FF2B5EF4-FFF2-40B4-BE49-F238E27FC236}">
                <a16:creationId xmlns:a16="http://schemas.microsoft.com/office/drawing/2014/main" id="{74BFD5A1-E71B-4071-C139-59E807F8FEEA}"/>
              </a:ext>
            </a:extLst>
          </p:cNvPr>
          <p:cNvSpPr txBox="1"/>
          <p:nvPr/>
        </p:nvSpPr>
        <p:spPr>
          <a:xfrm>
            <a:off x="4523000" y="5501604"/>
            <a:ext cx="3185054" cy="369332"/>
          </a:xfrm>
          <a:prstGeom prst="rect">
            <a:avLst/>
          </a:prstGeom>
          <a:noFill/>
        </p:spPr>
        <p:txBody>
          <a:bodyPr wrap="square" rtlCol="0">
            <a:spAutoFit/>
          </a:bodyPr>
          <a:lstStyle/>
          <a:p>
            <a:r>
              <a:rPr lang="en-GB" dirty="0"/>
              <a:t>Complete for ALL patients</a:t>
            </a:r>
          </a:p>
        </p:txBody>
      </p:sp>
      <p:grpSp>
        <p:nvGrpSpPr>
          <p:cNvPr id="7" name="Group 6">
            <a:extLst>
              <a:ext uri="{FF2B5EF4-FFF2-40B4-BE49-F238E27FC236}">
                <a16:creationId xmlns:a16="http://schemas.microsoft.com/office/drawing/2014/main" id="{14771019-9912-6E18-0FEA-BEE58F36BABB}"/>
              </a:ext>
            </a:extLst>
          </p:cNvPr>
          <p:cNvGrpSpPr/>
          <p:nvPr/>
        </p:nvGrpSpPr>
        <p:grpSpPr>
          <a:xfrm>
            <a:off x="268977" y="448096"/>
            <a:ext cx="11650998" cy="861829"/>
            <a:chOff x="285741" y="235704"/>
            <a:chExt cx="11650998" cy="861829"/>
          </a:xfrm>
        </p:grpSpPr>
        <p:pic>
          <p:nvPicPr>
            <p:cNvPr id="8" name="Picture 7" descr="A blue and white logo&#10;&#10;Description automatically generated">
              <a:extLst>
                <a:ext uri="{FF2B5EF4-FFF2-40B4-BE49-F238E27FC236}">
                  <a16:creationId xmlns:a16="http://schemas.microsoft.com/office/drawing/2014/main" id="{128462FF-B01A-5D36-8128-73EAC84DA820}"/>
                </a:ext>
              </a:extLst>
            </p:cNvPr>
            <p:cNvPicPr>
              <a:picLocks noChangeAspect="1"/>
            </p:cNvPicPr>
            <p:nvPr/>
          </p:nvPicPr>
          <p:blipFill>
            <a:blip r:embed="rId10"/>
            <a:stretch>
              <a:fillRect/>
            </a:stretch>
          </p:blipFill>
          <p:spPr>
            <a:xfrm>
              <a:off x="285741" y="235704"/>
              <a:ext cx="1052571" cy="861829"/>
            </a:xfrm>
            <a:prstGeom prst="rect">
              <a:avLst/>
            </a:prstGeom>
          </p:spPr>
        </p:pic>
        <p:pic>
          <p:nvPicPr>
            <p:cNvPr id="9" name="Picture 8" descr="Blue and white logo with text&#10;&#10;Description automatically generated">
              <a:extLst>
                <a:ext uri="{FF2B5EF4-FFF2-40B4-BE49-F238E27FC236}">
                  <a16:creationId xmlns:a16="http://schemas.microsoft.com/office/drawing/2014/main" id="{8D551B0B-8772-47B9-1003-62C41C7E06B6}"/>
                </a:ext>
              </a:extLst>
            </p:cNvPr>
            <p:cNvPicPr>
              <a:picLocks noChangeAspect="1"/>
            </p:cNvPicPr>
            <p:nvPr/>
          </p:nvPicPr>
          <p:blipFill>
            <a:blip r:embed="rId11"/>
            <a:stretch>
              <a:fillRect/>
            </a:stretch>
          </p:blipFill>
          <p:spPr>
            <a:xfrm>
              <a:off x="11222364" y="309430"/>
              <a:ext cx="714375" cy="714375"/>
            </a:xfrm>
            <a:prstGeom prst="rect">
              <a:avLst/>
            </a:prstGeom>
          </p:spPr>
        </p:pic>
      </p:grpSp>
    </p:spTree>
    <p:extLst>
      <p:ext uri="{BB962C8B-B14F-4D97-AF65-F5344CB8AC3E}">
        <p14:creationId xmlns:p14="http://schemas.microsoft.com/office/powerpoint/2010/main" val="17928110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697361" y="208433"/>
            <a:ext cx="8998890" cy="1317212"/>
          </a:xfrm>
        </p:spPr>
        <p:txBody>
          <a:bodyPr vert="horz" lIns="91440" tIns="45720" rIns="91440" bIns="45720" rtlCol="0" anchor="b">
            <a:noAutofit/>
          </a:bodyPr>
          <a:lstStyle/>
          <a:p>
            <a:r>
              <a:rPr lang="en-GB" sz="4000" dirty="0"/>
              <a:t>Falls Safety Bundle for more vulnerable patients NHS Lothian</a:t>
            </a:r>
            <a:endParaRPr lang="en-US" sz="4000" dirty="0"/>
          </a:p>
        </p:txBody>
      </p:sp>
      <p:sp>
        <p:nvSpPr>
          <p:cNvPr id="18"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Content Placeholder 3">
            <a:extLst>
              <a:ext uri="{FF2B5EF4-FFF2-40B4-BE49-F238E27FC236}">
                <a16:creationId xmlns:a16="http://schemas.microsoft.com/office/drawing/2014/main" id="{1FF090B4-6D50-8F8B-F982-D2E369FED59B}"/>
              </a:ext>
            </a:extLst>
          </p:cNvPr>
          <p:cNvGraphicFramePr>
            <a:graphicFrameLocks noGrp="1"/>
          </p:cNvGraphicFramePr>
          <p:nvPr>
            <p:ph idx="1"/>
            <p:extLst>
              <p:ext uri="{D42A27DB-BD31-4B8C-83A1-F6EECF244321}">
                <p14:modId xmlns:p14="http://schemas.microsoft.com/office/powerpoint/2010/main" val="2216840048"/>
              </p:ext>
            </p:extLst>
          </p:nvPr>
        </p:nvGraphicFramePr>
        <p:xfrm>
          <a:off x="786670" y="2161629"/>
          <a:ext cx="10615612" cy="3886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67A4B19A-A423-8D71-218D-8F107F360FF7}"/>
              </a:ext>
            </a:extLst>
          </p:cNvPr>
          <p:cNvSpPr txBox="1"/>
          <p:nvPr/>
        </p:nvSpPr>
        <p:spPr>
          <a:xfrm>
            <a:off x="1150879" y="5362167"/>
            <a:ext cx="10091853" cy="400110"/>
          </a:xfrm>
          <a:prstGeom prst="rect">
            <a:avLst/>
          </a:prstGeom>
          <a:noFill/>
        </p:spPr>
        <p:txBody>
          <a:bodyPr wrap="square" rtlCol="0">
            <a:spAutoFit/>
          </a:bodyPr>
          <a:lstStyle/>
          <a:p>
            <a:pPr algn="ctr"/>
            <a:r>
              <a:rPr lang="en-GB" sz="2000" dirty="0"/>
              <a:t>Complete for patients deemed at risk and all patients in medicine of the elderly wards</a:t>
            </a:r>
          </a:p>
        </p:txBody>
      </p:sp>
      <p:pic>
        <p:nvPicPr>
          <p:cNvPr id="6" name="Graphic 5" descr="Badge with solid fill">
            <a:extLst>
              <a:ext uri="{FF2B5EF4-FFF2-40B4-BE49-F238E27FC236}">
                <a16:creationId xmlns:a16="http://schemas.microsoft.com/office/drawing/2014/main" id="{399265C2-A88F-E630-8205-1C64E0F0D62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767660" y="240856"/>
            <a:ext cx="1304404" cy="1304404"/>
          </a:xfrm>
          <a:prstGeom prst="rect">
            <a:avLst/>
          </a:prstGeom>
        </p:spPr>
      </p:pic>
      <p:grpSp>
        <p:nvGrpSpPr>
          <p:cNvPr id="7" name="Group 6">
            <a:extLst>
              <a:ext uri="{FF2B5EF4-FFF2-40B4-BE49-F238E27FC236}">
                <a16:creationId xmlns:a16="http://schemas.microsoft.com/office/drawing/2014/main" id="{7F0CD1D7-E22B-6BA0-1513-491784F1C656}"/>
              </a:ext>
            </a:extLst>
          </p:cNvPr>
          <p:cNvGrpSpPr/>
          <p:nvPr/>
        </p:nvGrpSpPr>
        <p:grpSpPr>
          <a:xfrm>
            <a:off x="268977" y="448096"/>
            <a:ext cx="11650998" cy="861829"/>
            <a:chOff x="285741" y="235704"/>
            <a:chExt cx="11650998" cy="861829"/>
          </a:xfrm>
        </p:grpSpPr>
        <p:pic>
          <p:nvPicPr>
            <p:cNvPr id="8" name="Picture 7" descr="A blue and white logo&#10;&#10;Description automatically generated">
              <a:extLst>
                <a:ext uri="{FF2B5EF4-FFF2-40B4-BE49-F238E27FC236}">
                  <a16:creationId xmlns:a16="http://schemas.microsoft.com/office/drawing/2014/main" id="{F104D7E6-C58A-907C-800D-C0D9C84B5FD7}"/>
                </a:ext>
              </a:extLst>
            </p:cNvPr>
            <p:cNvPicPr>
              <a:picLocks noChangeAspect="1"/>
            </p:cNvPicPr>
            <p:nvPr/>
          </p:nvPicPr>
          <p:blipFill>
            <a:blip r:embed="rId10"/>
            <a:stretch>
              <a:fillRect/>
            </a:stretch>
          </p:blipFill>
          <p:spPr>
            <a:xfrm>
              <a:off x="285741" y="235704"/>
              <a:ext cx="1052571" cy="861829"/>
            </a:xfrm>
            <a:prstGeom prst="rect">
              <a:avLst/>
            </a:prstGeom>
          </p:spPr>
        </p:pic>
        <p:pic>
          <p:nvPicPr>
            <p:cNvPr id="9" name="Picture 8" descr="Blue and white logo with text&#10;&#10;Description automatically generated">
              <a:extLst>
                <a:ext uri="{FF2B5EF4-FFF2-40B4-BE49-F238E27FC236}">
                  <a16:creationId xmlns:a16="http://schemas.microsoft.com/office/drawing/2014/main" id="{FECB160A-1262-C96A-E7BC-2C908731965F}"/>
                </a:ext>
              </a:extLst>
            </p:cNvPr>
            <p:cNvPicPr>
              <a:picLocks noChangeAspect="1"/>
            </p:cNvPicPr>
            <p:nvPr/>
          </p:nvPicPr>
          <p:blipFill>
            <a:blip r:embed="rId11"/>
            <a:stretch>
              <a:fillRect/>
            </a:stretch>
          </p:blipFill>
          <p:spPr>
            <a:xfrm>
              <a:off x="11222364" y="309430"/>
              <a:ext cx="714375" cy="714375"/>
            </a:xfrm>
            <a:prstGeom prst="rect">
              <a:avLst/>
            </a:prstGeom>
          </p:spPr>
        </p:pic>
      </p:grpSp>
    </p:spTree>
    <p:extLst>
      <p:ext uri="{BB962C8B-B14F-4D97-AF65-F5344CB8AC3E}">
        <p14:creationId xmlns:p14="http://schemas.microsoft.com/office/powerpoint/2010/main" val="38692733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4641599" y="636190"/>
            <a:ext cx="6255025" cy="5585619"/>
          </a:xfrm>
        </p:spPr>
        <p:txBody>
          <a:bodyPr anchor="ctr">
            <a:normAutofit/>
          </a:bodyPr>
          <a:lstStyle/>
          <a:p>
            <a:pPr marL="0" indent="0">
              <a:buNone/>
            </a:pPr>
            <a:r>
              <a:rPr lang="en-GB" dirty="0"/>
              <a:t>Recognise the importance of timely and effective assessment of falls risk</a:t>
            </a:r>
          </a:p>
          <a:p>
            <a:pPr marL="0" indent="0">
              <a:buNone/>
            </a:pPr>
            <a:r>
              <a:rPr lang="en-GB" dirty="0"/>
              <a:t>Develop an understanding of the multifactorial risks associated with falls</a:t>
            </a:r>
          </a:p>
          <a:p>
            <a:pPr marL="0" indent="0">
              <a:buNone/>
            </a:pPr>
            <a:r>
              <a:rPr lang="en-GB" dirty="0"/>
              <a:t>Understand and apply the falls risk bundle assessment and prevention measures</a:t>
            </a:r>
          </a:p>
          <a:p>
            <a:pPr marL="0" indent="0">
              <a:buNone/>
            </a:pPr>
            <a:r>
              <a:rPr lang="en-GB" dirty="0"/>
              <a:t>Be aware of the importance of multi-disciplinary support and interventions in the prevention of falls</a:t>
            </a:r>
          </a:p>
        </p:txBody>
      </p:sp>
      <p:sp>
        <p:nvSpPr>
          <p:cNvPr id="2" name="TextBox 1">
            <a:extLst>
              <a:ext uri="{FF2B5EF4-FFF2-40B4-BE49-F238E27FC236}">
                <a16:creationId xmlns:a16="http://schemas.microsoft.com/office/drawing/2014/main" id="{A295CDDF-960D-1AAD-A146-2B3126F8D6F6}"/>
              </a:ext>
            </a:extLst>
          </p:cNvPr>
          <p:cNvSpPr txBox="1"/>
          <p:nvPr/>
        </p:nvSpPr>
        <p:spPr>
          <a:xfrm>
            <a:off x="427139" y="2455479"/>
            <a:ext cx="3312993" cy="1938992"/>
          </a:xfrm>
          <a:prstGeom prst="rect">
            <a:avLst/>
          </a:prstGeom>
          <a:noFill/>
        </p:spPr>
        <p:txBody>
          <a:bodyPr wrap="square" rtlCol="0">
            <a:spAutoFit/>
          </a:bodyPr>
          <a:lstStyle/>
          <a:p>
            <a:pPr marL="0" indent="0" algn="l">
              <a:buNone/>
            </a:pPr>
            <a:r>
              <a:rPr lang="en-GB" sz="6000" dirty="0">
                <a:solidFill>
                  <a:schemeClr val="bg1"/>
                </a:solidFill>
              </a:rPr>
              <a:t>Learning outcomes</a:t>
            </a:r>
          </a:p>
        </p:txBody>
      </p:sp>
      <p:grpSp>
        <p:nvGrpSpPr>
          <p:cNvPr id="4" name="Group 3">
            <a:extLst>
              <a:ext uri="{FF2B5EF4-FFF2-40B4-BE49-F238E27FC236}">
                <a16:creationId xmlns:a16="http://schemas.microsoft.com/office/drawing/2014/main" id="{7E9B88FA-27A3-2674-FE8F-86C61ACBC0A6}"/>
              </a:ext>
            </a:extLst>
          </p:cNvPr>
          <p:cNvGrpSpPr/>
          <p:nvPr/>
        </p:nvGrpSpPr>
        <p:grpSpPr>
          <a:xfrm>
            <a:off x="285741" y="235704"/>
            <a:ext cx="11650998" cy="861829"/>
            <a:chOff x="285741" y="235704"/>
            <a:chExt cx="11650998" cy="861829"/>
          </a:xfrm>
        </p:grpSpPr>
        <p:pic>
          <p:nvPicPr>
            <p:cNvPr id="5" name="Picture 4" descr="A blue and white logo&#10;&#10;Description automatically generated">
              <a:extLst>
                <a:ext uri="{FF2B5EF4-FFF2-40B4-BE49-F238E27FC236}">
                  <a16:creationId xmlns:a16="http://schemas.microsoft.com/office/drawing/2014/main" id="{F99450CD-B7B4-D3DE-3A2C-D6B195174F59}"/>
                </a:ext>
              </a:extLst>
            </p:cNvPr>
            <p:cNvPicPr>
              <a:picLocks noChangeAspect="1"/>
            </p:cNvPicPr>
            <p:nvPr/>
          </p:nvPicPr>
          <p:blipFill>
            <a:blip r:embed="rId3"/>
            <a:stretch>
              <a:fillRect/>
            </a:stretch>
          </p:blipFill>
          <p:spPr>
            <a:xfrm>
              <a:off x="285741" y="235704"/>
              <a:ext cx="1052571" cy="861829"/>
            </a:xfrm>
            <a:prstGeom prst="rect">
              <a:avLst/>
            </a:prstGeom>
          </p:spPr>
        </p:pic>
        <p:pic>
          <p:nvPicPr>
            <p:cNvPr id="6" name="Picture 5" descr="Blue and white logo with text&#10;&#10;Description automatically generated">
              <a:extLst>
                <a:ext uri="{FF2B5EF4-FFF2-40B4-BE49-F238E27FC236}">
                  <a16:creationId xmlns:a16="http://schemas.microsoft.com/office/drawing/2014/main" id="{259819F7-1284-ACDC-55BD-43E9D7F199C2}"/>
                </a:ext>
              </a:extLst>
            </p:cNvPr>
            <p:cNvPicPr>
              <a:picLocks noChangeAspect="1"/>
            </p:cNvPicPr>
            <p:nvPr/>
          </p:nvPicPr>
          <p:blipFill>
            <a:blip r:embed="rId4"/>
            <a:stretch>
              <a:fillRect/>
            </a:stretch>
          </p:blipFill>
          <p:spPr>
            <a:xfrm>
              <a:off x="11222364" y="309430"/>
              <a:ext cx="714375" cy="714375"/>
            </a:xfrm>
            <a:prstGeom prst="rect">
              <a:avLst/>
            </a:prstGeom>
          </p:spPr>
        </p:pic>
      </p:grpSp>
    </p:spTree>
    <p:extLst>
      <p:ext uri="{BB962C8B-B14F-4D97-AF65-F5344CB8AC3E}">
        <p14:creationId xmlns:p14="http://schemas.microsoft.com/office/powerpoint/2010/main" val="23432898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83365" y="238539"/>
            <a:ext cx="9173818" cy="1244060"/>
          </a:xfrm>
        </p:spPr>
        <p:txBody>
          <a:bodyPr vert="horz" lIns="91440" tIns="45720" rIns="91440" bIns="45720" rtlCol="0" anchor="b">
            <a:noAutofit/>
          </a:bodyPr>
          <a:lstStyle/>
          <a:p>
            <a:pPr algn="ctr"/>
            <a:r>
              <a:rPr lang="en-GB" sz="4000" dirty="0"/>
              <a:t>MDT Intervention and Assessment Bundle for more vulnerable patients NHS Lothian</a:t>
            </a:r>
            <a:endParaRPr lang="en-US" sz="4000" dirty="0"/>
          </a:p>
        </p:txBody>
      </p:sp>
      <p:sp>
        <p:nvSpPr>
          <p:cNvPr id="18"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Badge with solid fill">
            <a:extLst>
              <a:ext uri="{FF2B5EF4-FFF2-40B4-BE49-F238E27FC236}">
                <a16:creationId xmlns:a16="http://schemas.microsoft.com/office/drawing/2014/main" id="{FF40E34E-E701-497B-4133-4430938F368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03952" y="353899"/>
            <a:ext cx="1068547" cy="1068547"/>
          </a:xfrm>
          <a:prstGeom prst="rect">
            <a:avLst/>
          </a:prstGeom>
        </p:spPr>
      </p:pic>
      <p:graphicFrame>
        <p:nvGraphicFramePr>
          <p:cNvPr id="7" name="Content Placeholder 3">
            <a:extLst>
              <a:ext uri="{FF2B5EF4-FFF2-40B4-BE49-F238E27FC236}">
                <a16:creationId xmlns:a16="http://schemas.microsoft.com/office/drawing/2014/main" id="{E9370B37-0669-6464-5E26-269462225659}"/>
              </a:ext>
            </a:extLst>
          </p:cNvPr>
          <p:cNvGraphicFramePr>
            <a:graphicFrameLocks noGrp="1"/>
          </p:cNvGraphicFramePr>
          <p:nvPr>
            <p:ph idx="1"/>
            <p:extLst>
              <p:ext uri="{D42A27DB-BD31-4B8C-83A1-F6EECF244321}">
                <p14:modId xmlns:p14="http://schemas.microsoft.com/office/powerpoint/2010/main" val="1715630809"/>
              </p:ext>
            </p:extLst>
          </p:nvPr>
        </p:nvGraphicFramePr>
        <p:xfrm>
          <a:off x="713740" y="2267955"/>
          <a:ext cx="10964333" cy="373528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TextBox 7">
            <a:extLst>
              <a:ext uri="{FF2B5EF4-FFF2-40B4-BE49-F238E27FC236}">
                <a16:creationId xmlns:a16="http://schemas.microsoft.com/office/drawing/2014/main" id="{037A6D0D-1B96-95D3-09AD-96AFB6C0ECD8}"/>
              </a:ext>
            </a:extLst>
          </p:cNvPr>
          <p:cNvSpPr txBox="1"/>
          <p:nvPr/>
        </p:nvSpPr>
        <p:spPr>
          <a:xfrm>
            <a:off x="1348740" y="5341355"/>
            <a:ext cx="9939866" cy="400110"/>
          </a:xfrm>
          <a:prstGeom prst="rect">
            <a:avLst/>
          </a:prstGeom>
          <a:noFill/>
        </p:spPr>
        <p:txBody>
          <a:bodyPr wrap="square" rtlCol="0">
            <a:spAutoFit/>
          </a:bodyPr>
          <a:lstStyle/>
          <a:p>
            <a:pPr algn="ctr"/>
            <a:r>
              <a:rPr lang="en-GB" sz="2000" dirty="0"/>
              <a:t>Complete for patients deemed at risk and all patients in medicine of the elderly wards</a:t>
            </a:r>
          </a:p>
        </p:txBody>
      </p:sp>
      <p:grpSp>
        <p:nvGrpSpPr>
          <p:cNvPr id="9" name="Group 8">
            <a:extLst>
              <a:ext uri="{FF2B5EF4-FFF2-40B4-BE49-F238E27FC236}">
                <a16:creationId xmlns:a16="http://schemas.microsoft.com/office/drawing/2014/main" id="{75ADD850-0C11-0321-D31E-A92BD90C2964}"/>
              </a:ext>
            </a:extLst>
          </p:cNvPr>
          <p:cNvGrpSpPr/>
          <p:nvPr/>
        </p:nvGrpSpPr>
        <p:grpSpPr>
          <a:xfrm>
            <a:off x="268977" y="195991"/>
            <a:ext cx="11674369" cy="1113934"/>
            <a:chOff x="285741" y="-16401"/>
            <a:chExt cx="11674369" cy="1113934"/>
          </a:xfrm>
        </p:grpSpPr>
        <p:pic>
          <p:nvPicPr>
            <p:cNvPr id="10" name="Picture 9" descr="A blue and white logo&#10;&#10;Description automatically generated">
              <a:extLst>
                <a:ext uri="{FF2B5EF4-FFF2-40B4-BE49-F238E27FC236}">
                  <a16:creationId xmlns:a16="http://schemas.microsoft.com/office/drawing/2014/main" id="{0837D35C-EC14-2677-55B7-E6702DEA821F}"/>
                </a:ext>
              </a:extLst>
            </p:cNvPr>
            <p:cNvPicPr>
              <a:picLocks noChangeAspect="1"/>
            </p:cNvPicPr>
            <p:nvPr/>
          </p:nvPicPr>
          <p:blipFill>
            <a:blip r:embed="rId10"/>
            <a:stretch>
              <a:fillRect/>
            </a:stretch>
          </p:blipFill>
          <p:spPr>
            <a:xfrm>
              <a:off x="285741" y="235704"/>
              <a:ext cx="1052571" cy="861829"/>
            </a:xfrm>
            <a:prstGeom prst="rect">
              <a:avLst/>
            </a:prstGeom>
          </p:spPr>
        </p:pic>
        <p:pic>
          <p:nvPicPr>
            <p:cNvPr id="11" name="Picture 10" descr="Blue and white logo with text&#10;&#10;Description automatically generated">
              <a:extLst>
                <a:ext uri="{FF2B5EF4-FFF2-40B4-BE49-F238E27FC236}">
                  <a16:creationId xmlns:a16="http://schemas.microsoft.com/office/drawing/2014/main" id="{C239AAAF-F13A-117E-41A8-F3267367B7E1}"/>
                </a:ext>
              </a:extLst>
            </p:cNvPr>
            <p:cNvPicPr>
              <a:picLocks noChangeAspect="1"/>
            </p:cNvPicPr>
            <p:nvPr/>
          </p:nvPicPr>
          <p:blipFill>
            <a:blip r:embed="rId11"/>
            <a:stretch>
              <a:fillRect/>
            </a:stretch>
          </p:blipFill>
          <p:spPr>
            <a:xfrm>
              <a:off x="11329312" y="-16401"/>
              <a:ext cx="630798" cy="630798"/>
            </a:xfrm>
            <a:prstGeom prst="rect">
              <a:avLst/>
            </a:prstGeom>
          </p:spPr>
        </p:pic>
      </p:grpSp>
    </p:spTree>
    <p:extLst>
      <p:ext uri="{BB962C8B-B14F-4D97-AF65-F5344CB8AC3E}">
        <p14:creationId xmlns:p14="http://schemas.microsoft.com/office/powerpoint/2010/main" val="36340801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2493" y="238539"/>
            <a:ext cx="11018520" cy="1114773"/>
          </a:xfrm>
        </p:spPr>
        <p:txBody>
          <a:bodyPr vert="horz" lIns="91440" tIns="45720" rIns="91440" bIns="45720" rtlCol="0" anchor="b">
            <a:normAutofit/>
          </a:bodyPr>
          <a:lstStyle/>
          <a:p>
            <a:pPr algn="ctr"/>
            <a:r>
              <a:rPr lang="en-GB" sz="4800" dirty="0"/>
              <a:t>Falls Risk Assessment</a:t>
            </a:r>
            <a:endParaRPr lang="en-US" sz="4600" dirty="0"/>
          </a:p>
        </p:txBody>
      </p:sp>
      <p:sp>
        <p:nvSpPr>
          <p:cNvPr id="18"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84A631EB-1611-DBE2-B0D0-FA014A09CCB2}"/>
              </a:ext>
            </a:extLst>
          </p:cNvPr>
          <p:cNvSpPr txBox="1">
            <a:spLocks/>
          </p:cNvSpPr>
          <p:nvPr/>
        </p:nvSpPr>
        <p:spPr>
          <a:xfrm>
            <a:off x="193746" y="2028064"/>
            <a:ext cx="11730294" cy="47731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600" dirty="0"/>
              <a:t>The Falls Risk Assessment should be commenced as soon as possible for all adult patients who are admitted to hospital and </a:t>
            </a:r>
            <a:r>
              <a:rPr lang="en-GB" sz="2600" b="1" dirty="0">
                <a:solidFill>
                  <a:srgbClr val="FF0000"/>
                </a:solidFill>
              </a:rPr>
              <a:t>completed within 24 hours of admission. </a:t>
            </a:r>
          </a:p>
          <a:p>
            <a:pPr marL="0" indent="0" algn="ctr">
              <a:buFont typeface="Arial" panose="020B0604020202020204" pitchFamily="34" charset="0"/>
              <a:buNone/>
            </a:pPr>
            <a:r>
              <a:rPr lang="en-GB" sz="2600" dirty="0"/>
              <a:t>This is especially important for those aged over 65</a:t>
            </a:r>
          </a:p>
          <a:p>
            <a:pPr marL="0" indent="0" algn="ctr">
              <a:buFont typeface="Arial" panose="020B0604020202020204" pitchFamily="34" charset="0"/>
              <a:buNone/>
            </a:pPr>
            <a:r>
              <a:rPr lang="en-GB" sz="2600" dirty="0"/>
              <a:t>those with a history of falls or admitted due to a fall. </a:t>
            </a:r>
          </a:p>
          <a:p>
            <a:r>
              <a:rPr lang="en-GB" sz="2600" dirty="0"/>
              <a:t>This is a simple 5 question assessment with </a:t>
            </a:r>
            <a:r>
              <a:rPr lang="en-GB" sz="2600" b="1" dirty="0">
                <a:solidFill>
                  <a:srgbClr val="FF0000"/>
                </a:solidFill>
              </a:rPr>
              <a:t>any answer YES identifying the patient as more vulnerable to falls. </a:t>
            </a:r>
          </a:p>
          <a:p>
            <a:r>
              <a:rPr lang="en-GB" sz="2600" dirty="0"/>
              <a:t>The falls risk assessment MUST be reviewed if the patient falls, their condition deteriorates or upon transfer to another ward. </a:t>
            </a:r>
          </a:p>
          <a:p>
            <a:r>
              <a:rPr lang="en-GB" sz="2600" dirty="0"/>
              <a:t>This assessment should be </a:t>
            </a:r>
            <a:r>
              <a:rPr lang="en-GB" sz="2600" b="1" dirty="0">
                <a:solidFill>
                  <a:srgbClr val="FF0000"/>
                </a:solidFill>
              </a:rPr>
              <a:t>reviewed weekly </a:t>
            </a:r>
            <a:r>
              <a:rPr lang="en-GB" sz="2600" dirty="0"/>
              <a:t>or sooner if deemed necessary (NHS Lothian)</a:t>
            </a:r>
          </a:p>
        </p:txBody>
      </p:sp>
      <p:pic>
        <p:nvPicPr>
          <p:cNvPr id="7" name="Graphic 6" descr="Warning with solid fill">
            <a:extLst>
              <a:ext uri="{FF2B5EF4-FFF2-40B4-BE49-F238E27FC236}">
                <a16:creationId xmlns:a16="http://schemas.microsoft.com/office/drawing/2014/main" id="{1F855E51-871A-C8BE-70F6-23BF97C04F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62058" y="2813496"/>
            <a:ext cx="914400" cy="914400"/>
          </a:xfrm>
          <a:prstGeom prst="rect">
            <a:avLst/>
          </a:prstGeom>
        </p:spPr>
      </p:pic>
      <p:grpSp>
        <p:nvGrpSpPr>
          <p:cNvPr id="8" name="Group 7">
            <a:extLst>
              <a:ext uri="{FF2B5EF4-FFF2-40B4-BE49-F238E27FC236}">
                <a16:creationId xmlns:a16="http://schemas.microsoft.com/office/drawing/2014/main" id="{CE37CCCD-12D9-7B87-13A8-CC843FFECF1E}"/>
              </a:ext>
            </a:extLst>
          </p:cNvPr>
          <p:cNvGrpSpPr/>
          <p:nvPr/>
        </p:nvGrpSpPr>
        <p:grpSpPr>
          <a:xfrm>
            <a:off x="268977" y="448096"/>
            <a:ext cx="11650998" cy="861829"/>
            <a:chOff x="285741" y="235704"/>
            <a:chExt cx="11650998" cy="861829"/>
          </a:xfrm>
        </p:grpSpPr>
        <p:pic>
          <p:nvPicPr>
            <p:cNvPr id="9" name="Picture 8" descr="A blue and white logo&#10;&#10;Description automatically generated">
              <a:extLst>
                <a:ext uri="{FF2B5EF4-FFF2-40B4-BE49-F238E27FC236}">
                  <a16:creationId xmlns:a16="http://schemas.microsoft.com/office/drawing/2014/main" id="{BCD54E42-E11B-7D7F-BE11-9D4FC94E9B3C}"/>
                </a:ext>
              </a:extLst>
            </p:cNvPr>
            <p:cNvPicPr>
              <a:picLocks noChangeAspect="1"/>
            </p:cNvPicPr>
            <p:nvPr/>
          </p:nvPicPr>
          <p:blipFill>
            <a:blip r:embed="rId5"/>
            <a:stretch>
              <a:fillRect/>
            </a:stretch>
          </p:blipFill>
          <p:spPr>
            <a:xfrm>
              <a:off x="285741" y="235704"/>
              <a:ext cx="1052571" cy="861829"/>
            </a:xfrm>
            <a:prstGeom prst="rect">
              <a:avLst/>
            </a:prstGeom>
          </p:spPr>
        </p:pic>
        <p:pic>
          <p:nvPicPr>
            <p:cNvPr id="10" name="Picture 9" descr="Blue and white logo with text&#10;&#10;Description automatically generated">
              <a:extLst>
                <a:ext uri="{FF2B5EF4-FFF2-40B4-BE49-F238E27FC236}">
                  <a16:creationId xmlns:a16="http://schemas.microsoft.com/office/drawing/2014/main" id="{D8256E02-4E4D-D5C3-73BD-203A6ECFAF43}"/>
                </a:ext>
              </a:extLst>
            </p:cNvPr>
            <p:cNvPicPr>
              <a:picLocks noChangeAspect="1"/>
            </p:cNvPicPr>
            <p:nvPr/>
          </p:nvPicPr>
          <p:blipFill>
            <a:blip r:embed="rId6"/>
            <a:stretch>
              <a:fillRect/>
            </a:stretch>
          </p:blipFill>
          <p:spPr>
            <a:xfrm>
              <a:off x="11222364" y="309430"/>
              <a:ext cx="714375" cy="714375"/>
            </a:xfrm>
            <a:prstGeom prst="rect">
              <a:avLst/>
            </a:prstGeom>
          </p:spPr>
        </p:pic>
      </p:grpSp>
    </p:spTree>
    <p:extLst>
      <p:ext uri="{BB962C8B-B14F-4D97-AF65-F5344CB8AC3E}">
        <p14:creationId xmlns:p14="http://schemas.microsoft.com/office/powerpoint/2010/main" val="19956081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3E3C8-4667-ECA9-913B-3071C7093A8E}"/>
              </a:ext>
            </a:extLst>
          </p:cNvPr>
          <p:cNvSpPr>
            <a:spLocks noGrp="1"/>
          </p:cNvSpPr>
          <p:nvPr>
            <p:ph type="title"/>
          </p:nvPr>
        </p:nvSpPr>
        <p:spPr>
          <a:xfrm>
            <a:off x="1381538" y="149276"/>
            <a:ext cx="9283219" cy="1120615"/>
          </a:xfrm>
        </p:spPr>
        <p:txBody>
          <a:bodyPr>
            <a:noAutofit/>
          </a:bodyPr>
          <a:lstStyle/>
          <a:p>
            <a:r>
              <a:rPr lang="en-GB" dirty="0"/>
              <a:t>Health issues which increase falls risk?</a:t>
            </a:r>
          </a:p>
        </p:txBody>
      </p:sp>
      <p:pic>
        <p:nvPicPr>
          <p:cNvPr id="11" name="Picture 10" descr="A cartoon of a person&#10;&#10;Description automatically generated">
            <a:extLst>
              <a:ext uri="{FF2B5EF4-FFF2-40B4-BE49-F238E27FC236}">
                <a16:creationId xmlns:a16="http://schemas.microsoft.com/office/drawing/2014/main" id="{B6F3D2C3-F03D-610B-FDA9-B445369C30ED}"/>
              </a:ext>
            </a:extLst>
          </p:cNvPr>
          <p:cNvPicPr>
            <a:picLocks noChangeAspect="1"/>
          </p:cNvPicPr>
          <p:nvPr/>
        </p:nvPicPr>
        <p:blipFill>
          <a:blip r:embed="rId3"/>
          <a:stretch>
            <a:fillRect/>
          </a:stretch>
        </p:blipFill>
        <p:spPr>
          <a:xfrm flipH="1">
            <a:off x="5294784" y="1149152"/>
            <a:ext cx="2315059" cy="5339316"/>
          </a:xfrm>
          <a:prstGeom prst="rect">
            <a:avLst/>
          </a:prstGeom>
        </p:spPr>
      </p:pic>
      <p:sp>
        <p:nvSpPr>
          <p:cNvPr id="17" name="TextBox 16">
            <a:extLst>
              <a:ext uri="{FF2B5EF4-FFF2-40B4-BE49-F238E27FC236}">
                <a16:creationId xmlns:a16="http://schemas.microsoft.com/office/drawing/2014/main" id="{DD31D704-5DC2-4B48-B2F8-6CDFFF02968B}"/>
              </a:ext>
            </a:extLst>
          </p:cNvPr>
          <p:cNvSpPr txBox="1"/>
          <p:nvPr/>
        </p:nvSpPr>
        <p:spPr>
          <a:xfrm>
            <a:off x="7291486" y="1149152"/>
            <a:ext cx="4505520" cy="1754326"/>
          </a:xfrm>
          <a:prstGeom prst="rect">
            <a:avLst/>
          </a:prstGeom>
          <a:noFill/>
        </p:spPr>
        <p:txBody>
          <a:bodyPr wrap="square" rtlCol="0">
            <a:spAutoFit/>
          </a:bodyPr>
          <a:lstStyle/>
          <a:p>
            <a:pPr algn="r"/>
            <a:r>
              <a:rPr lang="en-GB" b="1" dirty="0"/>
              <a:t>Nervous System</a:t>
            </a:r>
          </a:p>
          <a:p>
            <a:pPr algn="r"/>
            <a:r>
              <a:rPr lang="en-GB" dirty="0"/>
              <a:t>Cognitive impairment: delirium and/or dementia</a:t>
            </a:r>
          </a:p>
          <a:p>
            <a:pPr algn="r"/>
            <a:r>
              <a:rPr lang="en-GB" dirty="0"/>
              <a:t>Neurological conditions: Stroke, Parkinson’s, peripheral neuropathy</a:t>
            </a:r>
          </a:p>
          <a:p>
            <a:pPr algn="r"/>
            <a:r>
              <a:rPr lang="en-GB" dirty="0"/>
              <a:t>Psychological: fear of falling</a:t>
            </a:r>
          </a:p>
        </p:txBody>
      </p:sp>
      <p:sp>
        <p:nvSpPr>
          <p:cNvPr id="18" name="TextBox 17">
            <a:extLst>
              <a:ext uri="{FF2B5EF4-FFF2-40B4-BE49-F238E27FC236}">
                <a16:creationId xmlns:a16="http://schemas.microsoft.com/office/drawing/2014/main" id="{6337D623-028B-E262-54C2-A79E6E063752}"/>
              </a:ext>
            </a:extLst>
          </p:cNvPr>
          <p:cNvSpPr txBox="1"/>
          <p:nvPr/>
        </p:nvSpPr>
        <p:spPr>
          <a:xfrm>
            <a:off x="7171535" y="3005252"/>
            <a:ext cx="4645152" cy="923330"/>
          </a:xfrm>
          <a:prstGeom prst="rect">
            <a:avLst/>
          </a:prstGeom>
          <a:noFill/>
        </p:spPr>
        <p:txBody>
          <a:bodyPr wrap="square" rtlCol="0">
            <a:spAutoFit/>
          </a:bodyPr>
          <a:lstStyle/>
          <a:p>
            <a:pPr algn="r"/>
            <a:r>
              <a:rPr lang="en-GB" b="1" dirty="0"/>
              <a:t>Cardiovascular</a:t>
            </a:r>
          </a:p>
          <a:p>
            <a:pPr algn="r"/>
            <a:r>
              <a:rPr lang="en-GB" dirty="0"/>
              <a:t>Cardiac disease: arrythmias, aortic stenosis -</a:t>
            </a:r>
          </a:p>
          <a:p>
            <a:pPr algn="r"/>
            <a:r>
              <a:rPr lang="en-GB" dirty="0"/>
              <a:t>Postural hypotension &amp; syncope </a:t>
            </a:r>
          </a:p>
        </p:txBody>
      </p:sp>
      <p:sp>
        <p:nvSpPr>
          <p:cNvPr id="20" name="TextBox 19">
            <a:extLst>
              <a:ext uri="{FF2B5EF4-FFF2-40B4-BE49-F238E27FC236}">
                <a16:creationId xmlns:a16="http://schemas.microsoft.com/office/drawing/2014/main" id="{D41A4630-F453-F9C8-DFC5-8451ACF48560}"/>
              </a:ext>
            </a:extLst>
          </p:cNvPr>
          <p:cNvSpPr txBox="1"/>
          <p:nvPr/>
        </p:nvSpPr>
        <p:spPr>
          <a:xfrm>
            <a:off x="204036" y="3140143"/>
            <a:ext cx="4733724" cy="923330"/>
          </a:xfrm>
          <a:prstGeom prst="rect">
            <a:avLst/>
          </a:prstGeom>
          <a:noFill/>
        </p:spPr>
        <p:txBody>
          <a:bodyPr wrap="square" rtlCol="0">
            <a:spAutoFit/>
          </a:bodyPr>
          <a:lstStyle/>
          <a:p>
            <a:r>
              <a:rPr lang="en-GB" b="1" dirty="0"/>
              <a:t>Urinary and GI</a:t>
            </a:r>
          </a:p>
          <a:p>
            <a:r>
              <a:rPr lang="en-GB" dirty="0"/>
              <a:t>Bladder and bowel dysfunction</a:t>
            </a:r>
          </a:p>
          <a:p>
            <a:r>
              <a:rPr lang="en-GB" dirty="0"/>
              <a:t>Incontinence, constipation, infection</a:t>
            </a:r>
          </a:p>
        </p:txBody>
      </p:sp>
      <p:sp>
        <p:nvSpPr>
          <p:cNvPr id="21" name="TextBox 20">
            <a:extLst>
              <a:ext uri="{FF2B5EF4-FFF2-40B4-BE49-F238E27FC236}">
                <a16:creationId xmlns:a16="http://schemas.microsoft.com/office/drawing/2014/main" id="{E07D58A0-8A2B-1F73-C391-7E6CA6589585}"/>
              </a:ext>
            </a:extLst>
          </p:cNvPr>
          <p:cNvSpPr txBox="1"/>
          <p:nvPr/>
        </p:nvSpPr>
        <p:spPr>
          <a:xfrm>
            <a:off x="189289" y="4162346"/>
            <a:ext cx="4600103" cy="1200329"/>
          </a:xfrm>
          <a:prstGeom prst="rect">
            <a:avLst/>
          </a:prstGeom>
          <a:noFill/>
        </p:spPr>
        <p:txBody>
          <a:bodyPr wrap="square" rtlCol="0">
            <a:spAutoFit/>
          </a:bodyPr>
          <a:lstStyle/>
          <a:p>
            <a:r>
              <a:rPr lang="en-GB" b="1" dirty="0"/>
              <a:t>Musculo-Skeletal</a:t>
            </a:r>
          </a:p>
          <a:p>
            <a:r>
              <a:rPr lang="en-GB" dirty="0"/>
              <a:t>Postural instability: lower limb weakness, gait, joint disease</a:t>
            </a:r>
          </a:p>
          <a:p>
            <a:r>
              <a:rPr lang="en-GB" dirty="0"/>
              <a:t>foot problems, poor footwear</a:t>
            </a:r>
          </a:p>
        </p:txBody>
      </p:sp>
      <p:sp>
        <p:nvSpPr>
          <p:cNvPr id="22" name="TextBox 21">
            <a:extLst>
              <a:ext uri="{FF2B5EF4-FFF2-40B4-BE49-F238E27FC236}">
                <a16:creationId xmlns:a16="http://schemas.microsoft.com/office/drawing/2014/main" id="{157CD390-265E-A0AA-E3BD-47E5388E9483}"/>
              </a:ext>
            </a:extLst>
          </p:cNvPr>
          <p:cNvSpPr txBox="1"/>
          <p:nvPr/>
        </p:nvSpPr>
        <p:spPr>
          <a:xfrm>
            <a:off x="189289" y="2516139"/>
            <a:ext cx="4748471" cy="646331"/>
          </a:xfrm>
          <a:prstGeom prst="rect">
            <a:avLst/>
          </a:prstGeom>
          <a:noFill/>
        </p:spPr>
        <p:txBody>
          <a:bodyPr wrap="square" rtlCol="0">
            <a:spAutoFit/>
          </a:bodyPr>
          <a:lstStyle/>
          <a:p>
            <a:r>
              <a:rPr lang="en-GB" b="1" dirty="0"/>
              <a:t>Respiratory</a:t>
            </a:r>
          </a:p>
          <a:p>
            <a:r>
              <a:rPr lang="en-GB" dirty="0"/>
              <a:t>Breathlessness on exertion, poor O2 levels</a:t>
            </a:r>
          </a:p>
        </p:txBody>
      </p:sp>
      <p:sp>
        <p:nvSpPr>
          <p:cNvPr id="23" name="TextBox 22">
            <a:extLst>
              <a:ext uri="{FF2B5EF4-FFF2-40B4-BE49-F238E27FC236}">
                <a16:creationId xmlns:a16="http://schemas.microsoft.com/office/drawing/2014/main" id="{318DE7DD-0E04-9377-7B85-C7587C21F7D9}"/>
              </a:ext>
            </a:extLst>
          </p:cNvPr>
          <p:cNvSpPr txBox="1"/>
          <p:nvPr/>
        </p:nvSpPr>
        <p:spPr>
          <a:xfrm>
            <a:off x="189289" y="5501175"/>
            <a:ext cx="4123944" cy="923330"/>
          </a:xfrm>
          <a:prstGeom prst="rect">
            <a:avLst/>
          </a:prstGeom>
          <a:noFill/>
        </p:spPr>
        <p:txBody>
          <a:bodyPr wrap="square" rtlCol="0">
            <a:spAutoFit/>
          </a:bodyPr>
          <a:lstStyle/>
          <a:p>
            <a:r>
              <a:rPr lang="en-GB" b="1" dirty="0"/>
              <a:t>Medications</a:t>
            </a:r>
          </a:p>
          <a:p>
            <a:r>
              <a:rPr lang="en-GB" dirty="0"/>
              <a:t>Poly-pharmacy – 4 or more medications</a:t>
            </a:r>
          </a:p>
          <a:p>
            <a:r>
              <a:rPr lang="en-GB" dirty="0"/>
              <a:t>Particularly psychotropics and sedatives</a:t>
            </a:r>
          </a:p>
        </p:txBody>
      </p:sp>
      <p:sp>
        <p:nvSpPr>
          <p:cNvPr id="24" name="TextBox 23">
            <a:extLst>
              <a:ext uri="{FF2B5EF4-FFF2-40B4-BE49-F238E27FC236}">
                <a16:creationId xmlns:a16="http://schemas.microsoft.com/office/drawing/2014/main" id="{859A2B0E-C255-8630-6977-614B975AC750}"/>
              </a:ext>
            </a:extLst>
          </p:cNvPr>
          <p:cNvSpPr txBox="1"/>
          <p:nvPr/>
        </p:nvSpPr>
        <p:spPr>
          <a:xfrm>
            <a:off x="6897215" y="4162346"/>
            <a:ext cx="4919472" cy="1477328"/>
          </a:xfrm>
          <a:prstGeom prst="rect">
            <a:avLst/>
          </a:prstGeom>
          <a:noFill/>
        </p:spPr>
        <p:txBody>
          <a:bodyPr wrap="square" rtlCol="0">
            <a:spAutoFit/>
          </a:bodyPr>
          <a:lstStyle/>
          <a:p>
            <a:pPr algn="r"/>
            <a:r>
              <a:rPr lang="en-GB" b="1" dirty="0"/>
              <a:t>Medical History and conditions</a:t>
            </a:r>
          </a:p>
          <a:p>
            <a:pPr algn="r"/>
            <a:r>
              <a:rPr lang="en-GB" dirty="0"/>
              <a:t>Acute illness</a:t>
            </a:r>
          </a:p>
          <a:p>
            <a:pPr algn="r"/>
            <a:r>
              <a:rPr lang="en-GB" dirty="0"/>
              <a:t>Underlying health conditions exacerbation/deterioration</a:t>
            </a:r>
          </a:p>
          <a:p>
            <a:pPr algn="r"/>
            <a:r>
              <a:rPr lang="en-GB" dirty="0"/>
              <a:t>History of falls: causes, fear of further falls</a:t>
            </a:r>
          </a:p>
        </p:txBody>
      </p:sp>
      <p:sp>
        <p:nvSpPr>
          <p:cNvPr id="25" name="TextBox 24">
            <a:extLst>
              <a:ext uri="{FF2B5EF4-FFF2-40B4-BE49-F238E27FC236}">
                <a16:creationId xmlns:a16="http://schemas.microsoft.com/office/drawing/2014/main" id="{6686239E-5CD7-48B3-6AB7-588119BDB258}"/>
              </a:ext>
            </a:extLst>
          </p:cNvPr>
          <p:cNvSpPr txBox="1"/>
          <p:nvPr/>
        </p:nvSpPr>
        <p:spPr>
          <a:xfrm>
            <a:off x="221833" y="1149152"/>
            <a:ext cx="5395284" cy="1200329"/>
          </a:xfrm>
          <a:prstGeom prst="rect">
            <a:avLst/>
          </a:prstGeom>
          <a:noFill/>
        </p:spPr>
        <p:txBody>
          <a:bodyPr wrap="square" rtlCol="0">
            <a:spAutoFit/>
          </a:bodyPr>
          <a:lstStyle/>
          <a:p>
            <a:r>
              <a:rPr lang="en-GB" b="1" dirty="0"/>
              <a:t>Senses</a:t>
            </a:r>
          </a:p>
          <a:p>
            <a:r>
              <a:rPr lang="en-GB" dirty="0"/>
              <a:t>Visual impairment: cataracts, macro-degeneration, poor glasses.</a:t>
            </a:r>
          </a:p>
          <a:p>
            <a:r>
              <a:rPr lang="en-GB" dirty="0"/>
              <a:t>Auditory issues: inner ear problems affecting balance</a:t>
            </a:r>
          </a:p>
        </p:txBody>
      </p:sp>
      <p:sp>
        <p:nvSpPr>
          <p:cNvPr id="3" name="TextBox 2">
            <a:extLst>
              <a:ext uri="{FF2B5EF4-FFF2-40B4-BE49-F238E27FC236}">
                <a16:creationId xmlns:a16="http://schemas.microsoft.com/office/drawing/2014/main" id="{4CCD5622-4DAC-A6DA-D760-C6D0C7E0FF77}"/>
              </a:ext>
            </a:extLst>
          </p:cNvPr>
          <p:cNvSpPr txBox="1"/>
          <p:nvPr/>
        </p:nvSpPr>
        <p:spPr>
          <a:xfrm>
            <a:off x="7863840" y="5925312"/>
            <a:ext cx="2468880" cy="369332"/>
          </a:xfrm>
          <a:prstGeom prst="rect">
            <a:avLst/>
          </a:prstGeom>
          <a:noFill/>
        </p:spPr>
        <p:txBody>
          <a:bodyPr wrap="square" rtlCol="0">
            <a:spAutoFit/>
          </a:bodyPr>
          <a:lstStyle/>
          <a:p>
            <a:r>
              <a:rPr lang="en-GB" b="1" dirty="0"/>
              <a:t>Age </a:t>
            </a:r>
          </a:p>
        </p:txBody>
      </p:sp>
      <p:pic>
        <p:nvPicPr>
          <p:cNvPr id="8" name="Content Placeholder 3" descr="question mark.jfif">
            <a:extLst>
              <a:ext uri="{FF2B5EF4-FFF2-40B4-BE49-F238E27FC236}">
                <a16:creationId xmlns:a16="http://schemas.microsoft.com/office/drawing/2014/main" id="{EF4B823D-6C65-10C7-46EB-4D6B747508B0}"/>
              </a:ext>
            </a:extLst>
          </p:cNvPr>
          <p:cNvPicPr>
            <a:picLocks noChangeAspect="1"/>
          </p:cNvPicPr>
          <p:nvPr/>
        </p:nvPicPr>
        <p:blipFill rotWithShape="1">
          <a:blip r:embed="rId4" cstate="print"/>
          <a:srcRect r="-2" b="20725"/>
          <a:stretch/>
        </p:blipFill>
        <p:spPr>
          <a:xfrm>
            <a:off x="10664758" y="5639674"/>
            <a:ext cx="1233872" cy="1112189"/>
          </a:xfrm>
          <a:prstGeom prst="rect">
            <a:avLst/>
          </a:prstGeom>
        </p:spPr>
      </p:pic>
      <p:pic>
        <p:nvPicPr>
          <p:cNvPr id="10" name="Picture 9" descr="A blue and white logo&#10;&#10;Description automatically generated">
            <a:extLst>
              <a:ext uri="{FF2B5EF4-FFF2-40B4-BE49-F238E27FC236}">
                <a16:creationId xmlns:a16="http://schemas.microsoft.com/office/drawing/2014/main" id="{E91B72DE-5696-5ADE-169B-5A013B98E92B}"/>
              </a:ext>
            </a:extLst>
          </p:cNvPr>
          <p:cNvPicPr>
            <a:picLocks noChangeAspect="1"/>
          </p:cNvPicPr>
          <p:nvPr/>
        </p:nvPicPr>
        <p:blipFill>
          <a:blip r:embed="rId5"/>
          <a:stretch>
            <a:fillRect/>
          </a:stretch>
        </p:blipFill>
        <p:spPr>
          <a:xfrm>
            <a:off x="204036" y="149276"/>
            <a:ext cx="1052571" cy="861829"/>
          </a:xfrm>
          <a:prstGeom prst="rect">
            <a:avLst/>
          </a:prstGeom>
        </p:spPr>
      </p:pic>
    </p:spTree>
    <p:extLst>
      <p:ext uri="{BB962C8B-B14F-4D97-AF65-F5344CB8AC3E}">
        <p14:creationId xmlns:p14="http://schemas.microsoft.com/office/powerpoint/2010/main" val="250328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xEl>
                                              <p:pRg st="1" end="1"/>
                                            </p:txEl>
                                          </p:spTgt>
                                        </p:tgtEl>
                                        <p:attrNameLst>
                                          <p:attrName>style.visibility</p:attrName>
                                        </p:attrNameLst>
                                      </p:cBhvr>
                                      <p:to>
                                        <p:strVal val="visible"/>
                                      </p:to>
                                    </p:set>
                                    <p:animEffect transition="in" filter="fade">
                                      <p:cBhvr>
                                        <p:cTn id="7" dur="500"/>
                                        <p:tgtEl>
                                          <p:spTgt spid="25">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5">
                                            <p:txEl>
                                              <p:pRg st="2" end="2"/>
                                            </p:txEl>
                                          </p:spTgt>
                                        </p:tgtEl>
                                        <p:attrNameLst>
                                          <p:attrName>style.visibility</p:attrName>
                                        </p:attrNameLst>
                                      </p:cBhvr>
                                      <p:to>
                                        <p:strVal val="visible"/>
                                      </p:to>
                                    </p:set>
                                    <p:animEffect transition="in" filter="fade">
                                      <p:cBhvr>
                                        <p:cTn id="10" dur="500"/>
                                        <p:tgtEl>
                                          <p:spTgt spid="25">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2">
                                            <p:txEl>
                                              <p:pRg st="1" end="1"/>
                                            </p:txEl>
                                          </p:spTgt>
                                        </p:tgtEl>
                                        <p:attrNameLst>
                                          <p:attrName>style.visibility</p:attrName>
                                        </p:attrNameLst>
                                      </p:cBhvr>
                                      <p:to>
                                        <p:strVal val="visible"/>
                                      </p:to>
                                    </p:set>
                                    <p:animEffect transition="in" filter="fade">
                                      <p:cBhvr>
                                        <p:cTn id="15" dur="500"/>
                                        <p:tgtEl>
                                          <p:spTgt spid="2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
                                            <p:txEl>
                                              <p:pRg st="1" end="1"/>
                                            </p:txEl>
                                          </p:spTgt>
                                        </p:tgtEl>
                                        <p:attrNameLst>
                                          <p:attrName>style.visibility</p:attrName>
                                        </p:attrNameLst>
                                      </p:cBhvr>
                                      <p:to>
                                        <p:strVal val="visible"/>
                                      </p:to>
                                    </p:set>
                                    <p:animEffect transition="in" filter="fade">
                                      <p:cBhvr>
                                        <p:cTn id="20" dur="500"/>
                                        <p:tgtEl>
                                          <p:spTgt spid="20">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20">
                                            <p:txEl>
                                              <p:pRg st="2" end="2"/>
                                            </p:txEl>
                                          </p:spTgt>
                                        </p:tgtEl>
                                        <p:attrNameLst>
                                          <p:attrName>style.visibility</p:attrName>
                                        </p:attrNameLst>
                                      </p:cBhvr>
                                      <p:to>
                                        <p:strVal val="visible"/>
                                      </p:to>
                                    </p:set>
                                    <p:animEffect transition="in" filter="fade">
                                      <p:cBhvr>
                                        <p:cTn id="23" dur="500"/>
                                        <p:tgtEl>
                                          <p:spTgt spid="20">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1">
                                            <p:txEl>
                                              <p:pRg st="1" end="1"/>
                                            </p:txEl>
                                          </p:spTgt>
                                        </p:tgtEl>
                                        <p:attrNameLst>
                                          <p:attrName>style.visibility</p:attrName>
                                        </p:attrNameLst>
                                      </p:cBhvr>
                                      <p:to>
                                        <p:strVal val="visible"/>
                                      </p:to>
                                    </p:set>
                                    <p:animEffect transition="in" filter="fade">
                                      <p:cBhvr>
                                        <p:cTn id="28" dur="500"/>
                                        <p:tgtEl>
                                          <p:spTgt spid="21">
                                            <p:txEl>
                                              <p:pRg st="1" end="1"/>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21">
                                            <p:txEl>
                                              <p:pRg st="2" end="2"/>
                                            </p:txEl>
                                          </p:spTgt>
                                        </p:tgtEl>
                                        <p:attrNameLst>
                                          <p:attrName>style.visibility</p:attrName>
                                        </p:attrNameLst>
                                      </p:cBhvr>
                                      <p:to>
                                        <p:strVal val="visible"/>
                                      </p:to>
                                    </p:set>
                                    <p:animEffect transition="in" filter="fade">
                                      <p:cBhvr>
                                        <p:cTn id="31" dur="500"/>
                                        <p:tgtEl>
                                          <p:spTgt spid="21">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3">
                                            <p:txEl>
                                              <p:pRg st="1" end="1"/>
                                            </p:txEl>
                                          </p:spTgt>
                                        </p:tgtEl>
                                        <p:attrNameLst>
                                          <p:attrName>style.visibility</p:attrName>
                                        </p:attrNameLst>
                                      </p:cBhvr>
                                      <p:to>
                                        <p:strVal val="visible"/>
                                      </p:to>
                                    </p:set>
                                    <p:animEffect transition="in" filter="fade">
                                      <p:cBhvr>
                                        <p:cTn id="36" dur="500"/>
                                        <p:tgtEl>
                                          <p:spTgt spid="23">
                                            <p:txEl>
                                              <p:pRg st="1" end="1"/>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23">
                                            <p:txEl>
                                              <p:pRg st="2" end="2"/>
                                            </p:txEl>
                                          </p:spTgt>
                                        </p:tgtEl>
                                        <p:attrNameLst>
                                          <p:attrName>style.visibility</p:attrName>
                                        </p:attrNameLst>
                                      </p:cBhvr>
                                      <p:to>
                                        <p:strVal val="visible"/>
                                      </p:to>
                                    </p:set>
                                    <p:animEffect transition="in" filter="fade">
                                      <p:cBhvr>
                                        <p:cTn id="39" dur="500"/>
                                        <p:tgtEl>
                                          <p:spTgt spid="23">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7">
                                            <p:txEl>
                                              <p:pRg st="1" end="1"/>
                                            </p:txEl>
                                          </p:spTgt>
                                        </p:tgtEl>
                                        <p:attrNameLst>
                                          <p:attrName>style.visibility</p:attrName>
                                        </p:attrNameLst>
                                      </p:cBhvr>
                                      <p:to>
                                        <p:strVal val="visible"/>
                                      </p:to>
                                    </p:set>
                                    <p:animEffect transition="in" filter="fade">
                                      <p:cBhvr>
                                        <p:cTn id="44" dur="500"/>
                                        <p:tgtEl>
                                          <p:spTgt spid="17">
                                            <p:txEl>
                                              <p:pRg st="1" end="1"/>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17">
                                            <p:txEl>
                                              <p:pRg st="2" end="2"/>
                                            </p:txEl>
                                          </p:spTgt>
                                        </p:tgtEl>
                                        <p:attrNameLst>
                                          <p:attrName>style.visibility</p:attrName>
                                        </p:attrNameLst>
                                      </p:cBhvr>
                                      <p:to>
                                        <p:strVal val="visible"/>
                                      </p:to>
                                    </p:set>
                                    <p:animEffect transition="in" filter="fade">
                                      <p:cBhvr>
                                        <p:cTn id="47" dur="500"/>
                                        <p:tgtEl>
                                          <p:spTgt spid="17">
                                            <p:txEl>
                                              <p:pRg st="2" end="2"/>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17">
                                            <p:txEl>
                                              <p:pRg st="3" end="3"/>
                                            </p:txEl>
                                          </p:spTgt>
                                        </p:tgtEl>
                                        <p:attrNameLst>
                                          <p:attrName>style.visibility</p:attrName>
                                        </p:attrNameLst>
                                      </p:cBhvr>
                                      <p:to>
                                        <p:strVal val="visible"/>
                                      </p:to>
                                    </p:set>
                                    <p:animEffect transition="in" filter="fade">
                                      <p:cBhvr>
                                        <p:cTn id="50" dur="500"/>
                                        <p:tgtEl>
                                          <p:spTgt spid="17">
                                            <p:txEl>
                                              <p:pRg st="3" end="3"/>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8">
                                            <p:txEl>
                                              <p:pRg st="1" end="1"/>
                                            </p:txEl>
                                          </p:spTgt>
                                        </p:tgtEl>
                                        <p:attrNameLst>
                                          <p:attrName>style.visibility</p:attrName>
                                        </p:attrNameLst>
                                      </p:cBhvr>
                                      <p:to>
                                        <p:strVal val="visible"/>
                                      </p:to>
                                    </p:set>
                                    <p:animEffect transition="in" filter="fade">
                                      <p:cBhvr>
                                        <p:cTn id="55" dur="500"/>
                                        <p:tgtEl>
                                          <p:spTgt spid="18">
                                            <p:txEl>
                                              <p:pRg st="1" end="1"/>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18">
                                            <p:txEl>
                                              <p:pRg st="2" end="2"/>
                                            </p:txEl>
                                          </p:spTgt>
                                        </p:tgtEl>
                                        <p:attrNameLst>
                                          <p:attrName>style.visibility</p:attrName>
                                        </p:attrNameLst>
                                      </p:cBhvr>
                                      <p:to>
                                        <p:strVal val="visible"/>
                                      </p:to>
                                    </p:set>
                                    <p:animEffect transition="in" filter="fade">
                                      <p:cBhvr>
                                        <p:cTn id="58" dur="500"/>
                                        <p:tgtEl>
                                          <p:spTgt spid="18">
                                            <p:txEl>
                                              <p:pRg st="2" end="2"/>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24">
                                            <p:txEl>
                                              <p:pRg st="1" end="1"/>
                                            </p:txEl>
                                          </p:spTgt>
                                        </p:tgtEl>
                                        <p:attrNameLst>
                                          <p:attrName>style.visibility</p:attrName>
                                        </p:attrNameLst>
                                      </p:cBhvr>
                                      <p:to>
                                        <p:strVal val="visible"/>
                                      </p:to>
                                    </p:set>
                                    <p:animEffect transition="in" filter="fade">
                                      <p:cBhvr>
                                        <p:cTn id="63" dur="500"/>
                                        <p:tgtEl>
                                          <p:spTgt spid="24">
                                            <p:txEl>
                                              <p:pRg st="1" end="1"/>
                                            </p:txEl>
                                          </p:spTgt>
                                        </p:tgtEl>
                                      </p:cBhvr>
                                    </p:animEffect>
                                  </p:childTnLst>
                                </p:cTn>
                              </p:par>
                              <p:par>
                                <p:cTn id="64" presetID="10" presetClass="entr" presetSubtype="0" fill="hold" nodeType="withEffect">
                                  <p:stCondLst>
                                    <p:cond delay="0"/>
                                  </p:stCondLst>
                                  <p:childTnLst>
                                    <p:set>
                                      <p:cBhvr>
                                        <p:cTn id="65" dur="1" fill="hold">
                                          <p:stCondLst>
                                            <p:cond delay="0"/>
                                          </p:stCondLst>
                                        </p:cTn>
                                        <p:tgtEl>
                                          <p:spTgt spid="24">
                                            <p:txEl>
                                              <p:pRg st="2" end="2"/>
                                            </p:txEl>
                                          </p:spTgt>
                                        </p:tgtEl>
                                        <p:attrNameLst>
                                          <p:attrName>style.visibility</p:attrName>
                                        </p:attrNameLst>
                                      </p:cBhvr>
                                      <p:to>
                                        <p:strVal val="visible"/>
                                      </p:to>
                                    </p:set>
                                    <p:animEffect transition="in" filter="fade">
                                      <p:cBhvr>
                                        <p:cTn id="66" dur="500"/>
                                        <p:tgtEl>
                                          <p:spTgt spid="24">
                                            <p:txEl>
                                              <p:pRg st="2" end="2"/>
                                            </p:txEl>
                                          </p:spTgt>
                                        </p:tgtEl>
                                      </p:cBhvr>
                                    </p:animEffect>
                                  </p:childTnLst>
                                </p:cTn>
                              </p:par>
                              <p:par>
                                <p:cTn id="67" presetID="10" presetClass="entr" presetSubtype="0" fill="hold" nodeType="withEffect">
                                  <p:stCondLst>
                                    <p:cond delay="0"/>
                                  </p:stCondLst>
                                  <p:childTnLst>
                                    <p:set>
                                      <p:cBhvr>
                                        <p:cTn id="68" dur="1" fill="hold">
                                          <p:stCondLst>
                                            <p:cond delay="0"/>
                                          </p:stCondLst>
                                        </p:cTn>
                                        <p:tgtEl>
                                          <p:spTgt spid="24">
                                            <p:txEl>
                                              <p:pRg st="3" end="3"/>
                                            </p:txEl>
                                          </p:spTgt>
                                        </p:tgtEl>
                                        <p:attrNameLst>
                                          <p:attrName>style.visibility</p:attrName>
                                        </p:attrNameLst>
                                      </p:cBhvr>
                                      <p:to>
                                        <p:strVal val="visible"/>
                                      </p:to>
                                    </p:set>
                                    <p:animEffect transition="in" filter="fade">
                                      <p:cBhvr>
                                        <p:cTn id="69" dur="500"/>
                                        <p:tgtEl>
                                          <p:spTgt spid="2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10EE8294-4110-44EB-8577-6CA8DF797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C45E44A-48F0-452E-94AB-C02C0355C6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76700" y="685800"/>
            <a:ext cx="7429500"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CCC236-FD71-2D56-7DD3-BB88B63A6472}"/>
              </a:ext>
            </a:extLst>
          </p:cNvPr>
          <p:cNvSpPr>
            <a:spLocks noGrp="1"/>
          </p:cNvSpPr>
          <p:nvPr>
            <p:ph type="title"/>
          </p:nvPr>
        </p:nvSpPr>
        <p:spPr>
          <a:xfrm>
            <a:off x="4743450" y="891622"/>
            <a:ext cx="6096000" cy="936840"/>
          </a:xfrm>
        </p:spPr>
        <p:txBody>
          <a:bodyPr>
            <a:normAutofit/>
          </a:bodyPr>
          <a:lstStyle/>
          <a:p>
            <a:pPr algn="ctr"/>
            <a:r>
              <a:rPr lang="en-GB" sz="6000" dirty="0">
                <a:latin typeface="+mn-lt"/>
              </a:rPr>
              <a:t>Balance challenge</a:t>
            </a:r>
          </a:p>
        </p:txBody>
      </p:sp>
      <p:pic>
        <p:nvPicPr>
          <p:cNvPr id="8" name="Picture 7">
            <a:extLst>
              <a:ext uri="{FF2B5EF4-FFF2-40B4-BE49-F238E27FC236}">
                <a16:creationId xmlns:a16="http://schemas.microsoft.com/office/drawing/2014/main" id="{B51D9C82-1977-DBC9-6804-B3493A4511CB}"/>
              </a:ext>
            </a:extLst>
          </p:cNvPr>
          <p:cNvPicPr>
            <a:picLocks noChangeAspect="1"/>
          </p:cNvPicPr>
          <p:nvPr/>
        </p:nvPicPr>
        <p:blipFill>
          <a:blip r:embed="rId3" cstate="print">
            <a:extLst>
              <a:ext uri="{28A0092B-C50C-407E-A947-70E740481C1C}">
                <a14:useLocalDpi xmlns:a14="http://schemas.microsoft.com/office/drawing/2010/main" val="0"/>
              </a:ext>
            </a:extLst>
          </a:blip>
          <a:srcRect l="3256" r="3256"/>
          <a:stretch/>
        </p:blipFill>
        <p:spPr>
          <a:xfrm>
            <a:off x="1" y="10"/>
            <a:ext cx="3390899" cy="6857990"/>
          </a:xfrm>
          <a:prstGeom prst="rect">
            <a:avLst/>
          </a:prstGeom>
        </p:spPr>
      </p:pic>
      <p:graphicFrame>
        <p:nvGraphicFramePr>
          <p:cNvPr id="5" name="Content Placeholder 2">
            <a:extLst>
              <a:ext uri="{FF2B5EF4-FFF2-40B4-BE49-F238E27FC236}">
                <a16:creationId xmlns:a16="http://schemas.microsoft.com/office/drawing/2014/main" id="{1724873B-ACE7-C9E8-8CE5-5695914B4452}"/>
              </a:ext>
            </a:extLst>
          </p:cNvPr>
          <p:cNvGraphicFramePr>
            <a:graphicFrameLocks noGrp="1"/>
          </p:cNvGraphicFramePr>
          <p:nvPr>
            <p:ph idx="1"/>
            <p:extLst>
              <p:ext uri="{D42A27DB-BD31-4B8C-83A1-F6EECF244321}">
                <p14:modId xmlns:p14="http://schemas.microsoft.com/office/powerpoint/2010/main" val="3760211716"/>
              </p:ext>
            </p:extLst>
          </p:nvPr>
        </p:nvGraphicFramePr>
        <p:xfrm>
          <a:off x="4294598" y="2034283"/>
          <a:ext cx="7027524" cy="402747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Picture 2" descr="Blue and white logo with text&#10;&#10;Description automatically generated">
            <a:extLst>
              <a:ext uri="{FF2B5EF4-FFF2-40B4-BE49-F238E27FC236}">
                <a16:creationId xmlns:a16="http://schemas.microsoft.com/office/drawing/2014/main" id="{F15EF3C6-2213-B946-E73C-E27262902BE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508769" y="81873"/>
            <a:ext cx="527728" cy="527728"/>
          </a:xfrm>
          <a:prstGeom prst="rect">
            <a:avLst/>
          </a:prstGeom>
        </p:spPr>
      </p:pic>
      <p:sp>
        <p:nvSpPr>
          <p:cNvPr id="4" name="Moon 3">
            <a:extLst>
              <a:ext uri="{FF2B5EF4-FFF2-40B4-BE49-F238E27FC236}">
                <a16:creationId xmlns:a16="http://schemas.microsoft.com/office/drawing/2014/main" id="{8A2DDF0F-8877-D80E-F8CF-9AC2BC2AB30E}"/>
              </a:ext>
            </a:extLst>
          </p:cNvPr>
          <p:cNvSpPr/>
          <p:nvPr/>
        </p:nvSpPr>
        <p:spPr>
          <a:xfrm>
            <a:off x="285741" y="6082109"/>
            <a:ext cx="272424" cy="496491"/>
          </a:xfrm>
          <a:prstGeom prst="mo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629277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ectangle 11">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ctrTitle"/>
          </p:nvPr>
        </p:nvSpPr>
        <p:spPr>
          <a:xfrm>
            <a:off x="3345005" y="1871847"/>
            <a:ext cx="5561938" cy="2513516"/>
          </a:xfrm>
        </p:spPr>
        <p:txBody>
          <a:bodyPr>
            <a:normAutofit/>
          </a:bodyPr>
          <a:lstStyle/>
          <a:p>
            <a:r>
              <a:rPr lang="en-GB" sz="5600" dirty="0"/>
              <a:t>Risk Management and Falls Prevention</a:t>
            </a:r>
          </a:p>
        </p:txBody>
      </p:sp>
      <p:sp>
        <p:nvSpPr>
          <p:cNvPr id="16" name="Arc 15">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 name="Oval 17">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5EB2536D-18D5-BB6E-1E1A-9103421AA806}"/>
              </a:ext>
            </a:extLst>
          </p:cNvPr>
          <p:cNvGrpSpPr/>
          <p:nvPr/>
        </p:nvGrpSpPr>
        <p:grpSpPr>
          <a:xfrm>
            <a:off x="466535" y="248185"/>
            <a:ext cx="11044616" cy="884876"/>
            <a:chOff x="504818" y="309430"/>
            <a:chExt cx="14132095" cy="884876"/>
          </a:xfrm>
        </p:grpSpPr>
        <p:pic>
          <p:nvPicPr>
            <p:cNvPr id="5" name="Picture 4" descr="A blue and white logo&#10;&#10;Description automatically generated">
              <a:extLst>
                <a:ext uri="{FF2B5EF4-FFF2-40B4-BE49-F238E27FC236}">
                  <a16:creationId xmlns:a16="http://schemas.microsoft.com/office/drawing/2014/main" id="{46439437-5C02-3EB4-7413-19C989AB0A3A}"/>
                </a:ext>
              </a:extLst>
            </p:cNvPr>
            <p:cNvPicPr>
              <a:picLocks noChangeAspect="1"/>
            </p:cNvPicPr>
            <p:nvPr/>
          </p:nvPicPr>
          <p:blipFill>
            <a:blip r:embed="rId3"/>
            <a:stretch>
              <a:fillRect/>
            </a:stretch>
          </p:blipFill>
          <p:spPr>
            <a:xfrm>
              <a:off x="504818" y="309430"/>
              <a:ext cx="1544553" cy="884876"/>
            </a:xfrm>
            <a:prstGeom prst="rect">
              <a:avLst/>
            </a:prstGeom>
          </p:spPr>
        </p:pic>
        <p:pic>
          <p:nvPicPr>
            <p:cNvPr id="6" name="Picture 5" descr="Blue and white logo with text&#10;&#10;Description automatically generated">
              <a:extLst>
                <a:ext uri="{FF2B5EF4-FFF2-40B4-BE49-F238E27FC236}">
                  <a16:creationId xmlns:a16="http://schemas.microsoft.com/office/drawing/2014/main" id="{81150853-BB2F-67E9-67B1-1A6AD5811A04}"/>
                </a:ext>
              </a:extLst>
            </p:cNvPr>
            <p:cNvPicPr>
              <a:picLocks noChangeAspect="1"/>
            </p:cNvPicPr>
            <p:nvPr/>
          </p:nvPicPr>
          <p:blipFill>
            <a:blip r:embed="rId4"/>
            <a:stretch>
              <a:fillRect/>
            </a:stretch>
          </p:blipFill>
          <p:spPr>
            <a:xfrm>
              <a:off x="13518032" y="309430"/>
              <a:ext cx="1118881" cy="884876"/>
            </a:xfrm>
            <a:prstGeom prst="rect">
              <a:avLst/>
            </a:prstGeom>
          </p:spPr>
        </p:pic>
      </p:grpSp>
    </p:spTree>
    <p:extLst>
      <p:ext uri="{BB962C8B-B14F-4D97-AF65-F5344CB8AC3E}">
        <p14:creationId xmlns:p14="http://schemas.microsoft.com/office/powerpoint/2010/main" val="23050278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Person helping baby walk outside">
            <a:extLst>
              <a:ext uri="{FF2B5EF4-FFF2-40B4-BE49-F238E27FC236}">
                <a16:creationId xmlns:a16="http://schemas.microsoft.com/office/drawing/2014/main" id="{46CF6565-EAE4-4831-5F85-B1114F61BD90}"/>
              </a:ext>
            </a:extLst>
          </p:cNvPr>
          <p:cNvPicPr>
            <a:picLocks noChangeAspect="1"/>
          </p:cNvPicPr>
          <p:nvPr/>
        </p:nvPicPr>
        <p:blipFill rotWithShape="1">
          <a:blip r:embed="rId3"/>
          <a:srcRect l="20390" r="12637" b="1"/>
          <a:stretch/>
        </p:blipFill>
        <p:spPr>
          <a:xfrm>
            <a:off x="-3047" y="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6177775" y="2667597"/>
            <a:ext cx="5742878" cy="2350451"/>
          </a:xfrm>
          <a:solidFill>
            <a:schemeClr val="bg1">
              <a:alpha val="56000"/>
            </a:schemeClr>
          </a:solidFill>
        </p:spPr>
        <p:txBody>
          <a:bodyPr>
            <a:normAutofit/>
          </a:bodyPr>
          <a:lstStyle/>
          <a:p>
            <a:pPr marL="0" indent="0" algn="ctr" fontAlgn="base">
              <a:buNone/>
            </a:pPr>
            <a:r>
              <a:rPr lang="en-GB" dirty="0"/>
              <a:t>‘It takes a child one year to acquire independent movement and ten years to acquire independent mobility. An old person can lose both in a day’</a:t>
            </a:r>
          </a:p>
          <a:p>
            <a:pPr marL="0" indent="0" fontAlgn="base">
              <a:buNone/>
            </a:pPr>
            <a:r>
              <a:rPr lang="en-GB" i="1" dirty="0"/>
              <a:t>Professor Bernard Isaacs</a:t>
            </a:r>
            <a:r>
              <a:rPr lang="en-GB" dirty="0"/>
              <a:t> </a:t>
            </a:r>
            <a:r>
              <a:rPr lang="en-GB" i="1" dirty="0"/>
              <a:t>(1924–1995)</a:t>
            </a:r>
            <a:endParaRPr lang="en-GB" dirty="0"/>
          </a:p>
          <a:p>
            <a:endParaRPr lang="en-GB" sz="2000" dirty="0"/>
          </a:p>
        </p:txBody>
      </p:sp>
      <p:grpSp>
        <p:nvGrpSpPr>
          <p:cNvPr id="2" name="Group 1">
            <a:extLst>
              <a:ext uri="{FF2B5EF4-FFF2-40B4-BE49-F238E27FC236}">
                <a16:creationId xmlns:a16="http://schemas.microsoft.com/office/drawing/2014/main" id="{2CC25A4C-EA98-9ED6-C5D5-015223D60DA4}"/>
              </a:ext>
            </a:extLst>
          </p:cNvPr>
          <p:cNvGrpSpPr/>
          <p:nvPr/>
        </p:nvGrpSpPr>
        <p:grpSpPr>
          <a:xfrm>
            <a:off x="268977" y="448096"/>
            <a:ext cx="11650998" cy="861829"/>
            <a:chOff x="285741" y="235704"/>
            <a:chExt cx="11650998" cy="861829"/>
          </a:xfrm>
        </p:grpSpPr>
        <p:pic>
          <p:nvPicPr>
            <p:cNvPr id="5" name="Picture 4" descr="A blue and white logo&#10;&#10;Description automatically generated">
              <a:extLst>
                <a:ext uri="{FF2B5EF4-FFF2-40B4-BE49-F238E27FC236}">
                  <a16:creationId xmlns:a16="http://schemas.microsoft.com/office/drawing/2014/main" id="{4BD16124-6735-EDED-2787-FA0D7F31C2A6}"/>
                </a:ext>
              </a:extLst>
            </p:cNvPr>
            <p:cNvPicPr>
              <a:picLocks noChangeAspect="1"/>
            </p:cNvPicPr>
            <p:nvPr/>
          </p:nvPicPr>
          <p:blipFill>
            <a:blip r:embed="rId4"/>
            <a:stretch>
              <a:fillRect/>
            </a:stretch>
          </p:blipFill>
          <p:spPr>
            <a:xfrm>
              <a:off x="285741" y="235704"/>
              <a:ext cx="1052571" cy="861829"/>
            </a:xfrm>
            <a:prstGeom prst="rect">
              <a:avLst/>
            </a:prstGeom>
          </p:spPr>
        </p:pic>
        <p:pic>
          <p:nvPicPr>
            <p:cNvPr id="6" name="Picture 5" descr="Blue and white logo with text&#10;&#10;Description automatically generated">
              <a:extLst>
                <a:ext uri="{FF2B5EF4-FFF2-40B4-BE49-F238E27FC236}">
                  <a16:creationId xmlns:a16="http://schemas.microsoft.com/office/drawing/2014/main" id="{E2FFBE4A-DAFC-92EC-2B23-328B5F3CB71F}"/>
                </a:ext>
              </a:extLst>
            </p:cNvPr>
            <p:cNvPicPr>
              <a:picLocks noChangeAspect="1"/>
            </p:cNvPicPr>
            <p:nvPr/>
          </p:nvPicPr>
          <p:blipFill>
            <a:blip r:embed="rId5"/>
            <a:stretch>
              <a:fillRect/>
            </a:stretch>
          </p:blipFill>
          <p:spPr>
            <a:xfrm>
              <a:off x="11222364" y="309430"/>
              <a:ext cx="714375" cy="714375"/>
            </a:xfrm>
            <a:prstGeom prst="rect">
              <a:avLst/>
            </a:prstGeom>
          </p:spPr>
        </p:pic>
      </p:grpSp>
    </p:spTree>
    <p:extLst>
      <p:ext uri="{BB962C8B-B14F-4D97-AF65-F5344CB8AC3E}">
        <p14:creationId xmlns:p14="http://schemas.microsoft.com/office/powerpoint/2010/main" val="14733626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B3684CCF-CEBB-4D8E-A366-95E43D4C7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83025" y="417645"/>
            <a:ext cx="4940511" cy="1513756"/>
          </a:xfrm>
        </p:spPr>
        <p:txBody>
          <a:bodyPr>
            <a:normAutofit/>
          </a:bodyPr>
          <a:lstStyle/>
          <a:p>
            <a:r>
              <a:rPr lang="en-GB" dirty="0"/>
              <a:t>Risk management and falls prevention</a:t>
            </a:r>
          </a:p>
        </p:txBody>
      </p:sp>
      <p:sp>
        <p:nvSpPr>
          <p:cNvPr id="3" name="Content Placeholder 2"/>
          <p:cNvSpPr>
            <a:spLocks noGrp="1"/>
          </p:cNvSpPr>
          <p:nvPr>
            <p:ph idx="1"/>
          </p:nvPr>
        </p:nvSpPr>
        <p:spPr>
          <a:xfrm>
            <a:off x="883025" y="2089017"/>
            <a:ext cx="5241265" cy="4351338"/>
          </a:xfrm>
        </p:spPr>
        <p:txBody>
          <a:bodyPr>
            <a:normAutofit/>
          </a:bodyPr>
          <a:lstStyle/>
          <a:p>
            <a:pPr marL="0" indent="0">
              <a:buNone/>
            </a:pPr>
            <a:r>
              <a:rPr lang="en-GB" sz="2400" dirty="0"/>
              <a:t>Patients identified at risk of falling should have a multidisciplinary assessment and intervention bundle completed and documented management plan completed.</a:t>
            </a:r>
          </a:p>
          <a:p>
            <a:pPr marL="0" indent="0">
              <a:buNone/>
            </a:pPr>
            <a:r>
              <a:rPr lang="en-GB" sz="2400" dirty="0"/>
              <a:t>Some risk factors may not be modifiable but should be identified and acknowledged. </a:t>
            </a:r>
          </a:p>
          <a:p>
            <a:pPr marL="0" indent="0">
              <a:buNone/>
            </a:pPr>
            <a:r>
              <a:rPr lang="en-GB" sz="2400" dirty="0"/>
              <a:t>Actions taken will vary from individual to individual depending on their risk factors. </a:t>
            </a:r>
          </a:p>
          <a:p>
            <a:pPr marL="0" indent="0">
              <a:buNone/>
            </a:pPr>
            <a:endParaRPr lang="en-GB" sz="2200" dirty="0"/>
          </a:p>
        </p:txBody>
      </p:sp>
      <p:pic>
        <p:nvPicPr>
          <p:cNvPr id="7" name="Picture 6" descr="Jogging shoes, dumbbell, and water bottle in purple">
            <a:extLst>
              <a:ext uri="{FF2B5EF4-FFF2-40B4-BE49-F238E27FC236}">
                <a16:creationId xmlns:a16="http://schemas.microsoft.com/office/drawing/2014/main" id="{7ED38BDD-00E4-6DC8-B852-2CFE00E6FE86}"/>
              </a:ext>
            </a:extLst>
          </p:cNvPr>
          <p:cNvPicPr>
            <a:picLocks noChangeAspect="1"/>
          </p:cNvPicPr>
          <p:nvPr/>
        </p:nvPicPr>
        <p:blipFill>
          <a:blip r:embed="rId3"/>
          <a:srcRect l="15983" r="15983"/>
          <a:stretch/>
        </p:blipFill>
        <p:spPr>
          <a:xfrm>
            <a:off x="6863996" y="3154859"/>
            <a:ext cx="4030579" cy="3703141"/>
          </a:xfrm>
          <a:custGeom>
            <a:avLst/>
            <a:gdLst/>
            <a:ahLst/>
            <a:cxnLst/>
            <a:rect l="l" t="t" r="r" b="b"/>
            <a:pathLst>
              <a:path w="4030579" h="3703141">
                <a:moveTo>
                  <a:pt x="2015289" y="0"/>
                </a:moveTo>
                <a:cubicBezTo>
                  <a:pt x="3128303" y="0"/>
                  <a:pt x="4030579" y="902277"/>
                  <a:pt x="4030579" y="2015290"/>
                </a:cubicBezTo>
                <a:cubicBezTo>
                  <a:pt x="4030579" y="2710923"/>
                  <a:pt x="3678127" y="3324237"/>
                  <a:pt x="3142057" y="3686399"/>
                </a:cubicBezTo>
                <a:lnTo>
                  <a:pt x="3114499" y="3703141"/>
                </a:lnTo>
                <a:lnTo>
                  <a:pt x="916080" y="3703141"/>
                </a:lnTo>
                <a:lnTo>
                  <a:pt x="888522" y="3686399"/>
                </a:lnTo>
                <a:cubicBezTo>
                  <a:pt x="352452" y="3324237"/>
                  <a:pt x="0" y="2710923"/>
                  <a:pt x="0" y="2015290"/>
                </a:cubicBezTo>
                <a:cubicBezTo>
                  <a:pt x="0" y="902277"/>
                  <a:pt x="902277" y="0"/>
                  <a:pt x="2015289" y="0"/>
                </a:cubicBezTo>
                <a:close/>
              </a:path>
            </a:pathLst>
          </a:custGeom>
        </p:spPr>
      </p:pic>
      <p:sp>
        <p:nvSpPr>
          <p:cNvPr id="31" name="Arc 30">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10869" y="-729072"/>
            <a:ext cx="4083433" cy="408343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9" name="Picture 8" descr="Blood pressure cuff on white background">
            <a:extLst>
              <a:ext uri="{FF2B5EF4-FFF2-40B4-BE49-F238E27FC236}">
                <a16:creationId xmlns:a16="http://schemas.microsoft.com/office/drawing/2014/main" id="{B4E4973A-0327-15FC-CF48-DD72E29C9B0D}"/>
              </a:ext>
            </a:extLst>
          </p:cNvPr>
          <p:cNvPicPr>
            <a:picLocks noChangeAspect="1"/>
          </p:cNvPicPr>
          <p:nvPr/>
        </p:nvPicPr>
        <p:blipFill>
          <a:blip r:embed="rId4"/>
          <a:srcRect l="10857" r="10857"/>
          <a:stretch/>
        </p:blipFill>
        <p:spPr>
          <a:xfrm>
            <a:off x="6337555" y="-5707"/>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pic>
        <p:nvPicPr>
          <p:cNvPr id="5" name="Picture 4" descr="Eyeglasses on top of eye chart">
            <a:extLst>
              <a:ext uri="{FF2B5EF4-FFF2-40B4-BE49-F238E27FC236}">
                <a16:creationId xmlns:a16="http://schemas.microsoft.com/office/drawing/2014/main" id="{F1C75C9A-78DA-31BC-B53E-D008B0743FA5}"/>
              </a:ext>
            </a:extLst>
          </p:cNvPr>
          <p:cNvPicPr>
            <a:picLocks noChangeAspect="1"/>
          </p:cNvPicPr>
          <p:nvPr/>
        </p:nvPicPr>
        <p:blipFill>
          <a:blip r:embed="rId5"/>
          <a:srcRect l="28861" r="28861"/>
          <a:stretch/>
        </p:blipFill>
        <p:spPr>
          <a:xfrm>
            <a:off x="9933462" y="372217"/>
            <a:ext cx="2258539" cy="3554668"/>
          </a:xfrm>
          <a:custGeom>
            <a:avLst/>
            <a:gdLst/>
            <a:ahLst/>
            <a:cxnLst/>
            <a:rect l="l" t="t" r="r" b="b"/>
            <a:pathLst>
              <a:path w="2258539" h="3554668">
                <a:moveTo>
                  <a:pt x="1777334" y="0"/>
                </a:moveTo>
                <a:cubicBezTo>
                  <a:pt x="1900033" y="0"/>
                  <a:pt x="2019829" y="12434"/>
                  <a:pt x="2135529" y="36109"/>
                </a:cubicBezTo>
                <a:lnTo>
                  <a:pt x="2258539" y="67738"/>
                </a:lnTo>
                <a:lnTo>
                  <a:pt x="2258539" y="3486930"/>
                </a:lnTo>
                <a:lnTo>
                  <a:pt x="2135529" y="3518559"/>
                </a:lnTo>
                <a:cubicBezTo>
                  <a:pt x="2019829" y="3542235"/>
                  <a:pt x="1900033" y="3554668"/>
                  <a:pt x="1777334" y="3554668"/>
                </a:cubicBezTo>
                <a:cubicBezTo>
                  <a:pt x="795739" y="3554668"/>
                  <a:pt x="0" y="2758929"/>
                  <a:pt x="0" y="1777334"/>
                </a:cubicBezTo>
                <a:cubicBezTo>
                  <a:pt x="0" y="795740"/>
                  <a:pt x="795739" y="0"/>
                  <a:pt x="1777334" y="0"/>
                </a:cubicBezTo>
                <a:close/>
              </a:path>
            </a:pathLst>
          </a:custGeom>
        </p:spPr>
      </p:pic>
      <p:grpSp>
        <p:nvGrpSpPr>
          <p:cNvPr id="4" name="Group 3">
            <a:extLst>
              <a:ext uri="{FF2B5EF4-FFF2-40B4-BE49-F238E27FC236}">
                <a16:creationId xmlns:a16="http://schemas.microsoft.com/office/drawing/2014/main" id="{E039B7CA-33ED-8CE0-15B2-2C9522670F21}"/>
              </a:ext>
            </a:extLst>
          </p:cNvPr>
          <p:cNvGrpSpPr/>
          <p:nvPr/>
        </p:nvGrpSpPr>
        <p:grpSpPr>
          <a:xfrm>
            <a:off x="268977" y="223744"/>
            <a:ext cx="11650997" cy="788101"/>
            <a:chOff x="285742" y="235704"/>
            <a:chExt cx="11650997" cy="788101"/>
          </a:xfrm>
        </p:grpSpPr>
        <p:pic>
          <p:nvPicPr>
            <p:cNvPr id="6" name="Picture 5" descr="A blue and white logo&#10;&#10;Description automatically generated">
              <a:extLst>
                <a:ext uri="{FF2B5EF4-FFF2-40B4-BE49-F238E27FC236}">
                  <a16:creationId xmlns:a16="http://schemas.microsoft.com/office/drawing/2014/main" id="{311504D6-D940-2856-63E3-2025C0628FAA}"/>
                </a:ext>
              </a:extLst>
            </p:cNvPr>
            <p:cNvPicPr>
              <a:picLocks noChangeAspect="1"/>
            </p:cNvPicPr>
            <p:nvPr/>
          </p:nvPicPr>
          <p:blipFill>
            <a:blip r:embed="rId6"/>
            <a:stretch>
              <a:fillRect/>
            </a:stretch>
          </p:blipFill>
          <p:spPr>
            <a:xfrm>
              <a:off x="285742" y="235704"/>
              <a:ext cx="711226" cy="582341"/>
            </a:xfrm>
            <a:prstGeom prst="rect">
              <a:avLst/>
            </a:prstGeom>
          </p:spPr>
        </p:pic>
        <p:pic>
          <p:nvPicPr>
            <p:cNvPr id="8" name="Picture 7" descr="Blue and white logo with text&#10;&#10;Description automatically generated">
              <a:extLst>
                <a:ext uri="{FF2B5EF4-FFF2-40B4-BE49-F238E27FC236}">
                  <a16:creationId xmlns:a16="http://schemas.microsoft.com/office/drawing/2014/main" id="{4B759D30-1614-0D4E-91BD-93DE792A20F9}"/>
                </a:ext>
              </a:extLst>
            </p:cNvPr>
            <p:cNvPicPr>
              <a:picLocks noChangeAspect="1"/>
            </p:cNvPicPr>
            <p:nvPr/>
          </p:nvPicPr>
          <p:blipFill>
            <a:blip r:embed="rId7"/>
            <a:stretch>
              <a:fillRect/>
            </a:stretch>
          </p:blipFill>
          <p:spPr>
            <a:xfrm>
              <a:off x="11222364" y="309430"/>
              <a:ext cx="714375" cy="714375"/>
            </a:xfrm>
            <a:prstGeom prst="rect">
              <a:avLst/>
            </a:prstGeom>
          </p:spPr>
        </p:pic>
      </p:grpSp>
    </p:spTree>
    <p:extLst>
      <p:ext uri="{BB962C8B-B14F-4D97-AF65-F5344CB8AC3E}">
        <p14:creationId xmlns:p14="http://schemas.microsoft.com/office/powerpoint/2010/main" val="20006279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856E35-004C-846E-90B0-28835920159A}"/>
              </a:ext>
            </a:extLst>
          </p:cNvPr>
          <p:cNvSpPr>
            <a:spLocks noGrp="1"/>
          </p:cNvSpPr>
          <p:nvPr>
            <p:ph type="title"/>
          </p:nvPr>
        </p:nvSpPr>
        <p:spPr>
          <a:xfrm>
            <a:off x="1171074" y="1396686"/>
            <a:ext cx="3240506" cy="4064628"/>
          </a:xfrm>
        </p:spPr>
        <p:txBody>
          <a:bodyPr>
            <a:normAutofit/>
          </a:bodyPr>
          <a:lstStyle/>
          <a:p>
            <a:r>
              <a:rPr lang="en-GB" dirty="0">
                <a:solidFill>
                  <a:srgbClr val="FFFFFF"/>
                </a:solidFill>
              </a:rPr>
              <a:t>Cognitive impairment</a:t>
            </a:r>
            <a:br>
              <a:rPr lang="en-GB" dirty="0">
                <a:solidFill>
                  <a:srgbClr val="FFFFFF"/>
                </a:solidFill>
              </a:rPr>
            </a:br>
            <a:r>
              <a:rPr lang="en-GB" sz="1800" dirty="0">
                <a:solidFill>
                  <a:srgbClr val="FFFFFF"/>
                </a:solidFill>
              </a:rPr>
              <a:t>risk management</a:t>
            </a:r>
            <a:endParaRPr lang="en-GB" dirty="0">
              <a:solidFill>
                <a:srgbClr val="FFFFFF"/>
              </a:solidFill>
            </a:endParaRPr>
          </a:p>
        </p:txBody>
      </p:sp>
      <p:sp>
        <p:nvSpPr>
          <p:cNvPr id="12"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4CC5CDB-7E71-652D-F9C3-32E36B3BC7A9}"/>
              </a:ext>
            </a:extLst>
          </p:cNvPr>
          <p:cNvSpPr>
            <a:spLocks noGrp="1"/>
          </p:cNvSpPr>
          <p:nvPr>
            <p:ph idx="1"/>
          </p:nvPr>
        </p:nvSpPr>
        <p:spPr>
          <a:xfrm>
            <a:off x="5370153" y="670769"/>
            <a:ext cx="6609346" cy="5885171"/>
          </a:xfrm>
          <a:solidFill>
            <a:schemeClr val="bg1"/>
          </a:solidFill>
        </p:spPr>
        <p:txBody>
          <a:bodyPr>
            <a:noAutofit/>
          </a:bodyPr>
          <a:lstStyle/>
          <a:p>
            <a:pPr marL="0" indent="0">
              <a:buNone/>
            </a:pPr>
            <a:r>
              <a:rPr lang="en-GB" sz="1800" b="1" dirty="0"/>
              <a:t>Patients who are confused are one of the largest groups of individuals at risk of falls within the hospital setting.</a:t>
            </a:r>
          </a:p>
          <a:p>
            <a:r>
              <a:rPr lang="en-GB" sz="1800" dirty="0"/>
              <a:t>Confusion, whether acute or chronic, should be </a:t>
            </a:r>
            <a:r>
              <a:rPr lang="en-GB" sz="1800" b="1" dirty="0"/>
              <a:t>screened</a:t>
            </a:r>
            <a:r>
              <a:rPr lang="en-GB" sz="1800" dirty="0"/>
              <a:t> for using the 4AT, or if a fuller screening is required, a Mini-Mental State Examination (MMSE).</a:t>
            </a:r>
          </a:p>
          <a:p>
            <a:r>
              <a:rPr lang="en-GB" sz="1800" dirty="0"/>
              <a:t>Establish a </a:t>
            </a:r>
            <a:r>
              <a:rPr lang="en-GB" sz="1800" b="1" dirty="0"/>
              <a:t>collateral history </a:t>
            </a:r>
            <a:r>
              <a:rPr lang="en-GB" sz="1800" dirty="0"/>
              <a:t>from carers and relatives to determine if the problem is </a:t>
            </a:r>
            <a:r>
              <a:rPr lang="en-GB" sz="1800" b="1" dirty="0"/>
              <a:t>acute or chronic.</a:t>
            </a:r>
            <a:endParaRPr lang="en-GB" sz="1800" dirty="0"/>
          </a:p>
          <a:p>
            <a:pPr marL="0" indent="0">
              <a:buNone/>
            </a:pPr>
            <a:r>
              <a:rPr lang="en-GB" sz="1800" dirty="0"/>
              <a:t>It is important to ask:</a:t>
            </a:r>
          </a:p>
          <a:p>
            <a:r>
              <a:rPr lang="en-GB" sz="1800" dirty="0"/>
              <a:t>Does the patient has a diagnosis of dementia?</a:t>
            </a:r>
          </a:p>
          <a:p>
            <a:r>
              <a:rPr lang="en-GB" sz="1800" dirty="0"/>
              <a:t>Have the confused episodes occurred before and under what circumstances?</a:t>
            </a:r>
          </a:p>
          <a:p>
            <a:pPr marL="0" indent="0">
              <a:buNone/>
            </a:pPr>
            <a:r>
              <a:rPr lang="en-GB" sz="1800" dirty="0"/>
              <a:t>Patients with dementia or delirium are particularly vulnerable and can</a:t>
            </a:r>
          </a:p>
          <a:p>
            <a:r>
              <a:rPr lang="en-GB" sz="1800" dirty="0"/>
              <a:t>become disorientated when in an unfamiliar environment </a:t>
            </a:r>
          </a:p>
          <a:p>
            <a:r>
              <a:rPr lang="en-GB" sz="1800" dirty="0"/>
              <a:t>Be at increased risk of wandering. </a:t>
            </a:r>
          </a:p>
          <a:p>
            <a:r>
              <a:rPr lang="en-GB" sz="1800" dirty="0"/>
              <a:t>Have poor safety awareness</a:t>
            </a:r>
          </a:p>
        </p:txBody>
      </p:sp>
      <p:grpSp>
        <p:nvGrpSpPr>
          <p:cNvPr id="7" name="Group 6">
            <a:extLst>
              <a:ext uri="{FF2B5EF4-FFF2-40B4-BE49-F238E27FC236}">
                <a16:creationId xmlns:a16="http://schemas.microsoft.com/office/drawing/2014/main" id="{FACF9324-7F6F-1751-67FD-72F0E9A46F6A}"/>
              </a:ext>
            </a:extLst>
          </p:cNvPr>
          <p:cNvGrpSpPr/>
          <p:nvPr/>
        </p:nvGrpSpPr>
        <p:grpSpPr>
          <a:xfrm>
            <a:off x="270501" y="224154"/>
            <a:ext cx="11650998" cy="861829"/>
            <a:chOff x="285741" y="235704"/>
            <a:chExt cx="11650998" cy="861829"/>
          </a:xfrm>
        </p:grpSpPr>
        <p:pic>
          <p:nvPicPr>
            <p:cNvPr id="9" name="Picture 8" descr="A blue and white logo&#10;&#10;Description automatically generated">
              <a:extLst>
                <a:ext uri="{FF2B5EF4-FFF2-40B4-BE49-F238E27FC236}">
                  <a16:creationId xmlns:a16="http://schemas.microsoft.com/office/drawing/2014/main" id="{4522C7B0-860D-5B92-612F-06323705FB25}"/>
                </a:ext>
              </a:extLst>
            </p:cNvPr>
            <p:cNvPicPr>
              <a:picLocks noChangeAspect="1"/>
            </p:cNvPicPr>
            <p:nvPr/>
          </p:nvPicPr>
          <p:blipFill>
            <a:blip r:embed="rId3"/>
            <a:stretch>
              <a:fillRect/>
            </a:stretch>
          </p:blipFill>
          <p:spPr>
            <a:xfrm>
              <a:off x="285741" y="235704"/>
              <a:ext cx="1052571" cy="861829"/>
            </a:xfrm>
            <a:prstGeom prst="rect">
              <a:avLst/>
            </a:prstGeom>
          </p:spPr>
        </p:pic>
        <p:pic>
          <p:nvPicPr>
            <p:cNvPr id="11" name="Picture 10" descr="Blue and white logo with text&#10;&#10;Description automatically generated">
              <a:extLst>
                <a:ext uri="{FF2B5EF4-FFF2-40B4-BE49-F238E27FC236}">
                  <a16:creationId xmlns:a16="http://schemas.microsoft.com/office/drawing/2014/main" id="{9D60C064-2D88-1B93-3B6B-6B7F45A8DE98}"/>
                </a:ext>
              </a:extLst>
            </p:cNvPr>
            <p:cNvPicPr>
              <a:picLocks noChangeAspect="1"/>
            </p:cNvPicPr>
            <p:nvPr/>
          </p:nvPicPr>
          <p:blipFill>
            <a:blip r:embed="rId4"/>
            <a:stretch>
              <a:fillRect/>
            </a:stretch>
          </p:blipFill>
          <p:spPr>
            <a:xfrm>
              <a:off x="11222364" y="309430"/>
              <a:ext cx="714375" cy="714375"/>
            </a:xfrm>
            <a:prstGeom prst="rect">
              <a:avLst/>
            </a:prstGeom>
          </p:spPr>
        </p:pic>
      </p:grpSp>
      <p:sp>
        <p:nvSpPr>
          <p:cNvPr id="15" name="Content Placeholder 2">
            <a:extLst>
              <a:ext uri="{FF2B5EF4-FFF2-40B4-BE49-F238E27FC236}">
                <a16:creationId xmlns:a16="http://schemas.microsoft.com/office/drawing/2014/main" id="{B4FD3494-8482-36A1-2FBF-34F673B1208B}"/>
              </a:ext>
            </a:extLst>
          </p:cNvPr>
          <p:cNvSpPr txBox="1">
            <a:spLocks/>
          </p:cNvSpPr>
          <p:nvPr/>
        </p:nvSpPr>
        <p:spPr>
          <a:xfrm>
            <a:off x="5382646" y="686469"/>
            <a:ext cx="6609346" cy="5885171"/>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b="1" dirty="0"/>
              <a:t>Patients who are confused are one of the largest groups of individuals at risk of falls within the hospital setting.</a:t>
            </a:r>
          </a:p>
          <a:p>
            <a:pPr marL="0" indent="0">
              <a:buNone/>
            </a:pPr>
            <a:r>
              <a:rPr lang="en-GB" sz="1800" dirty="0"/>
              <a:t>Patients with dementia or delirium are particularly vulnerable and can</a:t>
            </a:r>
          </a:p>
          <a:p>
            <a:r>
              <a:rPr lang="en-GB" sz="1800" dirty="0"/>
              <a:t>become disorientated when in an unfamiliar environment </a:t>
            </a:r>
          </a:p>
          <a:p>
            <a:r>
              <a:rPr lang="en-GB" sz="1800" dirty="0"/>
              <a:t>Be at increased risk of wandering. </a:t>
            </a:r>
          </a:p>
          <a:p>
            <a:r>
              <a:rPr lang="en-GB" sz="1800" dirty="0"/>
              <a:t>Have poor safety awareness</a:t>
            </a:r>
            <a:endParaRPr lang="en-GB" sz="1800" b="1" dirty="0"/>
          </a:p>
          <a:p>
            <a:r>
              <a:rPr lang="en-GB" sz="1800" dirty="0"/>
              <a:t>Confusion, whether acute or chronic, should be </a:t>
            </a:r>
            <a:r>
              <a:rPr lang="en-GB" sz="1800" b="1" dirty="0"/>
              <a:t>screened</a:t>
            </a:r>
            <a:r>
              <a:rPr lang="en-GB" sz="1800" dirty="0"/>
              <a:t> for using the 4AT, or if a fuller screening is required, a Mini-Mental State Examination (MMSE).</a:t>
            </a:r>
          </a:p>
          <a:p>
            <a:r>
              <a:rPr lang="en-GB" sz="1800" dirty="0"/>
              <a:t>Establish a </a:t>
            </a:r>
            <a:r>
              <a:rPr lang="en-GB" sz="1800" b="1" dirty="0"/>
              <a:t>collateral history </a:t>
            </a:r>
            <a:r>
              <a:rPr lang="en-GB" sz="1800" dirty="0"/>
              <a:t>from carers and relatives to determine if the problem is </a:t>
            </a:r>
            <a:r>
              <a:rPr lang="en-GB" sz="1800" b="1" dirty="0"/>
              <a:t>acute or chronic.</a:t>
            </a:r>
            <a:endParaRPr lang="en-GB" sz="1800" dirty="0"/>
          </a:p>
          <a:p>
            <a:pPr marL="0" indent="0">
              <a:buFont typeface="Arial" panose="020B0604020202020204" pitchFamily="34" charset="0"/>
              <a:buNone/>
            </a:pPr>
            <a:r>
              <a:rPr lang="en-GB" sz="1800" dirty="0"/>
              <a:t>It is important to ask:</a:t>
            </a:r>
          </a:p>
          <a:p>
            <a:r>
              <a:rPr lang="en-GB" sz="1800" dirty="0"/>
              <a:t>Does the patient has a diagnosis of dementia?</a:t>
            </a:r>
          </a:p>
          <a:p>
            <a:r>
              <a:rPr lang="en-GB" sz="1800" dirty="0"/>
              <a:t>Have the confused episodes occurred before and under what circumstances?</a:t>
            </a:r>
          </a:p>
        </p:txBody>
      </p:sp>
      <p:pic>
        <p:nvPicPr>
          <p:cNvPr id="16" name="Picture 15" descr="A picture containing text, clipart&#10;&#10;Description automatically generated">
            <a:extLst>
              <a:ext uri="{FF2B5EF4-FFF2-40B4-BE49-F238E27FC236}">
                <a16:creationId xmlns:a16="http://schemas.microsoft.com/office/drawing/2014/main" id="{EBDCFA50-E159-A41B-A635-BD699DE5F1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0138" y="4425759"/>
            <a:ext cx="3652926" cy="968025"/>
          </a:xfrm>
          <a:prstGeom prst="rect">
            <a:avLst/>
          </a:prstGeom>
          <a:ln w="22225">
            <a:solidFill>
              <a:schemeClr val="accent2"/>
            </a:solidFill>
            <a:miter lim="800000"/>
          </a:ln>
        </p:spPr>
      </p:pic>
      <p:sp>
        <p:nvSpPr>
          <p:cNvPr id="6" name="TextBox 5">
            <a:extLst>
              <a:ext uri="{FF2B5EF4-FFF2-40B4-BE49-F238E27FC236}">
                <a16:creationId xmlns:a16="http://schemas.microsoft.com/office/drawing/2014/main" id="{6CB5A55D-F3C7-B0BC-60E9-2D74666DB9F6}"/>
              </a:ext>
            </a:extLst>
          </p:cNvPr>
          <p:cNvSpPr txBox="1"/>
          <p:nvPr/>
        </p:nvSpPr>
        <p:spPr>
          <a:xfrm>
            <a:off x="5652060" y="5785112"/>
            <a:ext cx="6070517" cy="677108"/>
          </a:xfrm>
          <a:prstGeom prst="rect">
            <a:avLst/>
          </a:prstGeom>
          <a:noFill/>
        </p:spPr>
        <p:txBody>
          <a:bodyPr wrap="square">
            <a:spAutoFit/>
          </a:bodyPr>
          <a:lstStyle/>
          <a:p>
            <a:pPr marL="0" indent="0" algn="ctr">
              <a:buNone/>
            </a:pPr>
            <a:r>
              <a:rPr lang="en-GB" sz="1900" b="1" dirty="0">
                <a:solidFill>
                  <a:srgbClr val="FF0000"/>
                </a:solidFill>
              </a:rPr>
              <a:t>These individuals require careful management with regular orientation and nursing in a well-lit environment. </a:t>
            </a:r>
          </a:p>
        </p:txBody>
      </p:sp>
      <p:sp>
        <p:nvSpPr>
          <p:cNvPr id="19" name="Moon 18">
            <a:extLst>
              <a:ext uri="{FF2B5EF4-FFF2-40B4-BE49-F238E27FC236}">
                <a16:creationId xmlns:a16="http://schemas.microsoft.com/office/drawing/2014/main" id="{DF294D03-78BA-BEC9-CFAC-C1C8F00FBF21}"/>
              </a:ext>
            </a:extLst>
          </p:cNvPr>
          <p:cNvSpPr/>
          <p:nvPr/>
        </p:nvSpPr>
        <p:spPr>
          <a:xfrm>
            <a:off x="187514" y="6129788"/>
            <a:ext cx="272424" cy="496491"/>
          </a:xfrm>
          <a:prstGeom prst="mo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85597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3" descr="question mark.jfif">
            <a:extLst>
              <a:ext uri="{FF2B5EF4-FFF2-40B4-BE49-F238E27FC236}">
                <a16:creationId xmlns:a16="http://schemas.microsoft.com/office/drawing/2014/main" id="{1B9AA355-68F4-C2D5-CCEE-D636F6F48663}"/>
              </a:ext>
            </a:extLst>
          </p:cNvPr>
          <p:cNvPicPr>
            <a:picLocks noChangeAspect="1"/>
          </p:cNvPicPr>
          <p:nvPr/>
        </p:nvPicPr>
        <p:blipFill rotWithShape="1">
          <a:blip r:embed="rId3" cstate="print"/>
          <a:srcRect r="-2" b="20725"/>
          <a:stretch/>
        </p:blipFill>
        <p:spPr>
          <a:xfrm>
            <a:off x="10742597" y="5463839"/>
            <a:ext cx="1222403" cy="1270618"/>
          </a:xfrm>
          <a:prstGeom prst="rect">
            <a:avLst/>
          </a:prstGeom>
        </p:spPr>
      </p:pic>
      <p:sp>
        <p:nvSpPr>
          <p:cNvPr id="2" name="Title 1"/>
          <p:cNvSpPr>
            <a:spLocks noGrp="1"/>
          </p:cNvSpPr>
          <p:nvPr>
            <p:ph type="title"/>
          </p:nvPr>
        </p:nvSpPr>
        <p:spPr>
          <a:xfrm>
            <a:off x="1371600" y="37547"/>
            <a:ext cx="9982199" cy="1055932"/>
          </a:xfrm>
        </p:spPr>
        <p:txBody>
          <a:bodyPr>
            <a:normAutofit/>
          </a:bodyPr>
          <a:lstStyle/>
          <a:p>
            <a:pPr algn="ctr"/>
            <a:r>
              <a:rPr lang="en-GB" b="1" dirty="0"/>
              <a:t>Delirium and falls</a:t>
            </a:r>
          </a:p>
        </p:txBody>
      </p:sp>
      <p:pic>
        <p:nvPicPr>
          <p:cNvPr id="7" name="Content Placeholder 6" descr="pinch me.jfif"/>
          <p:cNvPicPr>
            <a:picLocks noGrp="1" noChangeAspect="1"/>
          </p:cNvPicPr>
          <p:nvPr>
            <p:ph idx="1"/>
          </p:nvPr>
        </p:nvPicPr>
        <p:blipFill>
          <a:blip r:embed="rId4" cstate="print"/>
          <a:stretch>
            <a:fillRect/>
          </a:stretch>
        </p:blipFill>
        <p:spPr>
          <a:xfrm>
            <a:off x="465591" y="398978"/>
            <a:ext cx="3237287" cy="6060044"/>
          </a:xfrm>
        </p:spPr>
      </p:pic>
      <p:sp>
        <p:nvSpPr>
          <p:cNvPr id="4" name="Free-form: Shape 3">
            <a:extLst>
              <a:ext uri="{FF2B5EF4-FFF2-40B4-BE49-F238E27FC236}">
                <a16:creationId xmlns:a16="http://schemas.microsoft.com/office/drawing/2014/main" id="{2E2B604A-6017-6967-E9BC-3B6FEBF03A29}"/>
              </a:ext>
            </a:extLst>
          </p:cNvPr>
          <p:cNvSpPr/>
          <p:nvPr/>
        </p:nvSpPr>
        <p:spPr>
          <a:xfrm>
            <a:off x="4444998" y="1877901"/>
            <a:ext cx="6375399" cy="676260"/>
          </a:xfrm>
          <a:custGeom>
            <a:avLst/>
            <a:gdLst>
              <a:gd name="connsiteX0" fmla="*/ 0 w 6375399"/>
              <a:gd name="connsiteY0" fmla="*/ 112712 h 676260"/>
              <a:gd name="connsiteX1" fmla="*/ 112712 w 6375399"/>
              <a:gd name="connsiteY1" fmla="*/ 0 h 676260"/>
              <a:gd name="connsiteX2" fmla="*/ 6262687 w 6375399"/>
              <a:gd name="connsiteY2" fmla="*/ 0 h 676260"/>
              <a:gd name="connsiteX3" fmla="*/ 6375399 w 6375399"/>
              <a:gd name="connsiteY3" fmla="*/ 112712 h 676260"/>
              <a:gd name="connsiteX4" fmla="*/ 6375399 w 6375399"/>
              <a:gd name="connsiteY4" fmla="*/ 563548 h 676260"/>
              <a:gd name="connsiteX5" fmla="*/ 6262687 w 6375399"/>
              <a:gd name="connsiteY5" fmla="*/ 676260 h 676260"/>
              <a:gd name="connsiteX6" fmla="*/ 112712 w 6375399"/>
              <a:gd name="connsiteY6" fmla="*/ 676260 h 676260"/>
              <a:gd name="connsiteX7" fmla="*/ 0 w 6375399"/>
              <a:gd name="connsiteY7" fmla="*/ 563548 h 676260"/>
              <a:gd name="connsiteX8" fmla="*/ 0 w 6375399"/>
              <a:gd name="connsiteY8" fmla="*/ 112712 h 676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75399" h="676260">
                <a:moveTo>
                  <a:pt x="0" y="112712"/>
                </a:moveTo>
                <a:cubicBezTo>
                  <a:pt x="0" y="50463"/>
                  <a:pt x="50463" y="0"/>
                  <a:pt x="112712" y="0"/>
                </a:cubicBezTo>
                <a:lnTo>
                  <a:pt x="6262687" y="0"/>
                </a:lnTo>
                <a:cubicBezTo>
                  <a:pt x="6324936" y="0"/>
                  <a:pt x="6375399" y="50463"/>
                  <a:pt x="6375399" y="112712"/>
                </a:cubicBezTo>
                <a:lnTo>
                  <a:pt x="6375399" y="563548"/>
                </a:lnTo>
                <a:cubicBezTo>
                  <a:pt x="6375399" y="625797"/>
                  <a:pt x="6324936" y="676260"/>
                  <a:pt x="6262687" y="676260"/>
                </a:cubicBezTo>
                <a:lnTo>
                  <a:pt x="112712" y="676260"/>
                </a:lnTo>
                <a:cubicBezTo>
                  <a:pt x="50463" y="676260"/>
                  <a:pt x="0" y="625797"/>
                  <a:pt x="0" y="563548"/>
                </a:cubicBezTo>
                <a:lnTo>
                  <a:pt x="0" y="112712"/>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97782" tIns="97782" rIns="97782" bIns="97782" numCol="1" spcCol="1270" anchor="ctr" anchorCtr="0">
            <a:noAutofit/>
          </a:bodyPr>
          <a:lstStyle/>
          <a:p>
            <a:pPr marL="0" lvl="0" indent="0" algn="l" defTabSz="755650" rtl="0">
              <a:lnSpc>
                <a:spcPct val="90000"/>
              </a:lnSpc>
              <a:spcBef>
                <a:spcPct val="0"/>
              </a:spcBef>
              <a:spcAft>
                <a:spcPct val="35000"/>
              </a:spcAft>
              <a:buNone/>
            </a:pPr>
            <a:r>
              <a:rPr lang="en-GB" sz="2000" b="1" kern="1200" dirty="0">
                <a:solidFill>
                  <a:schemeClr val="tx2">
                    <a:lumMod val="50000"/>
                  </a:schemeClr>
                </a:solidFill>
              </a:rPr>
              <a:t>Delirium</a:t>
            </a:r>
            <a:r>
              <a:rPr lang="en-GB" sz="2000" kern="1200" dirty="0">
                <a:solidFill>
                  <a:schemeClr val="tx2">
                    <a:lumMod val="50000"/>
                  </a:schemeClr>
                </a:solidFill>
              </a:rPr>
              <a:t> – one of the most common signs of deterioration in frail older adults</a:t>
            </a:r>
          </a:p>
        </p:txBody>
      </p:sp>
      <p:sp>
        <p:nvSpPr>
          <p:cNvPr id="5" name="Free-form: Shape 4">
            <a:extLst>
              <a:ext uri="{FF2B5EF4-FFF2-40B4-BE49-F238E27FC236}">
                <a16:creationId xmlns:a16="http://schemas.microsoft.com/office/drawing/2014/main" id="{E639E44F-CC81-E8D9-A3CF-4ABEBD8F46F7}"/>
              </a:ext>
            </a:extLst>
          </p:cNvPr>
          <p:cNvSpPr/>
          <p:nvPr/>
        </p:nvSpPr>
        <p:spPr>
          <a:xfrm>
            <a:off x="4015409" y="957284"/>
            <a:ext cx="7255565" cy="816408"/>
          </a:xfrm>
          <a:custGeom>
            <a:avLst/>
            <a:gdLst>
              <a:gd name="connsiteX0" fmla="*/ 0 w 6375399"/>
              <a:gd name="connsiteY0" fmla="*/ 112712 h 676260"/>
              <a:gd name="connsiteX1" fmla="*/ 112712 w 6375399"/>
              <a:gd name="connsiteY1" fmla="*/ 0 h 676260"/>
              <a:gd name="connsiteX2" fmla="*/ 6262687 w 6375399"/>
              <a:gd name="connsiteY2" fmla="*/ 0 h 676260"/>
              <a:gd name="connsiteX3" fmla="*/ 6375399 w 6375399"/>
              <a:gd name="connsiteY3" fmla="*/ 112712 h 676260"/>
              <a:gd name="connsiteX4" fmla="*/ 6375399 w 6375399"/>
              <a:gd name="connsiteY4" fmla="*/ 563548 h 676260"/>
              <a:gd name="connsiteX5" fmla="*/ 6262687 w 6375399"/>
              <a:gd name="connsiteY5" fmla="*/ 676260 h 676260"/>
              <a:gd name="connsiteX6" fmla="*/ 112712 w 6375399"/>
              <a:gd name="connsiteY6" fmla="*/ 676260 h 676260"/>
              <a:gd name="connsiteX7" fmla="*/ 0 w 6375399"/>
              <a:gd name="connsiteY7" fmla="*/ 563548 h 676260"/>
              <a:gd name="connsiteX8" fmla="*/ 0 w 6375399"/>
              <a:gd name="connsiteY8" fmla="*/ 112712 h 676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75399" h="676260">
                <a:moveTo>
                  <a:pt x="0" y="112712"/>
                </a:moveTo>
                <a:cubicBezTo>
                  <a:pt x="0" y="50463"/>
                  <a:pt x="50463" y="0"/>
                  <a:pt x="112712" y="0"/>
                </a:cubicBezTo>
                <a:lnTo>
                  <a:pt x="6262687" y="0"/>
                </a:lnTo>
                <a:cubicBezTo>
                  <a:pt x="6324936" y="0"/>
                  <a:pt x="6375399" y="50463"/>
                  <a:pt x="6375399" y="112712"/>
                </a:cubicBezTo>
                <a:lnTo>
                  <a:pt x="6375399" y="563548"/>
                </a:lnTo>
                <a:cubicBezTo>
                  <a:pt x="6375399" y="625797"/>
                  <a:pt x="6324936" y="676260"/>
                  <a:pt x="6262687" y="676260"/>
                </a:cubicBezTo>
                <a:lnTo>
                  <a:pt x="112712" y="676260"/>
                </a:lnTo>
                <a:cubicBezTo>
                  <a:pt x="50463" y="676260"/>
                  <a:pt x="0" y="625797"/>
                  <a:pt x="0" y="563548"/>
                </a:cubicBezTo>
                <a:lnTo>
                  <a:pt x="0" y="112712"/>
                </a:lnTo>
                <a:close/>
              </a:path>
            </a:pathLst>
          </a:custGeom>
        </p:spPr>
        <p:style>
          <a:lnRef idx="2">
            <a:schemeClr val="lt1">
              <a:hueOff val="0"/>
              <a:satOff val="0"/>
              <a:lumOff val="0"/>
              <a:alphaOff val="0"/>
            </a:schemeClr>
          </a:lnRef>
          <a:fillRef idx="1">
            <a:schemeClr val="accent5">
              <a:hueOff val="-1126424"/>
              <a:satOff val="-2903"/>
              <a:lumOff val="-1961"/>
              <a:alphaOff val="0"/>
            </a:schemeClr>
          </a:fillRef>
          <a:effectRef idx="0">
            <a:schemeClr val="accent5">
              <a:hueOff val="-1126424"/>
              <a:satOff val="-2903"/>
              <a:lumOff val="-1961"/>
              <a:alphaOff val="0"/>
            </a:schemeClr>
          </a:effectRef>
          <a:fontRef idx="minor">
            <a:schemeClr val="lt1"/>
          </a:fontRef>
        </p:style>
        <p:txBody>
          <a:bodyPr spcFirstLastPara="0" vert="horz" wrap="square" lIns="97782" tIns="97782" rIns="97782" bIns="97782" numCol="1" spcCol="1270" anchor="ctr" anchorCtr="0">
            <a:noAutofit/>
          </a:bodyPr>
          <a:lstStyle/>
          <a:p>
            <a:pPr marL="0" lvl="0" indent="0" algn="ctr" defTabSz="755650" rtl="0">
              <a:lnSpc>
                <a:spcPct val="90000"/>
              </a:lnSpc>
              <a:spcBef>
                <a:spcPct val="0"/>
              </a:spcBef>
              <a:spcAft>
                <a:spcPct val="35000"/>
              </a:spcAft>
              <a:buNone/>
            </a:pPr>
            <a:r>
              <a:rPr lang="en-GB" sz="3200" kern="1200" dirty="0">
                <a:solidFill>
                  <a:schemeClr val="tx2">
                    <a:lumMod val="50000"/>
                  </a:schemeClr>
                </a:solidFill>
              </a:rPr>
              <a:t>What is Delirium?</a:t>
            </a:r>
          </a:p>
        </p:txBody>
      </p:sp>
      <p:sp>
        <p:nvSpPr>
          <p:cNvPr id="9" name="Free-form: Shape 8">
            <a:extLst>
              <a:ext uri="{FF2B5EF4-FFF2-40B4-BE49-F238E27FC236}">
                <a16:creationId xmlns:a16="http://schemas.microsoft.com/office/drawing/2014/main" id="{F465ACF8-A4C1-54EE-5F07-231D354ED5BA}"/>
              </a:ext>
            </a:extLst>
          </p:cNvPr>
          <p:cNvSpPr/>
          <p:nvPr/>
        </p:nvSpPr>
        <p:spPr>
          <a:xfrm>
            <a:off x="4445000" y="2613300"/>
            <a:ext cx="6375399" cy="676260"/>
          </a:xfrm>
          <a:custGeom>
            <a:avLst/>
            <a:gdLst>
              <a:gd name="connsiteX0" fmla="*/ 0 w 6375399"/>
              <a:gd name="connsiteY0" fmla="*/ 112712 h 676260"/>
              <a:gd name="connsiteX1" fmla="*/ 112712 w 6375399"/>
              <a:gd name="connsiteY1" fmla="*/ 0 h 676260"/>
              <a:gd name="connsiteX2" fmla="*/ 6262687 w 6375399"/>
              <a:gd name="connsiteY2" fmla="*/ 0 h 676260"/>
              <a:gd name="connsiteX3" fmla="*/ 6375399 w 6375399"/>
              <a:gd name="connsiteY3" fmla="*/ 112712 h 676260"/>
              <a:gd name="connsiteX4" fmla="*/ 6375399 w 6375399"/>
              <a:gd name="connsiteY4" fmla="*/ 563548 h 676260"/>
              <a:gd name="connsiteX5" fmla="*/ 6262687 w 6375399"/>
              <a:gd name="connsiteY5" fmla="*/ 676260 h 676260"/>
              <a:gd name="connsiteX6" fmla="*/ 112712 w 6375399"/>
              <a:gd name="connsiteY6" fmla="*/ 676260 h 676260"/>
              <a:gd name="connsiteX7" fmla="*/ 0 w 6375399"/>
              <a:gd name="connsiteY7" fmla="*/ 563548 h 676260"/>
              <a:gd name="connsiteX8" fmla="*/ 0 w 6375399"/>
              <a:gd name="connsiteY8" fmla="*/ 112712 h 676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75399" h="676260">
                <a:moveTo>
                  <a:pt x="0" y="112712"/>
                </a:moveTo>
                <a:cubicBezTo>
                  <a:pt x="0" y="50463"/>
                  <a:pt x="50463" y="0"/>
                  <a:pt x="112712" y="0"/>
                </a:cubicBezTo>
                <a:lnTo>
                  <a:pt x="6262687" y="0"/>
                </a:lnTo>
                <a:cubicBezTo>
                  <a:pt x="6324936" y="0"/>
                  <a:pt x="6375399" y="50463"/>
                  <a:pt x="6375399" y="112712"/>
                </a:cubicBezTo>
                <a:lnTo>
                  <a:pt x="6375399" y="563548"/>
                </a:lnTo>
                <a:cubicBezTo>
                  <a:pt x="6375399" y="625797"/>
                  <a:pt x="6324936" y="676260"/>
                  <a:pt x="6262687" y="676260"/>
                </a:cubicBezTo>
                <a:lnTo>
                  <a:pt x="112712" y="676260"/>
                </a:lnTo>
                <a:cubicBezTo>
                  <a:pt x="50463" y="676260"/>
                  <a:pt x="0" y="625797"/>
                  <a:pt x="0" y="563548"/>
                </a:cubicBezTo>
                <a:lnTo>
                  <a:pt x="0" y="112712"/>
                </a:lnTo>
                <a:close/>
              </a:path>
            </a:pathLst>
          </a:custGeom>
        </p:spPr>
        <p:style>
          <a:lnRef idx="2">
            <a:schemeClr val="lt1">
              <a:hueOff val="0"/>
              <a:satOff val="0"/>
              <a:lumOff val="0"/>
              <a:alphaOff val="0"/>
            </a:schemeClr>
          </a:lnRef>
          <a:fillRef idx="1">
            <a:schemeClr val="accent5">
              <a:hueOff val="-2252848"/>
              <a:satOff val="-5806"/>
              <a:lumOff val="-3922"/>
              <a:alphaOff val="0"/>
            </a:schemeClr>
          </a:fillRef>
          <a:effectRef idx="0">
            <a:schemeClr val="accent5">
              <a:hueOff val="-2252848"/>
              <a:satOff val="-5806"/>
              <a:lumOff val="-3922"/>
              <a:alphaOff val="0"/>
            </a:schemeClr>
          </a:effectRef>
          <a:fontRef idx="minor">
            <a:schemeClr val="lt1"/>
          </a:fontRef>
        </p:style>
        <p:txBody>
          <a:bodyPr spcFirstLastPara="0" vert="horz" wrap="square" lIns="97782" tIns="97782" rIns="97782" bIns="97782" numCol="1" spcCol="1270" anchor="ctr" anchorCtr="0">
            <a:noAutofit/>
          </a:bodyPr>
          <a:lstStyle/>
          <a:p>
            <a:pPr marL="0" lvl="0" indent="0" algn="l" defTabSz="755650" rtl="0">
              <a:lnSpc>
                <a:spcPct val="90000"/>
              </a:lnSpc>
              <a:spcBef>
                <a:spcPct val="0"/>
              </a:spcBef>
              <a:spcAft>
                <a:spcPct val="35000"/>
              </a:spcAft>
              <a:buNone/>
            </a:pPr>
            <a:r>
              <a:rPr lang="en-GB" sz="2000" kern="1200" dirty="0">
                <a:solidFill>
                  <a:schemeClr val="tx2">
                    <a:lumMod val="50000"/>
                  </a:schemeClr>
                </a:solidFill>
              </a:rPr>
              <a:t>These are the most common causes in older people but can you think of any others?</a:t>
            </a:r>
          </a:p>
        </p:txBody>
      </p:sp>
      <p:sp>
        <p:nvSpPr>
          <p:cNvPr id="10" name="Free-form: Shape 9">
            <a:extLst>
              <a:ext uri="{FF2B5EF4-FFF2-40B4-BE49-F238E27FC236}">
                <a16:creationId xmlns:a16="http://schemas.microsoft.com/office/drawing/2014/main" id="{B9B66009-766F-6804-E874-CD4D2F981847}"/>
              </a:ext>
            </a:extLst>
          </p:cNvPr>
          <p:cNvSpPr/>
          <p:nvPr/>
        </p:nvSpPr>
        <p:spPr>
          <a:xfrm>
            <a:off x="4444998" y="3338584"/>
            <a:ext cx="6375399" cy="676260"/>
          </a:xfrm>
          <a:custGeom>
            <a:avLst/>
            <a:gdLst>
              <a:gd name="connsiteX0" fmla="*/ 0 w 6375399"/>
              <a:gd name="connsiteY0" fmla="*/ 112712 h 676260"/>
              <a:gd name="connsiteX1" fmla="*/ 112712 w 6375399"/>
              <a:gd name="connsiteY1" fmla="*/ 0 h 676260"/>
              <a:gd name="connsiteX2" fmla="*/ 6262687 w 6375399"/>
              <a:gd name="connsiteY2" fmla="*/ 0 h 676260"/>
              <a:gd name="connsiteX3" fmla="*/ 6375399 w 6375399"/>
              <a:gd name="connsiteY3" fmla="*/ 112712 h 676260"/>
              <a:gd name="connsiteX4" fmla="*/ 6375399 w 6375399"/>
              <a:gd name="connsiteY4" fmla="*/ 563548 h 676260"/>
              <a:gd name="connsiteX5" fmla="*/ 6262687 w 6375399"/>
              <a:gd name="connsiteY5" fmla="*/ 676260 h 676260"/>
              <a:gd name="connsiteX6" fmla="*/ 112712 w 6375399"/>
              <a:gd name="connsiteY6" fmla="*/ 676260 h 676260"/>
              <a:gd name="connsiteX7" fmla="*/ 0 w 6375399"/>
              <a:gd name="connsiteY7" fmla="*/ 563548 h 676260"/>
              <a:gd name="connsiteX8" fmla="*/ 0 w 6375399"/>
              <a:gd name="connsiteY8" fmla="*/ 112712 h 676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75399" h="676260">
                <a:moveTo>
                  <a:pt x="0" y="112712"/>
                </a:moveTo>
                <a:cubicBezTo>
                  <a:pt x="0" y="50463"/>
                  <a:pt x="50463" y="0"/>
                  <a:pt x="112712" y="0"/>
                </a:cubicBezTo>
                <a:lnTo>
                  <a:pt x="6262687" y="0"/>
                </a:lnTo>
                <a:cubicBezTo>
                  <a:pt x="6324936" y="0"/>
                  <a:pt x="6375399" y="50463"/>
                  <a:pt x="6375399" y="112712"/>
                </a:cubicBezTo>
                <a:lnTo>
                  <a:pt x="6375399" y="563548"/>
                </a:lnTo>
                <a:cubicBezTo>
                  <a:pt x="6375399" y="625797"/>
                  <a:pt x="6324936" y="676260"/>
                  <a:pt x="6262687" y="676260"/>
                </a:cubicBezTo>
                <a:lnTo>
                  <a:pt x="112712" y="676260"/>
                </a:lnTo>
                <a:cubicBezTo>
                  <a:pt x="50463" y="676260"/>
                  <a:pt x="0" y="625797"/>
                  <a:pt x="0" y="563548"/>
                </a:cubicBezTo>
                <a:lnTo>
                  <a:pt x="0" y="112712"/>
                </a:lnTo>
                <a:close/>
              </a:path>
            </a:pathLst>
          </a:custGeom>
        </p:spPr>
        <p:style>
          <a:lnRef idx="2">
            <a:schemeClr val="lt1">
              <a:hueOff val="0"/>
              <a:satOff val="0"/>
              <a:lumOff val="0"/>
              <a:alphaOff val="0"/>
            </a:schemeClr>
          </a:lnRef>
          <a:fillRef idx="1">
            <a:schemeClr val="accent5">
              <a:hueOff val="-3379271"/>
              <a:satOff val="-8710"/>
              <a:lumOff val="-5883"/>
              <a:alphaOff val="0"/>
            </a:schemeClr>
          </a:fillRef>
          <a:effectRef idx="0">
            <a:schemeClr val="accent5">
              <a:hueOff val="-3379271"/>
              <a:satOff val="-8710"/>
              <a:lumOff val="-5883"/>
              <a:alphaOff val="0"/>
            </a:schemeClr>
          </a:effectRef>
          <a:fontRef idx="minor">
            <a:schemeClr val="lt1"/>
          </a:fontRef>
        </p:style>
        <p:txBody>
          <a:bodyPr spcFirstLastPara="0" vert="horz" wrap="square" lIns="97782" tIns="97782" rIns="97782" bIns="97782" numCol="1" spcCol="1270" anchor="ctr" anchorCtr="0">
            <a:noAutofit/>
          </a:bodyPr>
          <a:lstStyle/>
          <a:p>
            <a:pPr marL="0" lvl="0" indent="0" algn="l" defTabSz="755650" rtl="0">
              <a:lnSpc>
                <a:spcPct val="90000"/>
              </a:lnSpc>
              <a:spcBef>
                <a:spcPct val="0"/>
              </a:spcBef>
              <a:spcAft>
                <a:spcPct val="35000"/>
              </a:spcAft>
              <a:buNone/>
            </a:pPr>
            <a:r>
              <a:rPr lang="en-GB" sz="2400" kern="1200" dirty="0">
                <a:solidFill>
                  <a:schemeClr val="tx2">
                    <a:lumMod val="50000"/>
                  </a:schemeClr>
                </a:solidFill>
              </a:rPr>
              <a:t>Can last days/weeks/months</a:t>
            </a:r>
          </a:p>
        </p:txBody>
      </p:sp>
      <p:sp>
        <p:nvSpPr>
          <p:cNvPr id="11" name="Free-form: Shape 10">
            <a:extLst>
              <a:ext uri="{FF2B5EF4-FFF2-40B4-BE49-F238E27FC236}">
                <a16:creationId xmlns:a16="http://schemas.microsoft.com/office/drawing/2014/main" id="{1905B3B1-6491-A427-6EFF-7492453C81BB}"/>
              </a:ext>
            </a:extLst>
          </p:cNvPr>
          <p:cNvSpPr/>
          <p:nvPr/>
        </p:nvSpPr>
        <p:spPr>
          <a:xfrm>
            <a:off x="4444999" y="4072952"/>
            <a:ext cx="6375399" cy="676260"/>
          </a:xfrm>
          <a:custGeom>
            <a:avLst/>
            <a:gdLst>
              <a:gd name="connsiteX0" fmla="*/ 0 w 6375399"/>
              <a:gd name="connsiteY0" fmla="*/ 112712 h 676260"/>
              <a:gd name="connsiteX1" fmla="*/ 112712 w 6375399"/>
              <a:gd name="connsiteY1" fmla="*/ 0 h 676260"/>
              <a:gd name="connsiteX2" fmla="*/ 6262687 w 6375399"/>
              <a:gd name="connsiteY2" fmla="*/ 0 h 676260"/>
              <a:gd name="connsiteX3" fmla="*/ 6375399 w 6375399"/>
              <a:gd name="connsiteY3" fmla="*/ 112712 h 676260"/>
              <a:gd name="connsiteX4" fmla="*/ 6375399 w 6375399"/>
              <a:gd name="connsiteY4" fmla="*/ 563548 h 676260"/>
              <a:gd name="connsiteX5" fmla="*/ 6262687 w 6375399"/>
              <a:gd name="connsiteY5" fmla="*/ 676260 h 676260"/>
              <a:gd name="connsiteX6" fmla="*/ 112712 w 6375399"/>
              <a:gd name="connsiteY6" fmla="*/ 676260 h 676260"/>
              <a:gd name="connsiteX7" fmla="*/ 0 w 6375399"/>
              <a:gd name="connsiteY7" fmla="*/ 563548 h 676260"/>
              <a:gd name="connsiteX8" fmla="*/ 0 w 6375399"/>
              <a:gd name="connsiteY8" fmla="*/ 112712 h 676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75399" h="676260">
                <a:moveTo>
                  <a:pt x="0" y="112712"/>
                </a:moveTo>
                <a:cubicBezTo>
                  <a:pt x="0" y="50463"/>
                  <a:pt x="50463" y="0"/>
                  <a:pt x="112712" y="0"/>
                </a:cubicBezTo>
                <a:lnTo>
                  <a:pt x="6262687" y="0"/>
                </a:lnTo>
                <a:cubicBezTo>
                  <a:pt x="6324936" y="0"/>
                  <a:pt x="6375399" y="50463"/>
                  <a:pt x="6375399" y="112712"/>
                </a:cubicBezTo>
                <a:lnTo>
                  <a:pt x="6375399" y="563548"/>
                </a:lnTo>
                <a:cubicBezTo>
                  <a:pt x="6375399" y="625797"/>
                  <a:pt x="6324936" y="676260"/>
                  <a:pt x="6262687" y="676260"/>
                </a:cubicBezTo>
                <a:lnTo>
                  <a:pt x="112712" y="676260"/>
                </a:lnTo>
                <a:cubicBezTo>
                  <a:pt x="50463" y="676260"/>
                  <a:pt x="0" y="625797"/>
                  <a:pt x="0" y="563548"/>
                </a:cubicBezTo>
                <a:lnTo>
                  <a:pt x="0" y="112712"/>
                </a:lnTo>
                <a:close/>
              </a:path>
            </a:pathLst>
          </a:custGeom>
        </p:spPr>
        <p:style>
          <a:lnRef idx="2">
            <a:schemeClr val="lt1">
              <a:hueOff val="0"/>
              <a:satOff val="0"/>
              <a:lumOff val="0"/>
              <a:alphaOff val="0"/>
            </a:schemeClr>
          </a:lnRef>
          <a:fillRef idx="1">
            <a:schemeClr val="accent5">
              <a:hueOff val="-4505695"/>
              <a:satOff val="-11613"/>
              <a:lumOff val="-7843"/>
              <a:alphaOff val="0"/>
            </a:schemeClr>
          </a:fillRef>
          <a:effectRef idx="0">
            <a:schemeClr val="accent5">
              <a:hueOff val="-4505695"/>
              <a:satOff val="-11613"/>
              <a:lumOff val="-7843"/>
              <a:alphaOff val="0"/>
            </a:schemeClr>
          </a:effectRef>
          <a:fontRef idx="minor">
            <a:schemeClr val="lt1"/>
          </a:fontRef>
        </p:style>
        <p:txBody>
          <a:bodyPr spcFirstLastPara="0" vert="horz" wrap="square" lIns="97782" tIns="97782" rIns="97782" bIns="97782" numCol="1" spcCol="1270" anchor="ctr" anchorCtr="0">
            <a:noAutofit/>
          </a:bodyPr>
          <a:lstStyle/>
          <a:p>
            <a:pPr marL="0" lvl="0" indent="0" algn="l" defTabSz="755650" rtl="0">
              <a:lnSpc>
                <a:spcPct val="90000"/>
              </a:lnSpc>
              <a:spcBef>
                <a:spcPct val="0"/>
              </a:spcBef>
              <a:spcAft>
                <a:spcPct val="35000"/>
              </a:spcAft>
              <a:buNone/>
            </a:pPr>
            <a:r>
              <a:rPr lang="en-GB" sz="2400" kern="1200" dirty="0">
                <a:solidFill>
                  <a:schemeClr val="tx2">
                    <a:lumMod val="50000"/>
                  </a:schemeClr>
                </a:solidFill>
              </a:rPr>
              <a:t>Can be hypoactive or hyperactive or mixed</a:t>
            </a:r>
          </a:p>
        </p:txBody>
      </p:sp>
      <p:sp>
        <p:nvSpPr>
          <p:cNvPr id="12" name="Free-form: Shape 11">
            <a:extLst>
              <a:ext uri="{FF2B5EF4-FFF2-40B4-BE49-F238E27FC236}">
                <a16:creationId xmlns:a16="http://schemas.microsoft.com/office/drawing/2014/main" id="{9C3E1FF0-BD43-A00D-5500-FECB2B976308}"/>
              </a:ext>
            </a:extLst>
          </p:cNvPr>
          <p:cNvSpPr/>
          <p:nvPr/>
        </p:nvSpPr>
        <p:spPr>
          <a:xfrm>
            <a:off x="4444999" y="4778781"/>
            <a:ext cx="6375399" cy="676260"/>
          </a:xfrm>
          <a:custGeom>
            <a:avLst/>
            <a:gdLst>
              <a:gd name="connsiteX0" fmla="*/ 0 w 6375399"/>
              <a:gd name="connsiteY0" fmla="*/ 112712 h 676260"/>
              <a:gd name="connsiteX1" fmla="*/ 112712 w 6375399"/>
              <a:gd name="connsiteY1" fmla="*/ 0 h 676260"/>
              <a:gd name="connsiteX2" fmla="*/ 6262687 w 6375399"/>
              <a:gd name="connsiteY2" fmla="*/ 0 h 676260"/>
              <a:gd name="connsiteX3" fmla="*/ 6375399 w 6375399"/>
              <a:gd name="connsiteY3" fmla="*/ 112712 h 676260"/>
              <a:gd name="connsiteX4" fmla="*/ 6375399 w 6375399"/>
              <a:gd name="connsiteY4" fmla="*/ 563548 h 676260"/>
              <a:gd name="connsiteX5" fmla="*/ 6262687 w 6375399"/>
              <a:gd name="connsiteY5" fmla="*/ 676260 h 676260"/>
              <a:gd name="connsiteX6" fmla="*/ 112712 w 6375399"/>
              <a:gd name="connsiteY6" fmla="*/ 676260 h 676260"/>
              <a:gd name="connsiteX7" fmla="*/ 0 w 6375399"/>
              <a:gd name="connsiteY7" fmla="*/ 563548 h 676260"/>
              <a:gd name="connsiteX8" fmla="*/ 0 w 6375399"/>
              <a:gd name="connsiteY8" fmla="*/ 112712 h 676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75399" h="676260">
                <a:moveTo>
                  <a:pt x="0" y="112712"/>
                </a:moveTo>
                <a:cubicBezTo>
                  <a:pt x="0" y="50463"/>
                  <a:pt x="50463" y="0"/>
                  <a:pt x="112712" y="0"/>
                </a:cubicBezTo>
                <a:lnTo>
                  <a:pt x="6262687" y="0"/>
                </a:lnTo>
                <a:cubicBezTo>
                  <a:pt x="6324936" y="0"/>
                  <a:pt x="6375399" y="50463"/>
                  <a:pt x="6375399" y="112712"/>
                </a:cubicBezTo>
                <a:lnTo>
                  <a:pt x="6375399" y="563548"/>
                </a:lnTo>
                <a:cubicBezTo>
                  <a:pt x="6375399" y="625797"/>
                  <a:pt x="6324936" y="676260"/>
                  <a:pt x="6262687" y="676260"/>
                </a:cubicBezTo>
                <a:lnTo>
                  <a:pt x="112712" y="676260"/>
                </a:lnTo>
                <a:cubicBezTo>
                  <a:pt x="50463" y="676260"/>
                  <a:pt x="0" y="625797"/>
                  <a:pt x="0" y="563548"/>
                </a:cubicBezTo>
                <a:lnTo>
                  <a:pt x="0" y="112712"/>
                </a:lnTo>
                <a:close/>
              </a:path>
            </a:pathLst>
          </a:custGeom>
        </p:spPr>
        <p:style>
          <a:lnRef idx="2">
            <a:schemeClr val="lt1">
              <a:hueOff val="0"/>
              <a:satOff val="0"/>
              <a:lumOff val="0"/>
              <a:alphaOff val="0"/>
            </a:schemeClr>
          </a:lnRef>
          <a:fillRef idx="1">
            <a:schemeClr val="accent5">
              <a:hueOff val="-5632119"/>
              <a:satOff val="-14516"/>
              <a:lumOff val="-9804"/>
              <a:alphaOff val="0"/>
            </a:schemeClr>
          </a:fillRef>
          <a:effectRef idx="0">
            <a:schemeClr val="accent5">
              <a:hueOff val="-5632119"/>
              <a:satOff val="-14516"/>
              <a:lumOff val="-9804"/>
              <a:alphaOff val="0"/>
            </a:schemeClr>
          </a:effectRef>
          <a:fontRef idx="minor">
            <a:schemeClr val="lt1"/>
          </a:fontRef>
        </p:style>
        <p:txBody>
          <a:bodyPr spcFirstLastPara="0" vert="horz" wrap="square" lIns="97782" tIns="97782" rIns="97782" bIns="97782" numCol="1" spcCol="1270" anchor="ctr" anchorCtr="0">
            <a:noAutofit/>
          </a:bodyPr>
          <a:lstStyle/>
          <a:p>
            <a:pPr marL="0" lvl="0" indent="0" algn="l" defTabSz="755650" rtl="0">
              <a:lnSpc>
                <a:spcPct val="90000"/>
              </a:lnSpc>
              <a:spcBef>
                <a:spcPct val="0"/>
              </a:spcBef>
              <a:spcAft>
                <a:spcPct val="35000"/>
              </a:spcAft>
              <a:buNone/>
            </a:pPr>
            <a:r>
              <a:rPr lang="en-GB" sz="2400" b="1" kern="1200" dirty="0">
                <a:solidFill>
                  <a:schemeClr val="tx2">
                    <a:lumMod val="50000"/>
                  </a:schemeClr>
                </a:solidFill>
              </a:rPr>
              <a:t>Falls</a:t>
            </a:r>
            <a:r>
              <a:rPr lang="en-GB" sz="2400" kern="1200" dirty="0">
                <a:solidFill>
                  <a:schemeClr val="tx2">
                    <a:lumMod val="50000"/>
                  </a:schemeClr>
                </a:solidFill>
              </a:rPr>
              <a:t> – may present to A&amp;E/OOH/GP with a fall</a:t>
            </a:r>
          </a:p>
        </p:txBody>
      </p:sp>
      <p:sp>
        <p:nvSpPr>
          <p:cNvPr id="6" name="Right Arrow 5"/>
          <p:cNvSpPr/>
          <p:nvPr/>
        </p:nvSpPr>
        <p:spPr>
          <a:xfrm rot="-10800000">
            <a:off x="3488690" y="2235200"/>
            <a:ext cx="845820" cy="1441451"/>
          </a:xfrm>
          <a:prstGeom prst="rightArrow">
            <a:avLst/>
          </a:prstGeom>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 name="Group 13">
            <a:extLst>
              <a:ext uri="{FF2B5EF4-FFF2-40B4-BE49-F238E27FC236}">
                <a16:creationId xmlns:a16="http://schemas.microsoft.com/office/drawing/2014/main" id="{EEC5EEA1-4D7E-0A75-079A-62E86C32CCD8}"/>
              </a:ext>
            </a:extLst>
          </p:cNvPr>
          <p:cNvGrpSpPr/>
          <p:nvPr/>
        </p:nvGrpSpPr>
        <p:grpSpPr>
          <a:xfrm>
            <a:off x="3247893" y="5463838"/>
            <a:ext cx="7572504" cy="1115907"/>
            <a:chOff x="3269534" y="5418328"/>
            <a:chExt cx="7550865" cy="726647"/>
          </a:xfrm>
        </p:grpSpPr>
        <p:sp>
          <p:nvSpPr>
            <p:cNvPr id="13" name="Free-form: Shape 12">
              <a:extLst>
                <a:ext uri="{FF2B5EF4-FFF2-40B4-BE49-F238E27FC236}">
                  <a16:creationId xmlns:a16="http://schemas.microsoft.com/office/drawing/2014/main" id="{5650CA32-7843-6F3A-0247-E3761282C894}"/>
                </a:ext>
              </a:extLst>
            </p:cNvPr>
            <p:cNvSpPr/>
            <p:nvPr/>
          </p:nvSpPr>
          <p:spPr>
            <a:xfrm>
              <a:off x="4445000" y="5468715"/>
              <a:ext cx="6375399" cy="676260"/>
            </a:xfrm>
            <a:custGeom>
              <a:avLst/>
              <a:gdLst>
                <a:gd name="connsiteX0" fmla="*/ 0 w 6375399"/>
                <a:gd name="connsiteY0" fmla="*/ 112712 h 676260"/>
                <a:gd name="connsiteX1" fmla="*/ 112712 w 6375399"/>
                <a:gd name="connsiteY1" fmla="*/ 0 h 676260"/>
                <a:gd name="connsiteX2" fmla="*/ 6262687 w 6375399"/>
                <a:gd name="connsiteY2" fmla="*/ 0 h 676260"/>
                <a:gd name="connsiteX3" fmla="*/ 6375399 w 6375399"/>
                <a:gd name="connsiteY3" fmla="*/ 112712 h 676260"/>
                <a:gd name="connsiteX4" fmla="*/ 6375399 w 6375399"/>
                <a:gd name="connsiteY4" fmla="*/ 563548 h 676260"/>
                <a:gd name="connsiteX5" fmla="*/ 6262687 w 6375399"/>
                <a:gd name="connsiteY5" fmla="*/ 676260 h 676260"/>
                <a:gd name="connsiteX6" fmla="*/ 112712 w 6375399"/>
                <a:gd name="connsiteY6" fmla="*/ 676260 h 676260"/>
                <a:gd name="connsiteX7" fmla="*/ 0 w 6375399"/>
                <a:gd name="connsiteY7" fmla="*/ 563548 h 676260"/>
                <a:gd name="connsiteX8" fmla="*/ 0 w 6375399"/>
                <a:gd name="connsiteY8" fmla="*/ 112712 h 676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75399" h="676260">
                  <a:moveTo>
                    <a:pt x="0" y="112712"/>
                  </a:moveTo>
                  <a:cubicBezTo>
                    <a:pt x="0" y="50463"/>
                    <a:pt x="50463" y="0"/>
                    <a:pt x="112712" y="0"/>
                  </a:cubicBezTo>
                  <a:lnTo>
                    <a:pt x="6262687" y="0"/>
                  </a:lnTo>
                  <a:cubicBezTo>
                    <a:pt x="6324936" y="0"/>
                    <a:pt x="6375399" y="50463"/>
                    <a:pt x="6375399" y="112712"/>
                  </a:cubicBezTo>
                  <a:lnTo>
                    <a:pt x="6375399" y="563548"/>
                  </a:lnTo>
                  <a:cubicBezTo>
                    <a:pt x="6375399" y="625797"/>
                    <a:pt x="6324936" y="676260"/>
                    <a:pt x="6262687" y="676260"/>
                  </a:cubicBezTo>
                  <a:lnTo>
                    <a:pt x="112712" y="676260"/>
                  </a:lnTo>
                  <a:cubicBezTo>
                    <a:pt x="50463" y="676260"/>
                    <a:pt x="0" y="625797"/>
                    <a:pt x="0" y="563548"/>
                  </a:cubicBezTo>
                  <a:lnTo>
                    <a:pt x="0" y="112712"/>
                  </a:lnTo>
                  <a:close/>
                </a:path>
              </a:pathLst>
            </a:custGeom>
          </p:spPr>
          <p:style>
            <a:lnRef idx="2">
              <a:schemeClr val="lt1">
                <a:hueOff val="0"/>
                <a:satOff val="0"/>
                <a:lumOff val="0"/>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txBody>
            <a:bodyPr spcFirstLastPara="0" vert="horz" wrap="square" lIns="97782" tIns="97782" rIns="97782" bIns="97782" numCol="1" spcCol="1270" anchor="ctr" anchorCtr="0">
              <a:noAutofit/>
            </a:bodyPr>
            <a:lstStyle/>
            <a:p>
              <a:pPr marL="0" lvl="0" indent="0" algn="l" defTabSz="755650" rtl="0">
                <a:lnSpc>
                  <a:spcPct val="90000"/>
                </a:lnSpc>
                <a:spcBef>
                  <a:spcPct val="0"/>
                </a:spcBef>
                <a:spcAft>
                  <a:spcPct val="35000"/>
                </a:spcAft>
                <a:buNone/>
              </a:pPr>
              <a:r>
                <a:rPr lang="en-GB" sz="2400" kern="1200" dirty="0">
                  <a:solidFill>
                    <a:schemeClr val="tx2">
                      <a:lumMod val="50000"/>
                    </a:schemeClr>
                  </a:solidFill>
                </a:rPr>
                <a:t>A fall may be the first sign of a delirium or a consequence of a worsening one</a:t>
              </a:r>
            </a:p>
          </p:txBody>
        </p:sp>
        <p:pic>
          <p:nvPicPr>
            <p:cNvPr id="8" name="Graphic 7" descr="Warning with solid fill">
              <a:extLst>
                <a:ext uri="{FF2B5EF4-FFF2-40B4-BE49-F238E27FC236}">
                  <a16:creationId xmlns:a16="http://schemas.microsoft.com/office/drawing/2014/main" id="{E466C9EB-4AD1-0C05-6FE1-F922DC74B4A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69534" y="5418328"/>
              <a:ext cx="1141329" cy="689611"/>
            </a:xfrm>
            <a:prstGeom prst="rect">
              <a:avLst/>
            </a:prstGeom>
          </p:spPr>
        </p:pic>
      </p:grpSp>
      <p:sp>
        <p:nvSpPr>
          <p:cNvPr id="3" name="Moon 2">
            <a:extLst>
              <a:ext uri="{FF2B5EF4-FFF2-40B4-BE49-F238E27FC236}">
                <a16:creationId xmlns:a16="http://schemas.microsoft.com/office/drawing/2014/main" id="{20A42687-56D5-D7CA-9D76-E70F51F5020A}"/>
              </a:ext>
            </a:extLst>
          </p:cNvPr>
          <p:cNvSpPr/>
          <p:nvPr/>
        </p:nvSpPr>
        <p:spPr>
          <a:xfrm>
            <a:off x="285741" y="6082109"/>
            <a:ext cx="272424" cy="496491"/>
          </a:xfrm>
          <a:prstGeom prst="mo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64632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10" grpId="0" animBg="1"/>
      <p:bldP spid="11" grpId="0" animBg="1"/>
      <p:bldP spid="12" grpId="0" animBg="1"/>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3C3E5D51-F8E7-4DCA-AAE7-E43895B7DF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2015" y="3930305"/>
            <a:ext cx="3861960" cy="2437244"/>
          </a:xfrm>
        </p:spPr>
        <p:txBody>
          <a:bodyPr vert="horz" lIns="91440" tIns="45720" rIns="91440" bIns="45720" rtlCol="0" anchor="ctr">
            <a:normAutofit/>
          </a:bodyPr>
          <a:lstStyle/>
          <a:p>
            <a:r>
              <a:rPr lang="en-US" sz="3600" dirty="0"/>
              <a:t>Delirium and falls</a:t>
            </a:r>
          </a:p>
        </p:txBody>
      </p:sp>
      <p:sp>
        <p:nvSpPr>
          <p:cNvPr id="22" name="Rectangle 21">
            <a:extLst>
              <a:ext uri="{FF2B5EF4-FFF2-40B4-BE49-F238E27FC236}">
                <a16:creationId xmlns:a16="http://schemas.microsoft.com/office/drawing/2014/main" id="{95C8260E-968F-44E8-A823-ABB431311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8658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89" y="0"/>
            <a:ext cx="11231745" cy="355784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E0BE8A29-22D0-450D-3C23-E6CA91488094}"/>
              </a:ext>
            </a:extLst>
          </p:cNvPr>
          <p:cNvPicPr>
            <a:picLocks noChangeAspect="1"/>
          </p:cNvPicPr>
          <p:nvPr/>
        </p:nvPicPr>
        <p:blipFill>
          <a:blip r:embed="rId3"/>
          <a:stretch>
            <a:fillRect/>
          </a:stretch>
        </p:blipFill>
        <p:spPr>
          <a:xfrm>
            <a:off x="3689642" y="316727"/>
            <a:ext cx="2131688" cy="3111955"/>
          </a:xfrm>
          <a:prstGeom prst="rect">
            <a:avLst/>
          </a:prstGeom>
          <a:effectLst>
            <a:outerShdw blurRad="50800" dist="38100" dir="2700000" algn="tl" rotWithShape="0">
              <a:prstClr val="black">
                <a:alpha val="40000"/>
              </a:prstClr>
            </a:outerShdw>
          </a:effectLst>
        </p:spPr>
      </p:pic>
      <p:pic>
        <p:nvPicPr>
          <p:cNvPr id="15" name="Picture 2" descr="squid logo&#10;">
            <a:extLst>
              <a:ext uri="{FF2B5EF4-FFF2-40B4-BE49-F238E27FC236}">
                <a16:creationId xmlns:a16="http://schemas.microsoft.com/office/drawing/2014/main" id="{447D3DEE-0222-F0A9-C2F4-BA449D951F7F}"/>
              </a:ext>
            </a:extLst>
          </p:cNvPr>
          <p:cNvPicPr>
            <a:picLocks noChangeAspect="1" noChangeArrowheads="1"/>
          </p:cNvPicPr>
          <p:nvPr/>
        </p:nvPicPr>
        <p:blipFill>
          <a:blip r:embed="rId4" cstate="print"/>
          <a:stretch>
            <a:fillRect/>
          </a:stretch>
        </p:blipFill>
        <p:spPr bwMode="auto">
          <a:xfrm>
            <a:off x="950060" y="583165"/>
            <a:ext cx="2507982" cy="2507982"/>
          </a:xfrm>
          <a:prstGeom prst="rect">
            <a:avLst/>
          </a:prstGeom>
          <a:noFill/>
        </p:spPr>
      </p:pic>
      <p:pic>
        <p:nvPicPr>
          <p:cNvPr id="5" name="Picture 4" descr="Graphical user interface, application&#10;&#10;Description automatically generated">
            <a:extLst>
              <a:ext uri="{FF2B5EF4-FFF2-40B4-BE49-F238E27FC236}">
                <a16:creationId xmlns:a16="http://schemas.microsoft.com/office/drawing/2014/main" id="{B880475C-C472-DB3A-3857-90C964E7BE93}"/>
              </a:ext>
            </a:extLst>
          </p:cNvPr>
          <p:cNvPicPr>
            <a:picLocks noChangeAspect="1"/>
          </p:cNvPicPr>
          <p:nvPr/>
        </p:nvPicPr>
        <p:blipFill rotWithShape="1">
          <a:blip r:embed="rId5" cstate="print"/>
          <a:srcRect t="6874" b="11815"/>
          <a:stretch/>
        </p:blipFill>
        <p:spPr>
          <a:xfrm>
            <a:off x="7282301" y="250429"/>
            <a:ext cx="3867975" cy="1664144"/>
          </a:xfrm>
          <a:prstGeom prst="rect">
            <a:avLst/>
          </a:prstGeom>
          <a:effectLst>
            <a:outerShdw blurRad="50800" dist="38100" dir="2700000" algn="tl" rotWithShape="0">
              <a:prstClr val="black">
                <a:alpha val="40000"/>
              </a:prstClr>
            </a:outerShdw>
          </a:effectLst>
        </p:spPr>
      </p:pic>
      <p:pic>
        <p:nvPicPr>
          <p:cNvPr id="4" name="Content Placeholder 3" descr="A blue and white sign with black text&#10;&#10;Description automatically generated">
            <a:extLst>
              <a:ext uri="{FF2B5EF4-FFF2-40B4-BE49-F238E27FC236}">
                <a16:creationId xmlns:a16="http://schemas.microsoft.com/office/drawing/2014/main" id="{00CEBA91-2826-F263-0F92-E2ED86600BB1}"/>
              </a:ext>
            </a:extLst>
          </p:cNvPr>
          <p:cNvPicPr>
            <a:picLocks noGrp="1" noChangeAspect="1"/>
          </p:cNvPicPr>
          <p:nvPr>
            <p:ph idx="1"/>
          </p:nvPr>
        </p:nvPicPr>
        <p:blipFill>
          <a:blip r:embed="rId6" cstate="print"/>
          <a:stretch>
            <a:fillRect/>
          </a:stretch>
        </p:blipFill>
        <p:spPr>
          <a:xfrm>
            <a:off x="6211957" y="2086784"/>
            <a:ext cx="4943664" cy="1223055"/>
          </a:xfrm>
          <a:prstGeom prst="rect">
            <a:avLst/>
          </a:prstGeom>
          <a:effectLst>
            <a:outerShdw blurRad="50800" dist="38100" dir="2700000" algn="tl" rotWithShape="0">
              <a:prstClr val="black">
                <a:alpha val="40000"/>
              </a:prstClr>
            </a:outerShdw>
          </a:effectLst>
        </p:spPr>
      </p:pic>
      <p:sp>
        <p:nvSpPr>
          <p:cNvPr id="26" name="Rectangle 25">
            <a:extLst>
              <a:ext uri="{FF2B5EF4-FFF2-40B4-BE49-F238E27FC236}">
                <a16:creationId xmlns:a16="http://schemas.microsoft.com/office/drawing/2014/main" id="{FE43805F-24A6-46A4-B19B-54F283473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635346" y="5126067"/>
            <a:ext cx="219456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F86C972-722E-5A7B-542E-B63FCB25796A}"/>
              </a:ext>
            </a:extLst>
          </p:cNvPr>
          <p:cNvSpPr txBox="1"/>
          <p:nvPr/>
        </p:nvSpPr>
        <p:spPr>
          <a:xfrm>
            <a:off x="5162719" y="3930305"/>
            <a:ext cx="6586915" cy="2437244"/>
          </a:xfrm>
          <a:prstGeom prst="rect">
            <a:avLst/>
          </a:prstGeom>
        </p:spPr>
        <p:txBody>
          <a:bodyPr vert="horz" lIns="91440" tIns="45720" rIns="91440" bIns="45720" rtlCol="0" anchor="ctr">
            <a:normAutofit/>
          </a:bodyPr>
          <a:lstStyle/>
          <a:p>
            <a:pPr indent="-228600" algn="ctr">
              <a:lnSpc>
                <a:spcPct val="90000"/>
              </a:lnSpc>
              <a:spcAft>
                <a:spcPts val="600"/>
              </a:spcAft>
              <a:buFont typeface="Arial" panose="020B0604020202020204" pitchFamily="34" charset="0"/>
              <a:buChar char="•"/>
            </a:pPr>
            <a:r>
              <a:rPr lang="en-US" sz="2400" dirty="0" err="1"/>
              <a:t>SQiD</a:t>
            </a:r>
            <a:r>
              <a:rPr lang="en-US" sz="2400" dirty="0"/>
              <a:t>: single question in delirium</a:t>
            </a:r>
          </a:p>
          <a:p>
            <a:pPr algn="ctr">
              <a:lnSpc>
                <a:spcPct val="90000"/>
              </a:lnSpc>
              <a:spcAft>
                <a:spcPts val="600"/>
              </a:spcAft>
            </a:pPr>
            <a:r>
              <a:rPr lang="en-US" sz="2400" b="1" dirty="0"/>
              <a:t>“Is this person more confused or drowsy lately?”</a:t>
            </a:r>
          </a:p>
          <a:p>
            <a:pPr indent="-228600" algn="ctr">
              <a:lnSpc>
                <a:spcPct val="90000"/>
              </a:lnSpc>
              <a:spcAft>
                <a:spcPts val="600"/>
              </a:spcAft>
              <a:buFont typeface="Arial" panose="020B0604020202020204" pitchFamily="34" charset="0"/>
              <a:buChar char="•"/>
            </a:pPr>
            <a:r>
              <a:rPr lang="en-US" sz="2400" dirty="0"/>
              <a:t>Consider NEW CONFUSION as an indicator of deteriorating health</a:t>
            </a:r>
          </a:p>
          <a:p>
            <a:pPr indent="-228600" algn="ctr">
              <a:lnSpc>
                <a:spcPct val="90000"/>
              </a:lnSpc>
              <a:spcAft>
                <a:spcPts val="600"/>
              </a:spcAft>
              <a:buFont typeface="Arial" panose="020B0604020202020204" pitchFamily="34" charset="0"/>
              <a:buChar char="•"/>
            </a:pPr>
            <a:r>
              <a:rPr lang="en-US" sz="2400" dirty="0"/>
              <a:t>With an increased risk of falls</a:t>
            </a:r>
          </a:p>
        </p:txBody>
      </p:sp>
      <p:cxnSp>
        <p:nvCxnSpPr>
          <p:cNvPr id="6" name="Straight Arrow Connector 5">
            <a:extLst>
              <a:ext uri="{FF2B5EF4-FFF2-40B4-BE49-F238E27FC236}">
                <a16:creationId xmlns:a16="http://schemas.microsoft.com/office/drawing/2014/main" id="{3533A87A-7963-6747-CEBB-A5961509AABA}"/>
              </a:ext>
            </a:extLst>
          </p:cNvPr>
          <p:cNvCxnSpPr>
            <a:cxnSpLocks/>
          </p:cNvCxnSpPr>
          <p:nvPr/>
        </p:nvCxnSpPr>
        <p:spPr>
          <a:xfrm flipV="1">
            <a:off x="3975931" y="2554357"/>
            <a:ext cx="2367397" cy="208846"/>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FDBFF386-2350-7C78-DD09-462BD108F3B6}"/>
              </a:ext>
            </a:extLst>
          </p:cNvPr>
          <p:cNvGrpSpPr/>
          <p:nvPr/>
        </p:nvGrpSpPr>
        <p:grpSpPr>
          <a:xfrm>
            <a:off x="740434" y="210709"/>
            <a:ext cx="11218826" cy="767702"/>
            <a:chOff x="717913" y="256103"/>
            <a:chExt cx="11218826" cy="767702"/>
          </a:xfrm>
        </p:grpSpPr>
        <p:pic>
          <p:nvPicPr>
            <p:cNvPr id="18" name="Picture 17" descr="A blue and white logo&#10;&#10;Description automatically generated">
              <a:extLst>
                <a:ext uri="{FF2B5EF4-FFF2-40B4-BE49-F238E27FC236}">
                  <a16:creationId xmlns:a16="http://schemas.microsoft.com/office/drawing/2014/main" id="{DA586FE8-DE92-E3CE-97E6-FA6CA822E2D3}"/>
                </a:ext>
              </a:extLst>
            </p:cNvPr>
            <p:cNvPicPr>
              <a:picLocks noChangeAspect="1"/>
            </p:cNvPicPr>
            <p:nvPr/>
          </p:nvPicPr>
          <p:blipFill>
            <a:blip r:embed="rId7"/>
            <a:stretch>
              <a:fillRect/>
            </a:stretch>
          </p:blipFill>
          <p:spPr>
            <a:xfrm>
              <a:off x="717913" y="256103"/>
              <a:ext cx="665213" cy="544666"/>
            </a:xfrm>
            <a:prstGeom prst="rect">
              <a:avLst/>
            </a:prstGeom>
          </p:spPr>
        </p:pic>
        <p:pic>
          <p:nvPicPr>
            <p:cNvPr id="19" name="Picture 18" descr="Blue and white logo with text&#10;&#10;Description automatically generated">
              <a:extLst>
                <a:ext uri="{FF2B5EF4-FFF2-40B4-BE49-F238E27FC236}">
                  <a16:creationId xmlns:a16="http://schemas.microsoft.com/office/drawing/2014/main" id="{0F9CA477-5845-4D88-8985-7913CA823616}"/>
                </a:ext>
              </a:extLst>
            </p:cNvPr>
            <p:cNvPicPr>
              <a:picLocks noChangeAspect="1"/>
            </p:cNvPicPr>
            <p:nvPr/>
          </p:nvPicPr>
          <p:blipFill>
            <a:blip r:embed="rId8"/>
            <a:stretch>
              <a:fillRect/>
            </a:stretch>
          </p:blipFill>
          <p:spPr>
            <a:xfrm>
              <a:off x="11222364" y="309430"/>
              <a:ext cx="714375" cy="714375"/>
            </a:xfrm>
            <a:prstGeom prst="rect">
              <a:avLst/>
            </a:prstGeom>
          </p:spPr>
        </p:pic>
      </p:grpSp>
      <p:sp>
        <p:nvSpPr>
          <p:cNvPr id="3" name="Moon 2">
            <a:extLst>
              <a:ext uri="{FF2B5EF4-FFF2-40B4-BE49-F238E27FC236}">
                <a16:creationId xmlns:a16="http://schemas.microsoft.com/office/drawing/2014/main" id="{C204649B-D9B0-95A4-4CC2-1D2908D375E9}"/>
              </a:ext>
            </a:extLst>
          </p:cNvPr>
          <p:cNvSpPr/>
          <p:nvPr/>
        </p:nvSpPr>
        <p:spPr>
          <a:xfrm>
            <a:off x="285741" y="6082109"/>
            <a:ext cx="272424" cy="496491"/>
          </a:xfrm>
          <a:prstGeom prst="mo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58442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ectangle 11">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ctrTitle"/>
          </p:nvPr>
        </p:nvSpPr>
        <p:spPr>
          <a:xfrm>
            <a:off x="3315031" y="2157543"/>
            <a:ext cx="5561938" cy="2513516"/>
          </a:xfrm>
        </p:spPr>
        <p:txBody>
          <a:bodyPr>
            <a:normAutofit/>
          </a:bodyPr>
          <a:lstStyle/>
          <a:p>
            <a:r>
              <a:rPr lang="en-GB" sz="5600" dirty="0"/>
              <a:t>Statistics and Health Priorities</a:t>
            </a:r>
          </a:p>
        </p:txBody>
      </p:sp>
      <p:sp>
        <p:nvSpPr>
          <p:cNvPr id="16" name="Arc 15">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 name="Oval 17">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5EB2536D-18D5-BB6E-1E1A-9103421AA806}"/>
              </a:ext>
            </a:extLst>
          </p:cNvPr>
          <p:cNvGrpSpPr/>
          <p:nvPr/>
        </p:nvGrpSpPr>
        <p:grpSpPr>
          <a:xfrm>
            <a:off x="466535" y="367751"/>
            <a:ext cx="11044614" cy="914397"/>
            <a:chOff x="504818" y="309430"/>
            <a:chExt cx="14132093" cy="914397"/>
          </a:xfrm>
        </p:grpSpPr>
        <p:pic>
          <p:nvPicPr>
            <p:cNvPr id="5" name="Picture 4" descr="A blue and white logo&#10;&#10;Description automatically generated">
              <a:extLst>
                <a:ext uri="{FF2B5EF4-FFF2-40B4-BE49-F238E27FC236}">
                  <a16:creationId xmlns:a16="http://schemas.microsoft.com/office/drawing/2014/main" id="{46439437-5C02-3EB4-7413-19C989AB0A3A}"/>
                </a:ext>
              </a:extLst>
            </p:cNvPr>
            <p:cNvPicPr>
              <a:picLocks noChangeAspect="1"/>
            </p:cNvPicPr>
            <p:nvPr/>
          </p:nvPicPr>
          <p:blipFill>
            <a:blip r:embed="rId3"/>
            <a:stretch>
              <a:fillRect/>
            </a:stretch>
          </p:blipFill>
          <p:spPr>
            <a:xfrm>
              <a:off x="504818" y="309430"/>
              <a:ext cx="1412424" cy="824945"/>
            </a:xfrm>
            <a:prstGeom prst="rect">
              <a:avLst/>
            </a:prstGeom>
          </p:spPr>
        </p:pic>
        <p:pic>
          <p:nvPicPr>
            <p:cNvPr id="6" name="Picture 5" descr="Blue and white logo with text&#10;&#10;Description automatically generated">
              <a:extLst>
                <a:ext uri="{FF2B5EF4-FFF2-40B4-BE49-F238E27FC236}">
                  <a16:creationId xmlns:a16="http://schemas.microsoft.com/office/drawing/2014/main" id="{81150853-BB2F-67E9-67B1-1A6AD5811A04}"/>
                </a:ext>
              </a:extLst>
            </p:cNvPr>
            <p:cNvPicPr>
              <a:picLocks noChangeAspect="1"/>
            </p:cNvPicPr>
            <p:nvPr/>
          </p:nvPicPr>
          <p:blipFill>
            <a:blip r:embed="rId4"/>
            <a:stretch>
              <a:fillRect/>
            </a:stretch>
          </p:blipFill>
          <p:spPr>
            <a:xfrm>
              <a:off x="13480702" y="309430"/>
              <a:ext cx="1156209" cy="914397"/>
            </a:xfrm>
            <a:prstGeom prst="rect">
              <a:avLst/>
            </a:prstGeom>
          </p:spPr>
        </p:pic>
      </p:grpSp>
    </p:spTree>
    <p:extLst>
      <p:ext uri="{BB962C8B-B14F-4D97-AF65-F5344CB8AC3E}">
        <p14:creationId xmlns:p14="http://schemas.microsoft.com/office/powerpoint/2010/main" val="22195689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2697" y="224154"/>
            <a:ext cx="11018520" cy="1107961"/>
          </a:xfrm>
        </p:spPr>
        <p:txBody>
          <a:bodyPr vert="horz" lIns="91440" tIns="45720" rIns="91440" bIns="45720" rtlCol="0" anchor="b">
            <a:normAutofit/>
          </a:bodyPr>
          <a:lstStyle/>
          <a:p>
            <a:pPr algn="ctr"/>
            <a:r>
              <a:rPr lang="en-US" dirty="0"/>
              <a:t>Falls as a sign of clinical deterioration</a:t>
            </a:r>
          </a:p>
        </p:txBody>
      </p:sp>
      <p:sp>
        <p:nvSpPr>
          <p:cNvPr id="18"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Content Placeholder 3">
            <a:extLst>
              <a:ext uri="{FF2B5EF4-FFF2-40B4-BE49-F238E27FC236}">
                <a16:creationId xmlns:a16="http://schemas.microsoft.com/office/drawing/2014/main" id="{F12B6F45-C1D7-9618-9029-AD3854E529D3}"/>
              </a:ext>
            </a:extLst>
          </p:cNvPr>
          <p:cNvGraphicFramePr>
            <a:graphicFrameLocks noGrp="1"/>
          </p:cNvGraphicFramePr>
          <p:nvPr>
            <p:ph idx="1"/>
            <p:extLst>
              <p:ext uri="{D42A27DB-BD31-4B8C-83A1-F6EECF244321}">
                <p14:modId xmlns:p14="http://schemas.microsoft.com/office/powerpoint/2010/main" val="4291683876"/>
              </p:ext>
            </p:extLst>
          </p:nvPr>
        </p:nvGraphicFramePr>
        <p:xfrm>
          <a:off x="572493" y="2311330"/>
          <a:ext cx="11078724" cy="39213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a:extLst>
              <a:ext uri="{FF2B5EF4-FFF2-40B4-BE49-F238E27FC236}">
                <a16:creationId xmlns:a16="http://schemas.microsoft.com/office/drawing/2014/main" id="{79944EAF-A282-1B74-38D1-4C3CEC69D29C}"/>
              </a:ext>
            </a:extLst>
          </p:cNvPr>
          <p:cNvPicPr>
            <a:picLocks noChangeAspect="1"/>
          </p:cNvPicPr>
          <p:nvPr/>
        </p:nvPicPr>
        <p:blipFill>
          <a:blip r:embed="rId8"/>
          <a:stretch>
            <a:fillRect/>
          </a:stretch>
        </p:blipFill>
        <p:spPr>
          <a:xfrm>
            <a:off x="636302" y="3427096"/>
            <a:ext cx="725487" cy="719390"/>
          </a:xfrm>
          <a:prstGeom prst="rect">
            <a:avLst/>
          </a:prstGeom>
        </p:spPr>
      </p:pic>
      <p:pic>
        <p:nvPicPr>
          <p:cNvPr id="11" name="Picture 10">
            <a:extLst>
              <a:ext uri="{FF2B5EF4-FFF2-40B4-BE49-F238E27FC236}">
                <a16:creationId xmlns:a16="http://schemas.microsoft.com/office/drawing/2014/main" id="{CD1BFB9F-1034-4A2A-4E0C-5D8AF6BB5B96}"/>
              </a:ext>
            </a:extLst>
          </p:cNvPr>
          <p:cNvPicPr>
            <a:picLocks noChangeAspect="1"/>
          </p:cNvPicPr>
          <p:nvPr/>
        </p:nvPicPr>
        <p:blipFill>
          <a:blip r:embed="rId8"/>
          <a:stretch>
            <a:fillRect/>
          </a:stretch>
        </p:blipFill>
        <p:spPr>
          <a:xfrm>
            <a:off x="636301" y="4272017"/>
            <a:ext cx="725487" cy="719390"/>
          </a:xfrm>
          <a:prstGeom prst="rect">
            <a:avLst/>
          </a:prstGeom>
        </p:spPr>
      </p:pic>
      <p:grpSp>
        <p:nvGrpSpPr>
          <p:cNvPr id="12" name="Group 11">
            <a:extLst>
              <a:ext uri="{FF2B5EF4-FFF2-40B4-BE49-F238E27FC236}">
                <a16:creationId xmlns:a16="http://schemas.microsoft.com/office/drawing/2014/main" id="{67A5DA20-3D84-5C81-97A3-72C5D6FD04EE}"/>
              </a:ext>
            </a:extLst>
          </p:cNvPr>
          <p:cNvGrpSpPr/>
          <p:nvPr/>
        </p:nvGrpSpPr>
        <p:grpSpPr>
          <a:xfrm>
            <a:off x="270501" y="224154"/>
            <a:ext cx="11650998" cy="861829"/>
            <a:chOff x="285741" y="235704"/>
            <a:chExt cx="11650998" cy="861829"/>
          </a:xfrm>
        </p:grpSpPr>
        <p:pic>
          <p:nvPicPr>
            <p:cNvPr id="13" name="Picture 12" descr="A blue and white logo&#10;&#10;Description automatically generated">
              <a:extLst>
                <a:ext uri="{FF2B5EF4-FFF2-40B4-BE49-F238E27FC236}">
                  <a16:creationId xmlns:a16="http://schemas.microsoft.com/office/drawing/2014/main" id="{3EA655C1-2A42-D4C2-37C8-A8E1DA380EBE}"/>
                </a:ext>
              </a:extLst>
            </p:cNvPr>
            <p:cNvPicPr>
              <a:picLocks noChangeAspect="1"/>
            </p:cNvPicPr>
            <p:nvPr/>
          </p:nvPicPr>
          <p:blipFill>
            <a:blip r:embed="rId9"/>
            <a:stretch>
              <a:fillRect/>
            </a:stretch>
          </p:blipFill>
          <p:spPr>
            <a:xfrm>
              <a:off x="285741" y="235704"/>
              <a:ext cx="1052571" cy="861829"/>
            </a:xfrm>
            <a:prstGeom prst="rect">
              <a:avLst/>
            </a:prstGeom>
          </p:spPr>
        </p:pic>
        <p:pic>
          <p:nvPicPr>
            <p:cNvPr id="14" name="Picture 13" descr="Blue and white logo with text&#10;&#10;Description automatically generated">
              <a:extLst>
                <a:ext uri="{FF2B5EF4-FFF2-40B4-BE49-F238E27FC236}">
                  <a16:creationId xmlns:a16="http://schemas.microsoft.com/office/drawing/2014/main" id="{2844BEB6-7A2E-9112-1837-54360BC42902}"/>
                </a:ext>
              </a:extLst>
            </p:cNvPr>
            <p:cNvPicPr>
              <a:picLocks noChangeAspect="1"/>
            </p:cNvPicPr>
            <p:nvPr/>
          </p:nvPicPr>
          <p:blipFill>
            <a:blip r:embed="rId10"/>
            <a:stretch>
              <a:fillRect/>
            </a:stretch>
          </p:blipFill>
          <p:spPr>
            <a:xfrm>
              <a:off x="11222364" y="309430"/>
              <a:ext cx="714375" cy="714375"/>
            </a:xfrm>
            <a:prstGeom prst="rect">
              <a:avLst/>
            </a:prstGeom>
          </p:spPr>
        </p:pic>
      </p:grpSp>
    </p:spTree>
    <p:extLst>
      <p:ext uri="{BB962C8B-B14F-4D97-AF65-F5344CB8AC3E}">
        <p14:creationId xmlns:p14="http://schemas.microsoft.com/office/powerpoint/2010/main" val="10224081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AC91E7-3D52-5EF7-FEEB-A749B6698AAE}"/>
              </a:ext>
            </a:extLst>
          </p:cNvPr>
          <p:cNvSpPr>
            <a:spLocks noGrp="1"/>
          </p:cNvSpPr>
          <p:nvPr>
            <p:ph type="title"/>
          </p:nvPr>
        </p:nvSpPr>
        <p:spPr>
          <a:xfrm>
            <a:off x="1171074" y="1396686"/>
            <a:ext cx="3240506" cy="4064628"/>
          </a:xfrm>
        </p:spPr>
        <p:txBody>
          <a:bodyPr>
            <a:normAutofit/>
          </a:bodyPr>
          <a:lstStyle/>
          <a:p>
            <a:r>
              <a:rPr lang="en-GB" dirty="0">
                <a:solidFill>
                  <a:srgbClr val="FFFFFF"/>
                </a:solidFill>
              </a:rPr>
              <a:t>Acute illness</a:t>
            </a:r>
            <a:br>
              <a:rPr lang="en-GB" dirty="0">
                <a:solidFill>
                  <a:srgbClr val="FFFFFF"/>
                </a:solidFill>
              </a:rPr>
            </a:br>
            <a:r>
              <a:rPr kumimoji="0" lang="en-GB" sz="1800" b="0" i="0" u="none" strike="noStrike" kern="1200" cap="none" spc="0" normalizeH="0" baseline="0" noProof="0" dirty="0">
                <a:ln>
                  <a:noFill/>
                </a:ln>
                <a:solidFill>
                  <a:srgbClr val="FFFFFF"/>
                </a:solidFill>
                <a:effectLst/>
                <a:uLnTx/>
                <a:uFillTx/>
                <a:latin typeface="Calibri Light" panose="020F0302020204030204"/>
                <a:ea typeface="+mj-ea"/>
                <a:cs typeface="+mj-cs"/>
              </a:rPr>
              <a:t>risk management</a:t>
            </a:r>
            <a:endParaRPr lang="en-GB" dirty="0">
              <a:solidFill>
                <a:srgbClr val="FFFFFF"/>
              </a:solidFill>
            </a:endParaRPr>
          </a:p>
        </p:txBody>
      </p:sp>
      <p:sp>
        <p:nvSpPr>
          <p:cNvPr id="12"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D3781C0-1655-07D8-2E02-6EECCB920A9B}"/>
              </a:ext>
            </a:extLst>
          </p:cNvPr>
          <p:cNvSpPr>
            <a:spLocks noGrp="1"/>
          </p:cNvSpPr>
          <p:nvPr>
            <p:ph idx="1"/>
          </p:nvPr>
        </p:nvSpPr>
        <p:spPr>
          <a:xfrm>
            <a:off x="5529986" y="821850"/>
            <a:ext cx="6261107" cy="5214299"/>
          </a:xfrm>
          <a:solidFill>
            <a:schemeClr val="bg1"/>
          </a:solidFill>
        </p:spPr>
        <p:txBody>
          <a:bodyPr>
            <a:noAutofit/>
          </a:bodyPr>
          <a:lstStyle/>
          <a:p>
            <a:pPr marL="0" indent="0">
              <a:lnSpc>
                <a:spcPct val="100000"/>
              </a:lnSpc>
              <a:spcBef>
                <a:spcPts val="600"/>
              </a:spcBef>
              <a:spcAft>
                <a:spcPts val="600"/>
              </a:spcAft>
              <a:buNone/>
            </a:pPr>
            <a:r>
              <a:rPr lang="en-GB" sz="2400" dirty="0"/>
              <a:t>For patients admitted due to a fall or collapse, or who have a history of falls, first line management requires a medical review in order to establish whether there is an acute illness. </a:t>
            </a:r>
          </a:p>
          <a:p>
            <a:pPr marL="0" indent="0">
              <a:lnSpc>
                <a:spcPct val="100000"/>
              </a:lnSpc>
              <a:spcBef>
                <a:spcPts val="600"/>
              </a:spcBef>
              <a:spcAft>
                <a:spcPts val="600"/>
              </a:spcAft>
              <a:buNone/>
            </a:pPr>
            <a:r>
              <a:rPr lang="en-GB" sz="2400" dirty="0"/>
              <a:t>This will include a history, full physical examination and medication review. </a:t>
            </a:r>
          </a:p>
          <a:p>
            <a:pPr marL="0" indent="0">
              <a:lnSpc>
                <a:spcPct val="100000"/>
              </a:lnSpc>
              <a:buNone/>
            </a:pPr>
            <a:r>
              <a:rPr lang="en-GB" sz="2400" dirty="0"/>
              <a:t>Common underlying causes include:</a:t>
            </a:r>
          </a:p>
          <a:p>
            <a:pPr>
              <a:lnSpc>
                <a:spcPct val="100000"/>
              </a:lnSpc>
            </a:pPr>
            <a:r>
              <a:rPr lang="en-GB" sz="2400" dirty="0"/>
              <a:t>Delirium</a:t>
            </a:r>
          </a:p>
          <a:p>
            <a:pPr>
              <a:lnSpc>
                <a:spcPct val="100000"/>
              </a:lnSpc>
            </a:pPr>
            <a:r>
              <a:rPr lang="en-GB" sz="2400" dirty="0"/>
              <a:t>Infection</a:t>
            </a:r>
          </a:p>
          <a:p>
            <a:pPr>
              <a:lnSpc>
                <a:spcPct val="100000"/>
              </a:lnSpc>
            </a:pPr>
            <a:r>
              <a:rPr lang="en-GB" sz="2400" dirty="0"/>
              <a:t>Sepsis</a:t>
            </a:r>
          </a:p>
          <a:p>
            <a:pPr>
              <a:lnSpc>
                <a:spcPct val="100000"/>
              </a:lnSpc>
            </a:pPr>
            <a:r>
              <a:rPr lang="en-GB" sz="2400" dirty="0"/>
              <a:t>Syncope</a:t>
            </a:r>
          </a:p>
        </p:txBody>
      </p:sp>
      <p:sp>
        <p:nvSpPr>
          <p:cNvPr id="5" name="TextBox 4">
            <a:extLst>
              <a:ext uri="{FF2B5EF4-FFF2-40B4-BE49-F238E27FC236}">
                <a16:creationId xmlns:a16="http://schemas.microsoft.com/office/drawing/2014/main" id="{A5DE97CE-6DDC-81C9-FC17-47C93FF41378}"/>
              </a:ext>
            </a:extLst>
          </p:cNvPr>
          <p:cNvSpPr txBox="1"/>
          <p:nvPr/>
        </p:nvSpPr>
        <p:spPr>
          <a:xfrm>
            <a:off x="110447" y="5817443"/>
            <a:ext cx="5223858" cy="830997"/>
          </a:xfrm>
          <a:prstGeom prst="rect">
            <a:avLst/>
          </a:prstGeom>
          <a:noFill/>
        </p:spPr>
        <p:txBody>
          <a:bodyPr wrap="square">
            <a:spAutoFit/>
          </a:bodyPr>
          <a:lstStyle/>
          <a:p>
            <a:pPr marL="0" indent="0" algn="ctr">
              <a:lnSpc>
                <a:spcPct val="100000"/>
              </a:lnSpc>
              <a:buNone/>
            </a:pPr>
            <a:r>
              <a:rPr lang="en-GB" sz="2400" b="1" dirty="0">
                <a:solidFill>
                  <a:srgbClr val="FF0000"/>
                </a:solidFill>
              </a:rPr>
              <a:t>Treatment of acute illness will contribute to reducing falls risk</a:t>
            </a:r>
          </a:p>
        </p:txBody>
      </p:sp>
      <p:grpSp>
        <p:nvGrpSpPr>
          <p:cNvPr id="6" name="Group 5">
            <a:extLst>
              <a:ext uri="{FF2B5EF4-FFF2-40B4-BE49-F238E27FC236}">
                <a16:creationId xmlns:a16="http://schemas.microsoft.com/office/drawing/2014/main" id="{C7B7FB6E-32A1-6BF1-83A6-CA7FEF839937}"/>
              </a:ext>
            </a:extLst>
          </p:cNvPr>
          <p:cNvGrpSpPr/>
          <p:nvPr/>
        </p:nvGrpSpPr>
        <p:grpSpPr>
          <a:xfrm>
            <a:off x="270500" y="106768"/>
            <a:ext cx="11770268" cy="872475"/>
            <a:chOff x="285741" y="225058"/>
            <a:chExt cx="11770268" cy="872475"/>
          </a:xfrm>
        </p:grpSpPr>
        <p:pic>
          <p:nvPicPr>
            <p:cNvPr id="7" name="Picture 6" descr="A blue and white logo&#10;&#10;Description automatically generated">
              <a:extLst>
                <a:ext uri="{FF2B5EF4-FFF2-40B4-BE49-F238E27FC236}">
                  <a16:creationId xmlns:a16="http://schemas.microsoft.com/office/drawing/2014/main" id="{3A4FAEEB-F14F-AE30-4EAF-B657223675DF}"/>
                </a:ext>
              </a:extLst>
            </p:cNvPr>
            <p:cNvPicPr>
              <a:picLocks noChangeAspect="1"/>
            </p:cNvPicPr>
            <p:nvPr/>
          </p:nvPicPr>
          <p:blipFill>
            <a:blip r:embed="rId3"/>
            <a:stretch>
              <a:fillRect/>
            </a:stretch>
          </p:blipFill>
          <p:spPr>
            <a:xfrm>
              <a:off x="285741" y="235704"/>
              <a:ext cx="1052571" cy="861829"/>
            </a:xfrm>
            <a:prstGeom prst="rect">
              <a:avLst/>
            </a:prstGeom>
          </p:spPr>
        </p:pic>
        <p:pic>
          <p:nvPicPr>
            <p:cNvPr id="9" name="Picture 8" descr="Blue and white logo with text&#10;&#10;Description automatically generated">
              <a:extLst>
                <a:ext uri="{FF2B5EF4-FFF2-40B4-BE49-F238E27FC236}">
                  <a16:creationId xmlns:a16="http://schemas.microsoft.com/office/drawing/2014/main" id="{811A7EE7-ED5A-3ECB-1F39-C4310D52068D}"/>
                </a:ext>
              </a:extLst>
            </p:cNvPr>
            <p:cNvPicPr>
              <a:picLocks noChangeAspect="1"/>
            </p:cNvPicPr>
            <p:nvPr/>
          </p:nvPicPr>
          <p:blipFill>
            <a:blip r:embed="rId4"/>
            <a:stretch>
              <a:fillRect/>
            </a:stretch>
          </p:blipFill>
          <p:spPr>
            <a:xfrm>
              <a:off x="11451179" y="225058"/>
              <a:ext cx="604830" cy="604830"/>
            </a:xfrm>
            <a:prstGeom prst="rect">
              <a:avLst/>
            </a:prstGeom>
          </p:spPr>
        </p:pic>
      </p:grpSp>
    </p:spTree>
    <p:extLst>
      <p:ext uri="{BB962C8B-B14F-4D97-AF65-F5344CB8AC3E}">
        <p14:creationId xmlns:p14="http://schemas.microsoft.com/office/powerpoint/2010/main" val="37781713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929A08-206D-41B8-2203-C86041A97715}"/>
              </a:ext>
            </a:extLst>
          </p:cNvPr>
          <p:cNvSpPr>
            <a:spLocks noGrp="1"/>
          </p:cNvSpPr>
          <p:nvPr>
            <p:ph type="title"/>
          </p:nvPr>
        </p:nvSpPr>
        <p:spPr>
          <a:xfrm>
            <a:off x="1171074" y="1396686"/>
            <a:ext cx="3240506" cy="4064628"/>
          </a:xfrm>
        </p:spPr>
        <p:txBody>
          <a:bodyPr>
            <a:normAutofit/>
          </a:bodyPr>
          <a:lstStyle/>
          <a:p>
            <a:r>
              <a:rPr lang="en-GB" dirty="0">
                <a:solidFill>
                  <a:srgbClr val="FFFFFF"/>
                </a:solidFill>
              </a:rPr>
              <a:t>Long term medical conditions</a:t>
            </a:r>
            <a:br>
              <a:rPr lang="en-GB" dirty="0">
                <a:solidFill>
                  <a:srgbClr val="FFFFFF"/>
                </a:solidFill>
              </a:rPr>
            </a:br>
            <a:r>
              <a:rPr kumimoji="0" lang="en-GB" sz="1800" b="0" i="0" u="none" strike="noStrike" kern="1200" cap="none" spc="0" normalizeH="0" baseline="0" noProof="0" dirty="0">
                <a:ln>
                  <a:noFill/>
                </a:ln>
                <a:solidFill>
                  <a:srgbClr val="FFFFFF"/>
                </a:solidFill>
                <a:effectLst/>
                <a:uLnTx/>
                <a:uFillTx/>
                <a:latin typeface="Calibri Light" panose="020F0302020204030204"/>
                <a:ea typeface="+mj-ea"/>
                <a:cs typeface="+mj-cs"/>
              </a:rPr>
              <a:t>risk management</a:t>
            </a:r>
            <a:endParaRPr lang="en-GB" dirty="0">
              <a:solidFill>
                <a:srgbClr val="FFFFFF"/>
              </a:solidFill>
            </a:endParaRPr>
          </a:p>
        </p:txBody>
      </p:sp>
      <p:sp>
        <p:nvSpPr>
          <p:cNvPr id="12"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45A163D2-F4CE-AE48-B90B-972450057D85}"/>
              </a:ext>
            </a:extLst>
          </p:cNvPr>
          <p:cNvSpPr>
            <a:spLocks noGrp="1"/>
          </p:cNvSpPr>
          <p:nvPr>
            <p:ph idx="1"/>
          </p:nvPr>
        </p:nvSpPr>
        <p:spPr>
          <a:xfrm>
            <a:off x="5370154" y="941294"/>
            <a:ext cx="6092302" cy="5816039"/>
          </a:xfrm>
        </p:spPr>
        <p:txBody>
          <a:bodyPr>
            <a:normAutofit/>
          </a:bodyPr>
          <a:lstStyle/>
          <a:p>
            <a:endParaRPr lang="en-GB" sz="2400" dirty="0"/>
          </a:p>
          <a:p>
            <a:pPr marL="0" indent="0">
              <a:buNone/>
            </a:pPr>
            <a:r>
              <a:rPr lang="en-GB" sz="2400" dirty="0"/>
              <a:t>Medical problems should be considered, particularly in patients who are unable to communicate the source of their distress </a:t>
            </a:r>
          </a:p>
          <a:p>
            <a:r>
              <a:rPr lang="en-GB" sz="2400" dirty="0"/>
              <a:t>Constipation</a:t>
            </a:r>
          </a:p>
          <a:p>
            <a:r>
              <a:rPr lang="en-GB" sz="2400" dirty="0"/>
              <a:t>Urinary incontinence</a:t>
            </a:r>
          </a:p>
          <a:p>
            <a:r>
              <a:rPr lang="en-GB" sz="2400" dirty="0"/>
              <a:t>Pain</a:t>
            </a:r>
          </a:p>
          <a:p>
            <a:r>
              <a:rPr lang="en-GB" sz="2400" dirty="0"/>
              <a:t>Osteoporosis</a:t>
            </a:r>
          </a:p>
          <a:p>
            <a:r>
              <a:rPr lang="en-GB" sz="2400" dirty="0"/>
              <a:t> Postural Hypotension</a:t>
            </a:r>
          </a:p>
          <a:p>
            <a:r>
              <a:rPr lang="en-GB" sz="2400" dirty="0"/>
              <a:t>Neurological disease</a:t>
            </a:r>
          </a:p>
        </p:txBody>
      </p:sp>
      <p:sp>
        <p:nvSpPr>
          <p:cNvPr id="5" name="TextBox 4">
            <a:extLst>
              <a:ext uri="{FF2B5EF4-FFF2-40B4-BE49-F238E27FC236}">
                <a16:creationId xmlns:a16="http://schemas.microsoft.com/office/drawing/2014/main" id="{D147ADE6-6992-D0E3-07CC-E54F292A9F7F}"/>
              </a:ext>
            </a:extLst>
          </p:cNvPr>
          <p:cNvSpPr txBox="1"/>
          <p:nvPr/>
        </p:nvSpPr>
        <p:spPr>
          <a:xfrm>
            <a:off x="4388921" y="5662681"/>
            <a:ext cx="7498861" cy="707886"/>
          </a:xfrm>
          <a:prstGeom prst="rect">
            <a:avLst/>
          </a:prstGeom>
          <a:noFill/>
        </p:spPr>
        <p:txBody>
          <a:bodyPr wrap="square">
            <a:spAutoFit/>
          </a:bodyPr>
          <a:lstStyle/>
          <a:p>
            <a:pPr marL="0" indent="0" algn="ctr">
              <a:buNone/>
            </a:pPr>
            <a:r>
              <a:rPr lang="en-GB" sz="2000" b="1" dirty="0">
                <a:solidFill>
                  <a:srgbClr val="FF0000"/>
                </a:solidFill>
              </a:rPr>
              <a:t>Corrective treatment or management of medical issues contributes to effective risk management of falls. </a:t>
            </a:r>
          </a:p>
        </p:txBody>
      </p:sp>
      <p:grpSp>
        <p:nvGrpSpPr>
          <p:cNvPr id="13" name="Group 12">
            <a:extLst>
              <a:ext uri="{FF2B5EF4-FFF2-40B4-BE49-F238E27FC236}">
                <a16:creationId xmlns:a16="http://schemas.microsoft.com/office/drawing/2014/main" id="{E23F28C6-A30F-C2FC-13DD-349AAEE41683}"/>
              </a:ext>
            </a:extLst>
          </p:cNvPr>
          <p:cNvGrpSpPr/>
          <p:nvPr/>
        </p:nvGrpSpPr>
        <p:grpSpPr>
          <a:xfrm>
            <a:off x="270501" y="224154"/>
            <a:ext cx="11650998" cy="861829"/>
            <a:chOff x="285741" y="235704"/>
            <a:chExt cx="11650998" cy="861829"/>
          </a:xfrm>
        </p:grpSpPr>
        <p:pic>
          <p:nvPicPr>
            <p:cNvPr id="15" name="Picture 14" descr="A blue and white logo&#10;&#10;Description automatically generated">
              <a:extLst>
                <a:ext uri="{FF2B5EF4-FFF2-40B4-BE49-F238E27FC236}">
                  <a16:creationId xmlns:a16="http://schemas.microsoft.com/office/drawing/2014/main" id="{CF232A7A-F95F-AF87-1249-4F0953BB93D3}"/>
                </a:ext>
              </a:extLst>
            </p:cNvPr>
            <p:cNvPicPr>
              <a:picLocks noChangeAspect="1"/>
            </p:cNvPicPr>
            <p:nvPr/>
          </p:nvPicPr>
          <p:blipFill>
            <a:blip r:embed="rId3"/>
            <a:stretch>
              <a:fillRect/>
            </a:stretch>
          </p:blipFill>
          <p:spPr>
            <a:xfrm>
              <a:off x="285741" y="235704"/>
              <a:ext cx="1052571" cy="861829"/>
            </a:xfrm>
            <a:prstGeom prst="rect">
              <a:avLst/>
            </a:prstGeom>
          </p:spPr>
        </p:pic>
        <p:pic>
          <p:nvPicPr>
            <p:cNvPr id="16" name="Picture 15" descr="Blue and white logo with text&#10;&#10;Description automatically generated">
              <a:extLst>
                <a:ext uri="{FF2B5EF4-FFF2-40B4-BE49-F238E27FC236}">
                  <a16:creationId xmlns:a16="http://schemas.microsoft.com/office/drawing/2014/main" id="{9897F86B-FE3C-863E-9ED2-B7A64DD0A0C2}"/>
                </a:ext>
              </a:extLst>
            </p:cNvPr>
            <p:cNvPicPr>
              <a:picLocks noChangeAspect="1"/>
            </p:cNvPicPr>
            <p:nvPr/>
          </p:nvPicPr>
          <p:blipFill>
            <a:blip r:embed="rId4"/>
            <a:stretch>
              <a:fillRect/>
            </a:stretch>
          </p:blipFill>
          <p:spPr>
            <a:xfrm>
              <a:off x="11222364" y="309430"/>
              <a:ext cx="714375" cy="714375"/>
            </a:xfrm>
            <a:prstGeom prst="rect">
              <a:avLst/>
            </a:prstGeom>
          </p:spPr>
        </p:pic>
      </p:grpSp>
      <p:sp>
        <p:nvSpPr>
          <p:cNvPr id="4" name="Moon 3">
            <a:extLst>
              <a:ext uri="{FF2B5EF4-FFF2-40B4-BE49-F238E27FC236}">
                <a16:creationId xmlns:a16="http://schemas.microsoft.com/office/drawing/2014/main" id="{EA88A4C6-D70F-B669-A140-2D2F3922B4A2}"/>
              </a:ext>
            </a:extLst>
          </p:cNvPr>
          <p:cNvSpPr/>
          <p:nvPr/>
        </p:nvSpPr>
        <p:spPr>
          <a:xfrm>
            <a:off x="145347" y="6176858"/>
            <a:ext cx="272424" cy="496491"/>
          </a:xfrm>
          <a:prstGeom prst="mo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945283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566623-203D-CF40-DCC8-CA38304459F8}"/>
              </a:ext>
            </a:extLst>
          </p:cNvPr>
          <p:cNvSpPr>
            <a:spLocks noGrp="1"/>
          </p:cNvSpPr>
          <p:nvPr>
            <p:ph type="title"/>
          </p:nvPr>
        </p:nvSpPr>
        <p:spPr>
          <a:xfrm>
            <a:off x="635000" y="640823"/>
            <a:ext cx="3418659" cy="5583148"/>
          </a:xfrm>
        </p:spPr>
        <p:txBody>
          <a:bodyPr anchor="ctr">
            <a:normAutofit/>
          </a:bodyPr>
          <a:lstStyle/>
          <a:p>
            <a:r>
              <a:rPr lang="en-GB" sz="5000" dirty="0"/>
              <a:t>Medications</a:t>
            </a:r>
            <a:br>
              <a:rPr lang="en-GB" sz="5000" dirty="0"/>
            </a:br>
            <a:r>
              <a:rPr kumimoji="0" lang="en-GB" sz="1800" b="0" i="0" u="none" strike="noStrike" kern="1200" cap="none" spc="0" normalizeH="0" baseline="0" noProof="0" dirty="0">
                <a:ln>
                  <a:noFill/>
                </a:ln>
                <a:effectLst/>
                <a:uLnTx/>
                <a:uFillTx/>
                <a:latin typeface="Calibri Light" panose="020F0302020204030204"/>
                <a:ea typeface="+mj-ea"/>
                <a:cs typeface="+mj-cs"/>
              </a:rPr>
              <a:t>risk management</a:t>
            </a:r>
            <a:endParaRPr lang="en-GB" sz="5000" dirty="0"/>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0FC28289-9D19-5FED-D0D2-FE2FA45E7EA8}"/>
              </a:ext>
            </a:extLst>
          </p:cNvPr>
          <p:cNvGraphicFramePr>
            <a:graphicFrameLocks noGrp="1"/>
          </p:cNvGraphicFramePr>
          <p:nvPr>
            <p:ph idx="1"/>
            <p:extLst>
              <p:ext uri="{D42A27DB-BD31-4B8C-83A1-F6EECF244321}">
                <p14:modId xmlns:p14="http://schemas.microsoft.com/office/powerpoint/2010/main" val="1603525965"/>
              </p:ext>
            </p:extLst>
          </p:nvPr>
        </p:nvGraphicFramePr>
        <p:xfrm>
          <a:off x="4607511" y="640822"/>
          <a:ext cx="6941019"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oup 2">
            <a:extLst>
              <a:ext uri="{FF2B5EF4-FFF2-40B4-BE49-F238E27FC236}">
                <a16:creationId xmlns:a16="http://schemas.microsoft.com/office/drawing/2014/main" id="{101C39C5-C36C-FE43-56C8-760431C380B8}"/>
              </a:ext>
            </a:extLst>
          </p:cNvPr>
          <p:cNvGrpSpPr/>
          <p:nvPr/>
        </p:nvGrpSpPr>
        <p:grpSpPr>
          <a:xfrm>
            <a:off x="270501" y="224154"/>
            <a:ext cx="11650998" cy="861829"/>
            <a:chOff x="285741" y="235704"/>
            <a:chExt cx="11650998" cy="861829"/>
          </a:xfrm>
        </p:grpSpPr>
        <p:pic>
          <p:nvPicPr>
            <p:cNvPr id="4" name="Picture 3" descr="A blue and white logo&#10;&#10;Description automatically generated">
              <a:extLst>
                <a:ext uri="{FF2B5EF4-FFF2-40B4-BE49-F238E27FC236}">
                  <a16:creationId xmlns:a16="http://schemas.microsoft.com/office/drawing/2014/main" id="{9C8688FC-5FB9-2902-D7EA-EE32F25476FD}"/>
                </a:ext>
              </a:extLst>
            </p:cNvPr>
            <p:cNvPicPr>
              <a:picLocks noChangeAspect="1"/>
            </p:cNvPicPr>
            <p:nvPr/>
          </p:nvPicPr>
          <p:blipFill>
            <a:blip r:embed="rId8"/>
            <a:stretch>
              <a:fillRect/>
            </a:stretch>
          </p:blipFill>
          <p:spPr>
            <a:xfrm>
              <a:off x="285741" y="235704"/>
              <a:ext cx="1052571" cy="861829"/>
            </a:xfrm>
            <a:prstGeom prst="rect">
              <a:avLst/>
            </a:prstGeom>
          </p:spPr>
        </p:pic>
        <p:pic>
          <p:nvPicPr>
            <p:cNvPr id="6" name="Picture 5" descr="Blue and white logo with text&#10;&#10;Description automatically generated">
              <a:extLst>
                <a:ext uri="{FF2B5EF4-FFF2-40B4-BE49-F238E27FC236}">
                  <a16:creationId xmlns:a16="http://schemas.microsoft.com/office/drawing/2014/main" id="{8224C1C7-DFF4-92DC-461D-172639C3B579}"/>
                </a:ext>
              </a:extLst>
            </p:cNvPr>
            <p:cNvPicPr>
              <a:picLocks noChangeAspect="1"/>
            </p:cNvPicPr>
            <p:nvPr/>
          </p:nvPicPr>
          <p:blipFill>
            <a:blip r:embed="rId9"/>
            <a:stretch>
              <a:fillRect/>
            </a:stretch>
          </p:blipFill>
          <p:spPr>
            <a:xfrm>
              <a:off x="11222364" y="309430"/>
              <a:ext cx="714375" cy="714375"/>
            </a:xfrm>
            <a:prstGeom prst="rect">
              <a:avLst/>
            </a:prstGeom>
          </p:spPr>
        </p:pic>
      </p:grpSp>
    </p:spTree>
    <p:extLst>
      <p:ext uri="{BB962C8B-B14F-4D97-AF65-F5344CB8AC3E}">
        <p14:creationId xmlns:p14="http://schemas.microsoft.com/office/powerpoint/2010/main" val="18197646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AC91E7-3D52-5EF7-FEEB-A749B6698AAE}"/>
              </a:ext>
            </a:extLst>
          </p:cNvPr>
          <p:cNvSpPr>
            <a:spLocks noGrp="1"/>
          </p:cNvSpPr>
          <p:nvPr>
            <p:ph type="title"/>
          </p:nvPr>
        </p:nvSpPr>
        <p:spPr>
          <a:xfrm>
            <a:off x="1171074" y="1396686"/>
            <a:ext cx="3240506" cy="4064628"/>
          </a:xfrm>
        </p:spPr>
        <p:txBody>
          <a:bodyPr>
            <a:normAutofit/>
          </a:bodyPr>
          <a:lstStyle/>
          <a:p>
            <a:r>
              <a:rPr lang="en-GB" dirty="0">
                <a:solidFill>
                  <a:srgbClr val="FFFFFF"/>
                </a:solidFill>
              </a:rPr>
              <a:t>Optimising safe independent mobility</a:t>
            </a:r>
            <a:br>
              <a:rPr lang="en-GB" dirty="0">
                <a:solidFill>
                  <a:srgbClr val="FFFFFF"/>
                </a:solidFill>
              </a:rPr>
            </a:br>
            <a:r>
              <a:rPr kumimoji="0" lang="en-GB" sz="1800" b="0" i="0" u="none" strike="noStrike" kern="1200" cap="none" spc="0" normalizeH="0" baseline="0" noProof="0" dirty="0">
                <a:ln>
                  <a:noFill/>
                </a:ln>
                <a:solidFill>
                  <a:srgbClr val="FFFFFF"/>
                </a:solidFill>
                <a:effectLst/>
                <a:uLnTx/>
                <a:uFillTx/>
                <a:latin typeface="Calibri Light" panose="020F0302020204030204"/>
                <a:ea typeface="+mj-ea"/>
                <a:cs typeface="+mj-cs"/>
              </a:rPr>
              <a:t>risk management</a:t>
            </a:r>
            <a:endParaRPr lang="en-GB" dirty="0">
              <a:solidFill>
                <a:srgbClr val="FFFFFF"/>
              </a:solidFill>
            </a:endParaRPr>
          </a:p>
        </p:txBody>
      </p:sp>
      <p:sp>
        <p:nvSpPr>
          <p:cNvPr id="12"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D3781C0-1655-07D8-2E02-6EECCB920A9B}"/>
              </a:ext>
            </a:extLst>
          </p:cNvPr>
          <p:cNvSpPr>
            <a:spLocks noGrp="1"/>
          </p:cNvSpPr>
          <p:nvPr>
            <p:ph idx="1"/>
          </p:nvPr>
        </p:nvSpPr>
        <p:spPr>
          <a:xfrm>
            <a:off x="5595268" y="2470162"/>
            <a:ext cx="5807838" cy="2991151"/>
          </a:xfrm>
        </p:spPr>
        <p:txBody>
          <a:bodyPr>
            <a:normAutofit/>
          </a:bodyPr>
          <a:lstStyle/>
          <a:p>
            <a:r>
              <a:rPr lang="en-GB" sz="3200" dirty="0"/>
              <a:t>Physiotherapy</a:t>
            </a:r>
          </a:p>
          <a:p>
            <a:r>
              <a:rPr lang="en-GB" sz="3200" dirty="0"/>
              <a:t>Occupational therapy</a:t>
            </a:r>
          </a:p>
          <a:p>
            <a:r>
              <a:rPr lang="en-GB" sz="3200" dirty="0"/>
              <a:t>Podiatry</a:t>
            </a:r>
          </a:p>
          <a:p>
            <a:r>
              <a:rPr lang="en-GB" sz="3200" dirty="0"/>
              <a:t>Ophthalmology</a:t>
            </a:r>
          </a:p>
          <a:p>
            <a:r>
              <a:rPr lang="en-GB" sz="3200" dirty="0"/>
              <a:t>Audiology</a:t>
            </a:r>
          </a:p>
          <a:p>
            <a:endParaRPr lang="en-GB" dirty="0"/>
          </a:p>
        </p:txBody>
      </p:sp>
      <p:sp>
        <p:nvSpPr>
          <p:cNvPr id="5" name="TextBox 4">
            <a:extLst>
              <a:ext uri="{FF2B5EF4-FFF2-40B4-BE49-F238E27FC236}">
                <a16:creationId xmlns:a16="http://schemas.microsoft.com/office/drawing/2014/main" id="{0367AB6A-A947-52E0-16DA-FBABEA7E2EA3}"/>
              </a:ext>
            </a:extLst>
          </p:cNvPr>
          <p:cNvSpPr txBox="1"/>
          <p:nvPr/>
        </p:nvSpPr>
        <p:spPr>
          <a:xfrm>
            <a:off x="5595268" y="5607586"/>
            <a:ext cx="6120872" cy="707886"/>
          </a:xfrm>
          <a:prstGeom prst="rect">
            <a:avLst/>
          </a:prstGeom>
          <a:noFill/>
        </p:spPr>
        <p:txBody>
          <a:bodyPr wrap="square">
            <a:spAutoFit/>
          </a:bodyPr>
          <a:lstStyle/>
          <a:p>
            <a:pPr marL="0" indent="0">
              <a:buNone/>
            </a:pPr>
            <a:r>
              <a:rPr lang="en-GB" sz="2000" b="1" dirty="0">
                <a:solidFill>
                  <a:srgbClr val="FF0000"/>
                </a:solidFill>
              </a:rPr>
              <a:t>Multidisciplinary and multifactorial interventions should be employed to help reduce the risk of falling </a:t>
            </a:r>
          </a:p>
        </p:txBody>
      </p:sp>
      <p:grpSp>
        <p:nvGrpSpPr>
          <p:cNvPr id="6" name="Group 5">
            <a:extLst>
              <a:ext uri="{FF2B5EF4-FFF2-40B4-BE49-F238E27FC236}">
                <a16:creationId xmlns:a16="http://schemas.microsoft.com/office/drawing/2014/main" id="{77B372B3-80F8-56C9-C700-E838B3F89DD6}"/>
              </a:ext>
            </a:extLst>
          </p:cNvPr>
          <p:cNvGrpSpPr/>
          <p:nvPr/>
        </p:nvGrpSpPr>
        <p:grpSpPr>
          <a:xfrm>
            <a:off x="270501" y="224154"/>
            <a:ext cx="11650998" cy="861829"/>
            <a:chOff x="285741" y="235704"/>
            <a:chExt cx="11650998" cy="861829"/>
          </a:xfrm>
        </p:grpSpPr>
        <p:pic>
          <p:nvPicPr>
            <p:cNvPr id="7" name="Picture 6" descr="A blue and white logo&#10;&#10;Description automatically generated">
              <a:extLst>
                <a:ext uri="{FF2B5EF4-FFF2-40B4-BE49-F238E27FC236}">
                  <a16:creationId xmlns:a16="http://schemas.microsoft.com/office/drawing/2014/main" id="{AFEB5500-B0DE-99B4-A3F7-33FC343EA696}"/>
                </a:ext>
              </a:extLst>
            </p:cNvPr>
            <p:cNvPicPr>
              <a:picLocks noChangeAspect="1"/>
            </p:cNvPicPr>
            <p:nvPr/>
          </p:nvPicPr>
          <p:blipFill>
            <a:blip r:embed="rId3"/>
            <a:stretch>
              <a:fillRect/>
            </a:stretch>
          </p:blipFill>
          <p:spPr>
            <a:xfrm>
              <a:off x="285741" y="235704"/>
              <a:ext cx="1052571" cy="861829"/>
            </a:xfrm>
            <a:prstGeom prst="rect">
              <a:avLst/>
            </a:prstGeom>
          </p:spPr>
        </p:pic>
        <p:pic>
          <p:nvPicPr>
            <p:cNvPr id="9" name="Picture 8" descr="Blue and white logo with text&#10;&#10;Description automatically generated">
              <a:extLst>
                <a:ext uri="{FF2B5EF4-FFF2-40B4-BE49-F238E27FC236}">
                  <a16:creationId xmlns:a16="http://schemas.microsoft.com/office/drawing/2014/main" id="{3F469401-BCD0-611F-8DF4-FE4FA906AFD4}"/>
                </a:ext>
              </a:extLst>
            </p:cNvPr>
            <p:cNvPicPr>
              <a:picLocks noChangeAspect="1"/>
            </p:cNvPicPr>
            <p:nvPr/>
          </p:nvPicPr>
          <p:blipFill>
            <a:blip r:embed="rId4"/>
            <a:stretch>
              <a:fillRect/>
            </a:stretch>
          </p:blipFill>
          <p:spPr>
            <a:xfrm>
              <a:off x="11222364" y="309430"/>
              <a:ext cx="714375" cy="714375"/>
            </a:xfrm>
            <a:prstGeom prst="rect">
              <a:avLst/>
            </a:prstGeom>
          </p:spPr>
        </p:pic>
      </p:grpSp>
    </p:spTree>
    <p:extLst>
      <p:ext uri="{BB962C8B-B14F-4D97-AF65-F5344CB8AC3E}">
        <p14:creationId xmlns:p14="http://schemas.microsoft.com/office/powerpoint/2010/main" val="15604025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297762" y="640080"/>
            <a:ext cx="6251110" cy="3566160"/>
          </a:xfrm>
        </p:spPr>
        <p:txBody>
          <a:bodyPr vert="horz" lIns="91440" tIns="45720" rIns="91440" bIns="45720" rtlCol="0" anchor="b">
            <a:normAutofit/>
          </a:bodyPr>
          <a:lstStyle/>
          <a:p>
            <a:r>
              <a:rPr lang="en-US" sz="11500" dirty="0"/>
              <a:t>End PJ Paralysis</a:t>
            </a:r>
          </a:p>
        </p:txBody>
      </p:sp>
      <p:sp>
        <p:nvSpPr>
          <p:cNvPr id="3" name="Content Placeholder 2"/>
          <p:cNvSpPr>
            <a:spLocks noGrp="1"/>
          </p:cNvSpPr>
          <p:nvPr>
            <p:ph idx="1"/>
          </p:nvPr>
        </p:nvSpPr>
        <p:spPr>
          <a:xfrm>
            <a:off x="5297760" y="4636008"/>
            <a:ext cx="6251111" cy="1572768"/>
          </a:xfrm>
        </p:spPr>
        <p:txBody>
          <a:bodyPr vert="horz" lIns="91440" tIns="45720" rIns="91440" bIns="45720" rtlCol="0">
            <a:normAutofit/>
          </a:bodyPr>
          <a:lstStyle/>
          <a:p>
            <a:pPr marL="0" indent="0">
              <a:buNone/>
            </a:pPr>
            <a:r>
              <a:rPr lang="en-US" sz="2400" dirty="0"/>
              <a:t>Get Up, Get Dressed, Get Moving</a:t>
            </a:r>
          </a:p>
        </p:txBody>
      </p:sp>
      <p:pic>
        <p:nvPicPr>
          <p:cNvPr id="4" name="Picture 2">
            <a:extLst>
              <a:ext uri="{FF2B5EF4-FFF2-40B4-BE49-F238E27FC236}">
                <a16:creationId xmlns:a16="http://schemas.microsoft.com/office/drawing/2014/main" id="{BEA4A302-8CF2-24A2-6978-ECFA92B84DB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3672"/>
          <a:stretch/>
        </p:blipFill>
        <p:spPr bwMode="auto">
          <a:xfrm>
            <a:off x="14407"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11"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9CE7F96D-880D-F5D6-E51B-0E4D05D0C79A}"/>
              </a:ext>
            </a:extLst>
          </p:cNvPr>
          <p:cNvGrpSpPr/>
          <p:nvPr/>
        </p:nvGrpSpPr>
        <p:grpSpPr>
          <a:xfrm>
            <a:off x="4131060" y="209165"/>
            <a:ext cx="7790439" cy="861829"/>
            <a:chOff x="4146300" y="220715"/>
            <a:chExt cx="7790439" cy="861829"/>
          </a:xfrm>
        </p:grpSpPr>
        <p:pic>
          <p:nvPicPr>
            <p:cNvPr id="6" name="Picture 5" descr="A blue and white logo&#10;&#10;Description automatically generated">
              <a:extLst>
                <a:ext uri="{FF2B5EF4-FFF2-40B4-BE49-F238E27FC236}">
                  <a16:creationId xmlns:a16="http://schemas.microsoft.com/office/drawing/2014/main" id="{AEC46DBE-C20E-38E8-1996-BC255566C6FB}"/>
                </a:ext>
              </a:extLst>
            </p:cNvPr>
            <p:cNvPicPr>
              <a:picLocks noChangeAspect="1"/>
            </p:cNvPicPr>
            <p:nvPr/>
          </p:nvPicPr>
          <p:blipFill>
            <a:blip r:embed="rId4"/>
            <a:stretch>
              <a:fillRect/>
            </a:stretch>
          </p:blipFill>
          <p:spPr>
            <a:xfrm>
              <a:off x="4146300" y="220715"/>
              <a:ext cx="1052571" cy="861829"/>
            </a:xfrm>
            <a:prstGeom prst="rect">
              <a:avLst/>
            </a:prstGeom>
          </p:spPr>
        </p:pic>
        <p:pic>
          <p:nvPicPr>
            <p:cNvPr id="7" name="Picture 6" descr="Blue and white logo with text&#10;&#10;Description automatically generated">
              <a:extLst>
                <a:ext uri="{FF2B5EF4-FFF2-40B4-BE49-F238E27FC236}">
                  <a16:creationId xmlns:a16="http://schemas.microsoft.com/office/drawing/2014/main" id="{D3278B2C-D230-C62E-C03F-96BA158A59B7}"/>
                </a:ext>
              </a:extLst>
            </p:cNvPr>
            <p:cNvPicPr>
              <a:picLocks noChangeAspect="1"/>
            </p:cNvPicPr>
            <p:nvPr/>
          </p:nvPicPr>
          <p:blipFill>
            <a:blip r:embed="rId5"/>
            <a:stretch>
              <a:fillRect/>
            </a:stretch>
          </p:blipFill>
          <p:spPr>
            <a:xfrm>
              <a:off x="11222364" y="309430"/>
              <a:ext cx="714375" cy="714375"/>
            </a:xfrm>
            <a:prstGeom prst="rect">
              <a:avLst/>
            </a:prstGeom>
          </p:spPr>
        </p:pic>
      </p:grpSp>
    </p:spTree>
    <p:extLst>
      <p:ext uri="{BB962C8B-B14F-4D97-AF65-F5344CB8AC3E}">
        <p14:creationId xmlns:p14="http://schemas.microsoft.com/office/powerpoint/2010/main" val="10751887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DC5AED-F86B-0155-1AD5-35FBC8FC4BC4}"/>
              </a:ext>
            </a:extLst>
          </p:cNvPr>
          <p:cNvSpPr>
            <a:spLocks noGrp="1"/>
          </p:cNvSpPr>
          <p:nvPr>
            <p:ph type="title"/>
          </p:nvPr>
        </p:nvSpPr>
        <p:spPr>
          <a:xfrm>
            <a:off x="255182" y="640823"/>
            <a:ext cx="3798478" cy="5583148"/>
          </a:xfrm>
        </p:spPr>
        <p:txBody>
          <a:bodyPr anchor="ctr">
            <a:normAutofit/>
          </a:bodyPr>
          <a:lstStyle/>
          <a:p>
            <a:r>
              <a:rPr lang="en-GB" dirty="0"/>
              <a:t>Equipment and Environment</a:t>
            </a:r>
            <a:br>
              <a:rPr lang="en-GB" sz="5400" dirty="0"/>
            </a:br>
            <a:r>
              <a:rPr kumimoji="0" lang="en-GB" sz="1800" b="0" i="0" u="none" strike="noStrike" kern="1200" cap="none" spc="0" normalizeH="0" baseline="0" noProof="0" dirty="0">
                <a:ln>
                  <a:noFill/>
                </a:ln>
                <a:solidFill>
                  <a:prstClr val="black"/>
                </a:solidFill>
                <a:effectLst/>
                <a:uLnTx/>
                <a:uFillTx/>
                <a:latin typeface="Calibri Light" panose="020F0302020204030204"/>
                <a:ea typeface="+mj-ea"/>
                <a:cs typeface="+mj-cs"/>
              </a:rPr>
              <a:t>risk management</a:t>
            </a:r>
            <a:endParaRPr lang="en-GB" sz="5400" dirty="0"/>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20C8BB51-2AFE-4AEB-E67E-61540CB09321}"/>
              </a:ext>
            </a:extLst>
          </p:cNvPr>
          <p:cNvGraphicFramePr>
            <a:graphicFrameLocks noGrp="1"/>
          </p:cNvGraphicFramePr>
          <p:nvPr>
            <p:ph idx="1"/>
            <p:extLst>
              <p:ext uri="{D42A27DB-BD31-4B8C-83A1-F6EECF244321}">
                <p14:modId xmlns:p14="http://schemas.microsoft.com/office/powerpoint/2010/main" val="1274199688"/>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oup 2">
            <a:extLst>
              <a:ext uri="{FF2B5EF4-FFF2-40B4-BE49-F238E27FC236}">
                <a16:creationId xmlns:a16="http://schemas.microsoft.com/office/drawing/2014/main" id="{B2C51E63-FD46-A666-F6BB-BC37DA93D6A5}"/>
              </a:ext>
            </a:extLst>
          </p:cNvPr>
          <p:cNvGrpSpPr/>
          <p:nvPr/>
        </p:nvGrpSpPr>
        <p:grpSpPr>
          <a:xfrm>
            <a:off x="270501" y="224154"/>
            <a:ext cx="11650998" cy="861829"/>
            <a:chOff x="285741" y="235704"/>
            <a:chExt cx="11650998" cy="861829"/>
          </a:xfrm>
        </p:grpSpPr>
        <p:pic>
          <p:nvPicPr>
            <p:cNvPr id="4" name="Picture 3" descr="A blue and white logo&#10;&#10;Description automatically generated">
              <a:extLst>
                <a:ext uri="{FF2B5EF4-FFF2-40B4-BE49-F238E27FC236}">
                  <a16:creationId xmlns:a16="http://schemas.microsoft.com/office/drawing/2014/main" id="{9D62D7EF-60F2-B979-F71A-2EB2562E51F6}"/>
                </a:ext>
              </a:extLst>
            </p:cNvPr>
            <p:cNvPicPr>
              <a:picLocks noChangeAspect="1"/>
            </p:cNvPicPr>
            <p:nvPr/>
          </p:nvPicPr>
          <p:blipFill>
            <a:blip r:embed="rId8"/>
            <a:stretch>
              <a:fillRect/>
            </a:stretch>
          </p:blipFill>
          <p:spPr>
            <a:xfrm>
              <a:off x="285741" y="235704"/>
              <a:ext cx="1052571" cy="861829"/>
            </a:xfrm>
            <a:prstGeom prst="rect">
              <a:avLst/>
            </a:prstGeom>
          </p:spPr>
        </p:pic>
        <p:pic>
          <p:nvPicPr>
            <p:cNvPr id="6" name="Picture 5" descr="Blue and white logo with text&#10;&#10;Description automatically generated">
              <a:extLst>
                <a:ext uri="{FF2B5EF4-FFF2-40B4-BE49-F238E27FC236}">
                  <a16:creationId xmlns:a16="http://schemas.microsoft.com/office/drawing/2014/main" id="{AAE73A17-792A-3513-0E0E-AC5263D61932}"/>
                </a:ext>
              </a:extLst>
            </p:cNvPr>
            <p:cNvPicPr>
              <a:picLocks noChangeAspect="1"/>
            </p:cNvPicPr>
            <p:nvPr/>
          </p:nvPicPr>
          <p:blipFill>
            <a:blip r:embed="rId9"/>
            <a:stretch>
              <a:fillRect/>
            </a:stretch>
          </p:blipFill>
          <p:spPr>
            <a:xfrm>
              <a:off x="11222364" y="309430"/>
              <a:ext cx="714375" cy="714375"/>
            </a:xfrm>
            <a:prstGeom prst="rect">
              <a:avLst/>
            </a:prstGeom>
          </p:spPr>
        </p:pic>
      </p:grpSp>
      <p:sp>
        <p:nvSpPr>
          <p:cNvPr id="7" name="Moon 6">
            <a:extLst>
              <a:ext uri="{FF2B5EF4-FFF2-40B4-BE49-F238E27FC236}">
                <a16:creationId xmlns:a16="http://schemas.microsoft.com/office/drawing/2014/main" id="{8F6FDB2A-688F-30DD-4D2C-3C4F9D7AC438}"/>
              </a:ext>
            </a:extLst>
          </p:cNvPr>
          <p:cNvSpPr/>
          <p:nvPr/>
        </p:nvSpPr>
        <p:spPr>
          <a:xfrm>
            <a:off x="285741" y="6082109"/>
            <a:ext cx="272424" cy="496491"/>
          </a:xfrm>
          <a:prstGeom prst="mo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379590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486D06-9846-2431-E2AF-7940788B990C}"/>
              </a:ext>
            </a:extLst>
          </p:cNvPr>
          <p:cNvSpPr>
            <a:spLocks noGrp="1"/>
          </p:cNvSpPr>
          <p:nvPr>
            <p:ph type="title"/>
          </p:nvPr>
        </p:nvSpPr>
        <p:spPr>
          <a:xfrm>
            <a:off x="3940302" y="379275"/>
            <a:ext cx="4311396" cy="1004594"/>
          </a:xfrm>
        </p:spPr>
        <p:txBody>
          <a:bodyPr>
            <a:normAutofit/>
          </a:bodyPr>
          <a:lstStyle/>
          <a:p>
            <a:r>
              <a:rPr lang="en-GB" dirty="0">
                <a:solidFill>
                  <a:srgbClr val="FFFFFF"/>
                </a:solidFill>
              </a:rPr>
              <a:t>Communication</a:t>
            </a:r>
            <a:r>
              <a:rPr kumimoji="0" lang="en-GB" sz="1800" b="0" i="0" u="none" strike="noStrike" kern="1200" cap="none" spc="0" normalizeH="0" baseline="0" noProof="0" dirty="0">
                <a:ln>
                  <a:noFill/>
                </a:ln>
                <a:solidFill>
                  <a:srgbClr val="FFFFFF"/>
                </a:solidFill>
                <a:effectLst/>
                <a:uLnTx/>
                <a:uFillTx/>
                <a:latin typeface="Calibri Light" panose="020F0302020204030204"/>
                <a:ea typeface="+mj-ea"/>
                <a:cs typeface="+mj-cs"/>
              </a:rPr>
              <a:t> </a:t>
            </a:r>
            <a:br>
              <a:rPr kumimoji="0" lang="en-GB" sz="1800" b="0" i="0" u="none" strike="noStrike" kern="1200" cap="none" spc="0" normalizeH="0" baseline="0" noProof="0" dirty="0">
                <a:ln>
                  <a:noFill/>
                </a:ln>
                <a:solidFill>
                  <a:srgbClr val="FFFFFF"/>
                </a:solidFill>
                <a:effectLst/>
                <a:uLnTx/>
                <a:uFillTx/>
                <a:latin typeface="Calibri Light" panose="020F0302020204030204"/>
                <a:ea typeface="+mj-ea"/>
                <a:cs typeface="+mj-cs"/>
              </a:rPr>
            </a:br>
            <a:r>
              <a:rPr kumimoji="0" lang="en-GB" sz="1800" b="0" i="0" u="none" strike="noStrike" kern="1200" cap="none" spc="0" normalizeH="0" baseline="0" noProof="0" dirty="0">
                <a:ln>
                  <a:noFill/>
                </a:ln>
                <a:solidFill>
                  <a:srgbClr val="FFFFFF"/>
                </a:solidFill>
                <a:effectLst/>
                <a:uLnTx/>
                <a:uFillTx/>
                <a:latin typeface="Calibri Light" panose="020F0302020204030204"/>
                <a:ea typeface="+mj-ea"/>
                <a:cs typeface="+mj-cs"/>
              </a:rPr>
              <a:t>risk management</a:t>
            </a:r>
            <a:endParaRPr lang="en-GB" dirty="0">
              <a:solidFill>
                <a:srgbClr val="FFFFFF"/>
              </a:solidFill>
            </a:endParaRPr>
          </a:p>
        </p:txBody>
      </p:sp>
      <p:sp>
        <p:nvSpPr>
          <p:cNvPr id="11" name="Rectangle: Rounded Corners 10">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1FC6C79B-AF13-6840-6194-04C1B5B76445}"/>
              </a:ext>
            </a:extLst>
          </p:cNvPr>
          <p:cNvGraphicFramePr>
            <a:graphicFrameLocks noGrp="1"/>
          </p:cNvGraphicFramePr>
          <p:nvPr>
            <p:ph idx="1"/>
            <p:extLst>
              <p:ext uri="{D42A27DB-BD31-4B8C-83A1-F6EECF244321}">
                <p14:modId xmlns:p14="http://schemas.microsoft.com/office/powerpoint/2010/main" val="2480512988"/>
              </p:ext>
            </p:extLst>
          </p:nvPr>
        </p:nvGraphicFramePr>
        <p:xfrm>
          <a:off x="838200" y="1800911"/>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oup 2">
            <a:extLst>
              <a:ext uri="{FF2B5EF4-FFF2-40B4-BE49-F238E27FC236}">
                <a16:creationId xmlns:a16="http://schemas.microsoft.com/office/drawing/2014/main" id="{B3D623E5-D6E5-226D-F47D-3E2B99B499EB}"/>
              </a:ext>
            </a:extLst>
          </p:cNvPr>
          <p:cNvGrpSpPr/>
          <p:nvPr/>
        </p:nvGrpSpPr>
        <p:grpSpPr>
          <a:xfrm>
            <a:off x="270501" y="224154"/>
            <a:ext cx="11650998" cy="861829"/>
            <a:chOff x="285741" y="235704"/>
            <a:chExt cx="11650998" cy="861829"/>
          </a:xfrm>
        </p:grpSpPr>
        <p:pic>
          <p:nvPicPr>
            <p:cNvPr id="4" name="Picture 3" descr="A blue and white logo&#10;&#10;Description automatically generated">
              <a:extLst>
                <a:ext uri="{FF2B5EF4-FFF2-40B4-BE49-F238E27FC236}">
                  <a16:creationId xmlns:a16="http://schemas.microsoft.com/office/drawing/2014/main" id="{24D22BA1-D0C0-806E-D46B-B321E2402923}"/>
                </a:ext>
              </a:extLst>
            </p:cNvPr>
            <p:cNvPicPr>
              <a:picLocks noChangeAspect="1"/>
            </p:cNvPicPr>
            <p:nvPr/>
          </p:nvPicPr>
          <p:blipFill>
            <a:blip r:embed="rId8"/>
            <a:stretch>
              <a:fillRect/>
            </a:stretch>
          </p:blipFill>
          <p:spPr>
            <a:xfrm>
              <a:off x="285741" y="235704"/>
              <a:ext cx="1052571" cy="861829"/>
            </a:xfrm>
            <a:prstGeom prst="rect">
              <a:avLst/>
            </a:prstGeom>
          </p:spPr>
        </p:pic>
        <p:pic>
          <p:nvPicPr>
            <p:cNvPr id="6" name="Picture 5" descr="Blue and white logo with text&#10;&#10;Description automatically generated">
              <a:extLst>
                <a:ext uri="{FF2B5EF4-FFF2-40B4-BE49-F238E27FC236}">
                  <a16:creationId xmlns:a16="http://schemas.microsoft.com/office/drawing/2014/main" id="{122D12D2-0D94-81A7-9989-E6916EC91C19}"/>
                </a:ext>
              </a:extLst>
            </p:cNvPr>
            <p:cNvPicPr>
              <a:picLocks noChangeAspect="1"/>
            </p:cNvPicPr>
            <p:nvPr/>
          </p:nvPicPr>
          <p:blipFill>
            <a:blip r:embed="rId9"/>
            <a:stretch>
              <a:fillRect/>
            </a:stretch>
          </p:blipFill>
          <p:spPr>
            <a:xfrm>
              <a:off x="11222364" y="309430"/>
              <a:ext cx="714375" cy="714375"/>
            </a:xfrm>
            <a:prstGeom prst="rect">
              <a:avLst/>
            </a:prstGeom>
          </p:spPr>
        </p:pic>
      </p:grpSp>
      <p:sp>
        <p:nvSpPr>
          <p:cNvPr id="7" name="Moon 6">
            <a:extLst>
              <a:ext uri="{FF2B5EF4-FFF2-40B4-BE49-F238E27FC236}">
                <a16:creationId xmlns:a16="http://schemas.microsoft.com/office/drawing/2014/main" id="{40F7EED4-86DE-C228-6456-31622B5F3290}"/>
              </a:ext>
            </a:extLst>
          </p:cNvPr>
          <p:cNvSpPr/>
          <p:nvPr/>
        </p:nvSpPr>
        <p:spPr>
          <a:xfrm>
            <a:off x="285741" y="6082109"/>
            <a:ext cx="272424" cy="496491"/>
          </a:xfrm>
          <a:prstGeom prst="mo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703340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B3684CCF-CEBB-4D8E-A366-95E43D4C7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12402" y="244501"/>
            <a:ext cx="5247051" cy="1325563"/>
          </a:xfrm>
        </p:spPr>
        <p:txBody>
          <a:bodyPr>
            <a:normAutofit/>
          </a:bodyPr>
          <a:lstStyle/>
          <a:p>
            <a:r>
              <a:rPr lang="en-GB" dirty="0"/>
              <a:t>Management </a:t>
            </a:r>
            <a:br>
              <a:rPr lang="en-GB" dirty="0"/>
            </a:br>
            <a:r>
              <a:rPr lang="en-GB" sz="4000" dirty="0"/>
              <a:t>NICE 2013</a:t>
            </a:r>
            <a:endParaRPr lang="en-GB" dirty="0"/>
          </a:p>
        </p:txBody>
      </p:sp>
      <p:sp>
        <p:nvSpPr>
          <p:cNvPr id="3" name="Content Placeholder 2"/>
          <p:cNvSpPr>
            <a:spLocks noGrp="1"/>
          </p:cNvSpPr>
          <p:nvPr>
            <p:ph idx="1"/>
          </p:nvPr>
        </p:nvSpPr>
        <p:spPr>
          <a:xfrm>
            <a:off x="297862" y="1801937"/>
            <a:ext cx="5674399" cy="4249896"/>
          </a:xfrm>
        </p:spPr>
        <p:txBody>
          <a:bodyPr>
            <a:normAutofit/>
          </a:bodyPr>
          <a:lstStyle/>
          <a:p>
            <a:pPr marL="0" indent="0">
              <a:buNone/>
            </a:pPr>
            <a:r>
              <a:rPr lang="en-GB" sz="2400" dirty="0"/>
              <a:t>In successful multi-factorial intervention programmes the following specific components are common (against a background of the general diagnosis and management of causes and recognised risk factors):</a:t>
            </a:r>
          </a:p>
          <a:p>
            <a:r>
              <a:rPr lang="en-GB" sz="2400" dirty="0"/>
              <a:t>strength and balance training</a:t>
            </a:r>
          </a:p>
          <a:p>
            <a:r>
              <a:rPr lang="en-GB" sz="2400" dirty="0"/>
              <a:t>home hazard assessment and intervention</a:t>
            </a:r>
          </a:p>
          <a:p>
            <a:r>
              <a:rPr lang="en-GB" sz="2400" dirty="0"/>
              <a:t>vision assessment and referral</a:t>
            </a:r>
          </a:p>
          <a:p>
            <a:r>
              <a:rPr lang="en-GB" sz="2400" dirty="0"/>
              <a:t>medication review with modification/withdrawal</a:t>
            </a:r>
          </a:p>
        </p:txBody>
      </p:sp>
      <p:pic>
        <p:nvPicPr>
          <p:cNvPr id="7" name="Picture 6" descr="Phoropter">
            <a:extLst>
              <a:ext uri="{FF2B5EF4-FFF2-40B4-BE49-F238E27FC236}">
                <a16:creationId xmlns:a16="http://schemas.microsoft.com/office/drawing/2014/main" id="{7ED38BDD-00E4-6DC8-B852-2CFE00E6FE86}"/>
              </a:ext>
            </a:extLst>
          </p:cNvPr>
          <p:cNvPicPr>
            <a:picLocks noChangeAspect="1"/>
          </p:cNvPicPr>
          <p:nvPr/>
        </p:nvPicPr>
        <p:blipFill rotWithShape="1">
          <a:blip r:embed="rId3"/>
          <a:srcRect l="12627" r="14719" b="-3"/>
          <a:stretch/>
        </p:blipFill>
        <p:spPr>
          <a:xfrm>
            <a:off x="6863996" y="3154859"/>
            <a:ext cx="4030579" cy="3703141"/>
          </a:xfrm>
          <a:custGeom>
            <a:avLst/>
            <a:gdLst/>
            <a:ahLst/>
            <a:cxnLst/>
            <a:rect l="l" t="t" r="r" b="b"/>
            <a:pathLst>
              <a:path w="4030579" h="3703141">
                <a:moveTo>
                  <a:pt x="2015289" y="0"/>
                </a:moveTo>
                <a:cubicBezTo>
                  <a:pt x="3128303" y="0"/>
                  <a:pt x="4030579" y="902277"/>
                  <a:pt x="4030579" y="2015290"/>
                </a:cubicBezTo>
                <a:cubicBezTo>
                  <a:pt x="4030579" y="2710923"/>
                  <a:pt x="3678127" y="3324237"/>
                  <a:pt x="3142057" y="3686399"/>
                </a:cubicBezTo>
                <a:lnTo>
                  <a:pt x="3114499" y="3703141"/>
                </a:lnTo>
                <a:lnTo>
                  <a:pt x="916080" y="3703141"/>
                </a:lnTo>
                <a:lnTo>
                  <a:pt x="888522" y="3686399"/>
                </a:lnTo>
                <a:cubicBezTo>
                  <a:pt x="352452" y="3324237"/>
                  <a:pt x="0" y="2710923"/>
                  <a:pt x="0" y="2015290"/>
                </a:cubicBezTo>
                <a:cubicBezTo>
                  <a:pt x="0" y="902277"/>
                  <a:pt x="902277" y="0"/>
                  <a:pt x="2015289" y="0"/>
                </a:cubicBezTo>
                <a:close/>
              </a:path>
            </a:pathLst>
          </a:custGeom>
        </p:spPr>
      </p:pic>
      <p:sp>
        <p:nvSpPr>
          <p:cNvPr id="31" name="Arc 30">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10869" y="-729072"/>
            <a:ext cx="4083433" cy="408343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9" name="Picture 8" descr="Woman doing a yoga pose">
            <a:extLst>
              <a:ext uri="{FF2B5EF4-FFF2-40B4-BE49-F238E27FC236}">
                <a16:creationId xmlns:a16="http://schemas.microsoft.com/office/drawing/2014/main" id="{B4E4973A-0327-15FC-CF48-DD72E29C9B0D}"/>
              </a:ext>
            </a:extLst>
          </p:cNvPr>
          <p:cNvPicPr>
            <a:picLocks noChangeAspect="1"/>
          </p:cNvPicPr>
          <p:nvPr/>
        </p:nvPicPr>
        <p:blipFill rotWithShape="1">
          <a:blip r:embed="rId4"/>
          <a:srcRect l="12556" r="9348" b="4"/>
          <a:stretch/>
        </p:blipFill>
        <p:spPr>
          <a:xfrm>
            <a:off x="63058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pic>
        <p:nvPicPr>
          <p:cNvPr id="5" name="Picture 4" descr="Close-up unopened pill packets">
            <a:extLst>
              <a:ext uri="{FF2B5EF4-FFF2-40B4-BE49-F238E27FC236}">
                <a16:creationId xmlns:a16="http://schemas.microsoft.com/office/drawing/2014/main" id="{F1C75C9A-78DA-31BC-B53E-D008B0743FA5}"/>
              </a:ext>
            </a:extLst>
          </p:cNvPr>
          <p:cNvPicPr>
            <a:picLocks noChangeAspect="1"/>
          </p:cNvPicPr>
          <p:nvPr/>
        </p:nvPicPr>
        <p:blipFill rotWithShape="1">
          <a:blip r:embed="rId5"/>
          <a:srcRect l="32924" r="25301" b="1"/>
          <a:stretch/>
        </p:blipFill>
        <p:spPr>
          <a:xfrm>
            <a:off x="9933462" y="372217"/>
            <a:ext cx="2258539" cy="3554668"/>
          </a:xfrm>
          <a:custGeom>
            <a:avLst/>
            <a:gdLst/>
            <a:ahLst/>
            <a:cxnLst/>
            <a:rect l="l" t="t" r="r" b="b"/>
            <a:pathLst>
              <a:path w="2258539" h="3554668">
                <a:moveTo>
                  <a:pt x="1777334" y="0"/>
                </a:moveTo>
                <a:cubicBezTo>
                  <a:pt x="1900033" y="0"/>
                  <a:pt x="2019829" y="12434"/>
                  <a:pt x="2135529" y="36109"/>
                </a:cubicBezTo>
                <a:lnTo>
                  <a:pt x="2258539" y="67738"/>
                </a:lnTo>
                <a:lnTo>
                  <a:pt x="2258539" y="3486930"/>
                </a:lnTo>
                <a:lnTo>
                  <a:pt x="2135529" y="3518559"/>
                </a:lnTo>
                <a:cubicBezTo>
                  <a:pt x="2019829" y="3542235"/>
                  <a:pt x="1900033" y="3554668"/>
                  <a:pt x="1777334" y="3554668"/>
                </a:cubicBezTo>
                <a:cubicBezTo>
                  <a:pt x="795739" y="3554668"/>
                  <a:pt x="0" y="2758929"/>
                  <a:pt x="0" y="1777334"/>
                </a:cubicBezTo>
                <a:cubicBezTo>
                  <a:pt x="0" y="795740"/>
                  <a:pt x="795739" y="0"/>
                  <a:pt x="1777334" y="0"/>
                </a:cubicBezTo>
                <a:close/>
              </a:path>
            </a:pathLst>
          </a:custGeom>
        </p:spPr>
      </p:pic>
      <p:grpSp>
        <p:nvGrpSpPr>
          <p:cNvPr id="4" name="Group 3">
            <a:extLst>
              <a:ext uri="{FF2B5EF4-FFF2-40B4-BE49-F238E27FC236}">
                <a16:creationId xmlns:a16="http://schemas.microsoft.com/office/drawing/2014/main" id="{DED2B03B-7B24-C242-0E85-91D707B71B42}"/>
              </a:ext>
            </a:extLst>
          </p:cNvPr>
          <p:cNvGrpSpPr/>
          <p:nvPr/>
        </p:nvGrpSpPr>
        <p:grpSpPr>
          <a:xfrm>
            <a:off x="5211373" y="318226"/>
            <a:ext cx="6752027" cy="714375"/>
            <a:chOff x="5184712" y="309430"/>
            <a:chExt cx="6752027" cy="714375"/>
          </a:xfrm>
        </p:grpSpPr>
        <p:pic>
          <p:nvPicPr>
            <p:cNvPr id="6" name="Picture 5" descr="A blue and white logo&#10;&#10;Description automatically generated">
              <a:extLst>
                <a:ext uri="{FF2B5EF4-FFF2-40B4-BE49-F238E27FC236}">
                  <a16:creationId xmlns:a16="http://schemas.microsoft.com/office/drawing/2014/main" id="{C546C43F-0D0D-18D4-7B6A-773BD7C957BB}"/>
                </a:ext>
              </a:extLst>
            </p:cNvPr>
            <p:cNvPicPr>
              <a:picLocks noChangeAspect="1"/>
            </p:cNvPicPr>
            <p:nvPr/>
          </p:nvPicPr>
          <p:blipFill>
            <a:blip r:embed="rId6"/>
            <a:stretch>
              <a:fillRect/>
            </a:stretch>
          </p:blipFill>
          <p:spPr>
            <a:xfrm>
              <a:off x="5184712" y="322731"/>
              <a:ext cx="803859" cy="658187"/>
            </a:xfrm>
            <a:prstGeom prst="rect">
              <a:avLst/>
            </a:prstGeom>
          </p:spPr>
        </p:pic>
        <p:pic>
          <p:nvPicPr>
            <p:cNvPr id="8" name="Picture 7" descr="Blue and white logo with text&#10;&#10;Description automatically generated">
              <a:extLst>
                <a:ext uri="{FF2B5EF4-FFF2-40B4-BE49-F238E27FC236}">
                  <a16:creationId xmlns:a16="http://schemas.microsoft.com/office/drawing/2014/main" id="{1B0F6B15-2AD9-C558-D3A8-4E0A04666C3C}"/>
                </a:ext>
              </a:extLst>
            </p:cNvPr>
            <p:cNvPicPr>
              <a:picLocks noChangeAspect="1"/>
            </p:cNvPicPr>
            <p:nvPr/>
          </p:nvPicPr>
          <p:blipFill>
            <a:blip r:embed="rId7"/>
            <a:stretch>
              <a:fillRect/>
            </a:stretch>
          </p:blipFill>
          <p:spPr>
            <a:xfrm>
              <a:off x="11222364" y="309430"/>
              <a:ext cx="714375" cy="714375"/>
            </a:xfrm>
            <a:prstGeom prst="rect">
              <a:avLst/>
            </a:prstGeom>
          </p:spPr>
        </p:pic>
      </p:grpSp>
      <p:sp>
        <p:nvSpPr>
          <p:cNvPr id="10" name="Moon 9">
            <a:extLst>
              <a:ext uri="{FF2B5EF4-FFF2-40B4-BE49-F238E27FC236}">
                <a16:creationId xmlns:a16="http://schemas.microsoft.com/office/drawing/2014/main" id="{88D3E2B8-A085-C777-490F-FBEC1B899F24}"/>
              </a:ext>
            </a:extLst>
          </p:cNvPr>
          <p:cNvSpPr/>
          <p:nvPr/>
        </p:nvSpPr>
        <p:spPr>
          <a:xfrm>
            <a:off x="285741" y="6082109"/>
            <a:ext cx="272424" cy="496491"/>
          </a:xfrm>
          <a:prstGeom prst="mo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ectangle 11">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ctrTitle"/>
          </p:nvPr>
        </p:nvSpPr>
        <p:spPr>
          <a:xfrm>
            <a:off x="3315031" y="2157543"/>
            <a:ext cx="5561938" cy="2513516"/>
          </a:xfrm>
        </p:spPr>
        <p:txBody>
          <a:bodyPr>
            <a:normAutofit/>
          </a:bodyPr>
          <a:lstStyle/>
          <a:p>
            <a:r>
              <a:rPr lang="en-GB" sz="5600" dirty="0"/>
              <a:t>When patients require enhanced care interventions</a:t>
            </a:r>
          </a:p>
        </p:txBody>
      </p:sp>
      <p:sp>
        <p:nvSpPr>
          <p:cNvPr id="16" name="Arc 15">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 name="Oval 17">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5EB2536D-18D5-BB6E-1E1A-9103421AA806}"/>
              </a:ext>
            </a:extLst>
          </p:cNvPr>
          <p:cNvGrpSpPr/>
          <p:nvPr/>
        </p:nvGrpSpPr>
        <p:grpSpPr>
          <a:xfrm>
            <a:off x="466535" y="248185"/>
            <a:ext cx="11044616" cy="884876"/>
            <a:chOff x="504818" y="309430"/>
            <a:chExt cx="14132095" cy="884876"/>
          </a:xfrm>
        </p:grpSpPr>
        <p:pic>
          <p:nvPicPr>
            <p:cNvPr id="5" name="Picture 4" descr="A blue and white logo&#10;&#10;Description automatically generated">
              <a:extLst>
                <a:ext uri="{FF2B5EF4-FFF2-40B4-BE49-F238E27FC236}">
                  <a16:creationId xmlns:a16="http://schemas.microsoft.com/office/drawing/2014/main" id="{46439437-5C02-3EB4-7413-19C989AB0A3A}"/>
                </a:ext>
              </a:extLst>
            </p:cNvPr>
            <p:cNvPicPr>
              <a:picLocks noChangeAspect="1"/>
            </p:cNvPicPr>
            <p:nvPr/>
          </p:nvPicPr>
          <p:blipFill>
            <a:blip r:embed="rId3"/>
            <a:stretch>
              <a:fillRect/>
            </a:stretch>
          </p:blipFill>
          <p:spPr>
            <a:xfrm>
              <a:off x="504818" y="309430"/>
              <a:ext cx="1544553" cy="884876"/>
            </a:xfrm>
            <a:prstGeom prst="rect">
              <a:avLst/>
            </a:prstGeom>
          </p:spPr>
        </p:pic>
        <p:pic>
          <p:nvPicPr>
            <p:cNvPr id="6" name="Picture 5" descr="Blue and white logo with text&#10;&#10;Description automatically generated">
              <a:extLst>
                <a:ext uri="{FF2B5EF4-FFF2-40B4-BE49-F238E27FC236}">
                  <a16:creationId xmlns:a16="http://schemas.microsoft.com/office/drawing/2014/main" id="{81150853-BB2F-67E9-67B1-1A6AD5811A04}"/>
                </a:ext>
              </a:extLst>
            </p:cNvPr>
            <p:cNvPicPr>
              <a:picLocks noChangeAspect="1"/>
            </p:cNvPicPr>
            <p:nvPr/>
          </p:nvPicPr>
          <p:blipFill>
            <a:blip r:embed="rId4"/>
            <a:stretch>
              <a:fillRect/>
            </a:stretch>
          </p:blipFill>
          <p:spPr>
            <a:xfrm>
              <a:off x="13518032" y="309430"/>
              <a:ext cx="1118881" cy="884876"/>
            </a:xfrm>
            <a:prstGeom prst="rect">
              <a:avLst/>
            </a:prstGeom>
          </p:spPr>
        </p:pic>
      </p:grpSp>
    </p:spTree>
    <p:extLst>
      <p:ext uri="{BB962C8B-B14F-4D97-AF65-F5344CB8AC3E}">
        <p14:creationId xmlns:p14="http://schemas.microsoft.com/office/powerpoint/2010/main" val="16202849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4641599" y="636190"/>
            <a:ext cx="6255025" cy="5585619"/>
          </a:xfrm>
        </p:spPr>
        <p:txBody>
          <a:bodyPr anchor="ctr">
            <a:normAutofit/>
          </a:bodyPr>
          <a:lstStyle/>
          <a:p>
            <a:pPr marL="0" indent="0">
              <a:buNone/>
            </a:pPr>
            <a:r>
              <a:rPr lang="en-GB" sz="3600" dirty="0"/>
              <a:t>‘The liability of old people to tumble and often injure themselves is such a commonplace of experience that it has been tacitly accepted as an inevitable aspect of ageing and thereby deprived of the exercise of curiosity.’ </a:t>
            </a:r>
          </a:p>
          <a:p>
            <a:pPr marL="0" indent="0" algn="r">
              <a:buNone/>
            </a:pPr>
            <a:r>
              <a:rPr lang="en-GB" sz="2400" dirty="0"/>
              <a:t>Joseph Sheldon, </a:t>
            </a:r>
            <a:r>
              <a:rPr lang="en-GB" sz="1800" dirty="0"/>
              <a:t>BMJ 1960</a:t>
            </a:r>
            <a:endParaRPr lang="en-GB" dirty="0"/>
          </a:p>
        </p:txBody>
      </p:sp>
      <p:grpSp>
        <p:nvGrpSpPr>
          <p:cNvPr id="2" name="Group 1">
            <a:extLst>
              <a:ext uri="{FF2B5EF4-FFF2-40B4-BE49-F238E27FC236}">
                <a16:creationId xmlns:a16="http://schemas.microsoft.com/office/drawing/2014/main" id="{244677BC-632E-F0B6-80B0-CC5DD96A87BE}"/>
              </a:ext>
            </a:extLst>
          </p:cNvPr>
          <p:cNvGrpSpPr/>
          <p:nvPr/>
        </p:nvGrpSpPr>
        <p:grpSpPr>
          <a:xfrm>
            <a:off x="285741" y="235704"/>
            <a:ext cx="11650998" cy="861829"/>
            <a:chOff x="285741" y="235704"/>
            <a:chExt cx="11650998" cy="861829"/>
          </a:xfrm>
        </p:grpSpPr>
        <p:pic>
          <p:nvPicPr>
            <p:cNvPr id="4" name="Picture 3" descr="A blue and white logo&#10;&#10;Description automatically generated">
              <a:extLst>
                <a:ext uri="{FF2B5EF4-FFF2-40B4-BE49-F238E27FC236}">
                  <a16:creationId xmlns:a16="http://schemas.microsoft.com/office/drawing/2014/main" id="{8FFEFFA1-4048-AAE4-C200-A900C1E7F5D3}"/>
                </a:ext>
              </a:extLst>
            </p:cNvPr>
            <p:cNvPicPr>
              <a:picLocks noChangeAspect="1"/>
            </p:cNvPicPr>
            <p:nvPr/>
          </p:nvPicPr>
          <p:blipFill>
            <a:blip r:embed="rId3"/>
            <a:stretch>
              <a:fillRect/>
            </a:stretch>
          </p:blipFill>
          <p:spPr>
            <a:xfrm>
              <a:off x="285741" y="235704"/>
              <a:ext cx="1052571" cy="861829"/>
            </a:xfrm>
            <a:prstGeom prst="rect">
              <a:avLst/>
            </a:prstGeom>
          </p:spPr>
        </p:pic>
        <p:pic>
          <p:nvPicPr>
            <p:cNvPr id="5" name="Picture 4" descr="Blue and white logo with text&#10;&#10;Description automatically generated">
              <a:extLst>
                <a:ext uri="{FF2B5EF4-FFF2-40B4-BE49-F238E27FC236}">
                  <a16:creationId xmlns:a16="http://schemas.microsoft.com/office/drawing/2014/main" id="{20EA70A1-C304-E0DC-BC0F-2B1A1E93C990}"/>
                </a:ext>
              </a:extLst>
            </p:cNvPr>
            <p:cNvPicPr>
              <a:picLocks noChangeAspect="1"/>
            </p:cNvPicPr>
            <p:nvPr/>
          </p:nvPicPr>
          <p:blipFill>
            <a:blip r:embed="rId4"/>
            <a:stretch>
              <a:fillRect/>
            </a:stretch>
          </p:blipFill>
          <p:spPr>
            <a:xfrm>
              <a:off x="11222364" y="309430"/>
              <a:ext cx="714375" cy="714375"/>
            </a:xfrm>
            <a:prstGeom prst="rect">
              <a:avLst/>
            </a:prstGeom>
          </p:spPr>
        </p:pic>
      </p:grpSp>
      <p:sp>
        <p:nvSpPr>
          <p:cNvPr id="6" name="Moon 5">
            <a:extLst>
              <a:ext uri="{FF2B5EF4-FFF2-40B4-BE49-F238E27FC236}">
                <a16:creationId xmlns:a16="http://schemas.microsoft.com/office/drawing/2014/main" id="{869225FE-819B-DE48-F10B-FA6B6CB484C9}"/>
              </a:ext>
            </a:extLst>
          </p:cNvPr>
          <p:cNvSpPr/>
          <p:nvPr/>
        </p:nvSpPr>
        <p:spPr>
          <a:xfrm>
            <a:off x="285741" y="6082109"/>
            <a:ext cx="272424" cy="496491"/>
          </a:xfrm>
          <a:prstGeom prst="mo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41147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53040" y="848969"/>
            <a:ext cx="10173010" cy="1554480"/>
          </a:xfrm>
        </p:spPr>
        <p:txBody>
          <a:bodyPr anchor="ctr">
            <a:normAutofit/>
          </a:bodyPr>
          <a:lstStyle/>
          <a:p>
            <a:r>
              <a:rPr lang="en-GB" sz="4800"/>
              <a:t>Falls sensors</a:t>
            </a:r>
          </a:p>
        </p:txBody>
      </p:sp>
      <p:cxnSp>
        <p:nvCxnSpPr>
          <p:cNvPr id="18" name="Straight Connector 17">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A15B0B75-8C61-5937-D91E-79B0F66F525C}"/>
              </a:ext>
            </a:extLst>
          </p:cNvPr>
          <p:cNvGraphicFramePr>
            <a:graphicFrameLocks noGrp="1"/>
          </p:cNvGraphicFramePr>
          <p:nvPr>
            <p:ph idx="1"/>
            <p:extLst>
              <p:ext uri="{D42A27DB-BD31-4B8C-83A1-F6EECF244321}">
                <p14:modId xmlns:p14="http://schemas.microsoft.com/office/powerpoint/2010/main" val="1297968645"/>
              </p:ext>
            </p:extLst>
          </p:nvPr>
        </p:nvGraphicFramePr>
        <p:xfrm>
          <a:off x="838201" y="2903360"/>
          <a:ext cx="10378440" cy="32099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Group 2">
            <a:extLst>
              <a:ext uri="{FF2B5EF4-FFF2-40B4-BE49-F238E27FC236}">
                <a16:creationId xmlns:a16="http://schemas.microsoft.com/office/drawing/2014/main" id="{6AEAADE5-93AD-E6BC-20E0-99318892BC11}"/>
              </a:ext>
            </a:extLst>
          </p:cNvPr>
          <p:cNvGrpSpPr/>
          <p:nvPr/>
        </p:nvGrpSpPr>
        <p:grpSpPr>
          <a:xfrm>
            <a:off x="270501" y="224154"/>
            <a:ext cx="11650998" cy="861829"/>
            <a:chOff x="285741" y="235704"/>
            <a:chExt cx="11650998" cy="861829"/>
          </a:xfrm>
        </p:grpSpPr>
        <p:pic>
          <p:nvPicPr>
            <p:cNvPr id="4" name="Picture 3" descr="A blue and white logo&#10;&#10;Description automatically generated">
              <a:extLst>
                <a:ext uri="{FF2B5EF4-FFF2-40B4-BE49-F238E27FC236}">
                  <a16:creationId xmlns:a16="http://schemas.microsoft.com/office/drawing/2014/main" id="{B503688A-C5B1-F521-9EF8-7E109BA32BE4}"/>
                </a:ext>
              </a:extLst>
            </p:cNvPr>
            <p:cNvPicPr>
              <a:picLocks noChangeAspect="1"/>
            </p:cNvPicPr>
            <p:nvPr/>
          </p:nvPicPr>
          <p:blipFill>
            <a:blip r:embed="rId7"/>
            <a:stretch>
              <a:fillRect/>
            </a:stretch>
          </p:blipFill>
          <p:spPr>
            <a:xfrm>
              <a:off x="285741" y="235704"/>
              <a:ext cx="1052571" cy="861829"/>
            </a:xfrm>
            <a:prstGeom prst="rect">
              <a:avLst/>
            </a:prstGeom>
          </p:spPr>
        </p:pic>
        <p:pic>
          <p:nvPicPr>
            <p:cNvPr id="6" name="Picture 5" descr="Blue and white logo with text&#10;&#10;Description automatically generated">
              <a:extLst>
                <a:ext uri="{FF2B5EF4-FFF2-40B4-BE49-F238E27FC236}">
                  <a16:creationId xmlns:a16="http://schemas.microsoft.com/office/drawing/2014/main" id="{53184008-E756-FEA5-65CE-3BE40C0AE224}"/>
                </a:ext>
              </a:extLst>
            </p:cNvPr>
            <p:cNvPicPr>
              <a:picLocks noChangeAspect="1"/>
            </p:cNvPicPr>
            <p:nvPr/>
          </p:nvPicPr>
          <p:blipFill>
            <a:blip r:embed="rId8"/>
            <a:stretch>
              <a:fillRect/>
            </a:stretch>
          </p:blipFill>
          <p:spPr>
            <a:xfrm>
              <a:off x="11222364" y="309430"/>
              <a:ext cx="714375" cy="714375"/>
            </a:xfrm>
            <a:prstGeom prst="rect">
              <a:avLst/>
            </a:prstGeom>
          </p:spPr>
        </p:pic>
      </p:gr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6834" y="1153572"/>
            <a:ext cx="3200400" cy="4461163"/>
          </a:xfrm>
        </p:spPr>
        <p:txBody>
          <a:bodyPr>
            <a:normAutofit/>
          </a:bodyPr>
          <a:lstStyle/>
          <a:p>
            <a:r>
              <a:rPr lang="en-GB">
                <a:solidFill>
                  <a:srgbClr val="FFFFFF"/>
                </a:solidFill>
              </a:rPr>
              <a:t>Patients requiring increased supervision</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4286866" y="319088"/>
            <a:ext cx="7346969" cy="6042383"/>
          </a:xfrm>
        </p:spPr>
        <p:txBody>
          <a:bodyPr anchor="ctr">
            <a:normAutofit/>
          </a:bodyPr>
          <a:lstStyle/>
          <a:p>
            <a:r>
              <a:rPr lang="en-GB" sz="2000" dirty="0"/>
              <a:t>If the person is showing signs of stress or distress then a systematic approach to identify the cause is recommended to help identify possible trigger</a:t>
            </a:r>
            <a:r>
              <a:rPr lang="en-GB" sz="2000" b="1" dirty="0"/>
              <a:t>. Challenging behaviour – a systematic approach to assessment</a:t>
            </a:r>
          </a:p>
          <a:p>
            <a:r>
              <a:rPr lang="en-GB" sz="2000" dirty="0"/>
              <a:t>An increased risk of falls may require the person to be placed in an </a:t>
            </a:r>
            <a:r>
              <a:rPr lang="en-GB" sz="2000" b="1" dirty="0"/>
              <a:t>observable area </a:t>
            </a:r>
            <a:r>
              <a:rPr lang="en-GB" sz="2000" dirty="0"/>
              <a:t>e.g. near the nurses’ station. </a:t>
            </a:r>
          </a:p>
          <a:p>
            <a:r>
              <a:rPr lang="en-GB" sz="2000" dirty="0"/>
              <a:t>A consideration may be to co-</a:t>
            </a:r>
            <a:r>
              <a:rPr lang="en-GB" sz="2000" dirty="0" err="1"/>
              <a:t>hort</a:t>
            </a:r>
            <a:r>
              <a:rPr lang="en-GB" sz="2000" dirty="0"/>
              <a:t> the person into a </a:t>
            </a:r>
            <a:r>
              <a:rPr lang="en-GB" sz="2000" b="1" dirty="0"/>
              <a:t>multi-bedded room</a:t>
            </a:r>
            <a:r>
              <a:rPr lang="en-GB" sz="2000" dirty="0"/>
              <a:t> and ensure that a member of staff is always present to assist</a:t>
            </a:r>
            <a:r>
              <a:rPr lang="en-GB" sz="2000" b="1" dirty="0"/>
              <a:t> </a:t>
            </a:r>
          </a:p>
          <a:p>
            <a:pPr marL="0" indent="0" algn="ctr">
              <a:buNone/>
            </a:pPr>
            <a:r>
              <a:rPr lang="en-GB" sz="2000" b="1" dirty="0"/>
              <a:t>1:1 CARE</a:t>
            </a:r>
          </a:p>
          <a:p>
            <a:r>
              <a:rPr lang="en-GB" sz="2000" b="1" dirty="0"/>
              <a:t>All other alternatives should be considered before requesting 1:1 observation. </a:t>
            </a:r>
            <a:r>
              <a:rPr lang="en-GB" sz="2000" dirty="0"/>
              <a:t>Please see (Appendix 5) Page 9 of 19 </a:t>
            </a:r>
          </a:p>
          <a:p>
            <a:r>
              <a:rPr lang="en-GB" sz="2000" dirty="0"/>
              <a:t>If 1:1 care is provided then an </a:t>
            </a:r>
            <a:r>
              <a:rPr lang="en-GB" sz="2000" b="1" dirty="0"/>
              <a:t>hourly summary </a:t>
            </a:r>
            <a:r>
              <a:rPr lang="en-GB" sz="2000" dirty="0"/>
              <a:t>of the person’s presentation must be recorded. </a:t>
            </a:r>
          </a:p>
          <a:p>
            <a:r>
              <a:rPr lang="en-GB" sz="2000" dirty="0"/>
              <a:t>1:1 care should be </a:t>
            </a:r>
            <a:r>
              <a:rPr lang="en-GB" sz="2000" b="1" dirty="0"/>
              <a:t>assessed every 24 hours </a:t>
            </a:r>
            <a:r>
              <a:rPr lang="en-GB" sz="2000" dirty="0"/>
              <a:t>by the multi-disciplinary team (if possible) and stepped down as soon as the person’s safety has improved</a:t>
            </a:r>
          </a:p>
        </p:txBody>
      </p:sp>
      <p:grpSp>
        <p:nvGrpSpPr>
          <p:cNvPr id="4" name="Group 3">
            <a:extLst>
              <a:ext uri="{FF2B5EF4-FFF2-40B4-BE49-F238E27FC236}">
                <a16:creationId xmlns:a16="http://schemas.microsoft.com/office/drawing/2014/main" id="{9D8A270B-9774-C3B2-F32F-4A29AC40D568}"/>
              </a:ext>
            </a:extLst>
          </p:cNvPr>
          <p:cNvGrpSpPr/>
          <p:nvPr/>
        </p:nvGrpSpPr>
        <p:grpSpPr>
          <a:xfrm>
            <a:off x="270501" y="141647"/>
            <a:ext cx="11685297" cy="944336"/>
            <a:chOff x="285741" y="153197"/>
            <a:chExt cx="11685297" cy="944336"/>
          </a:xfrm>
        </p:grpSpPr>
        <p:pic>
          <p:nvPicPr>
            <p:cNvPr id="5" name="Picture 4" descr="A blue and white logo&#10;&#10;Description automatically generated">
              <a:extLst>
                <a:ext uri="{FF2B5EF4-FFF2-40B4-BE49-F238E27FC236}">
                  <a16:creationId xmlns:a16="http://schemas.microsoft.com/office/drawing/2014/main" id="{E0431895-BF0F-6E3E-1BCF-73DD0D6BCE2A}"/>
                </a:ext>
              </a:extLst>
            </p:cNvPr>
            <p:cNvPicPr>
              <a:picLocks noChangeAspect="1"/>
            </p:cNvPicPr>
            <p:nvPr/>
          </p:nvPicPr>
          <p:blipFill>
            <a:blip r:embed="rId3"/>
            <a:stretch>
              <a:fillRect/>
            </a:stretch>
          </p:blipFill>
          <p:spPr>
            <a:xfrm>
              <a:off x="285741" y="235704"/>
              <a:ext cx="1052571" cy="861829"/>
            </a:xfrm>
            <a:prstGeom prst="rect">
              <a:avLst/>
            </a:prstGeom>
          </p:spPr>
        </p:pic>
        <p:pic>
          <p:nvPicPr>
            <p:cNvPr id="6" name="Picture 5" descr="Blue and white logo with text&#10;&#10;Description automatically generated">
              <a:extLst>
                <a:ext uri="{FF2B5EF4-FFF2-40B4-BE49-F238E27FC236}">
                  <a16:creationId xmlns:a16="http://schemas.microsoft.com/office/drawing/2014/main" id="{93D0A64F-A6F3-1B51-94FD-99B3336128EB}"/>
                </a:ext>
              </a:extLst>
            </p:cNvPr>
            <p:cNvPicPr>
              <a:picLocks noChangeAspect="1"/>
            </p:cNvPicPr>
            <p:nvPr/>
          </p:nvPicPr>
          <p:blipFill>
            <a:blip r:embed="rId4"/>
            <a:stretch>
              <a:fillRect/>
            </a:stretch>
          </p:blipFill>
          <p:spPr>
            <a:xfrm>
              <a:off x="11409692" y="153197"/>
              <a:ext cx="561346" cy="561346"/>
            </a:xfrm>
            <a:prstGeom prst="rect">
              <a:avLst/>
            </a:prstGeom>
          </p:spPr>
        </p:pic>
      </p:grpSp>
      <p:sp>
        <p:nvSpPr>
          <p:cNvPr id="7" name="Moon 6">
            <a:extLst>
              <a:ext uri="{FF2B5EF4-FFF2-40B4-BE49-F238E27FC236}">
                <a16:creationId xmlns:a16="http://schemas.microsoft.com/office/drawing/2014/main" id="{0D214949-9EAD-CBED-AD84-A785F61BAB9D}"/>
              </a:ext>
            </a:extLst>
          </p:cNvPr>
          <p:cNvSpPr/>
          <p:nvPr/>
        </p:nvSpPr>
        <p:spPr>
          <a:xfrm>
            <a:off x="285741" y="6082109"/>
            <a:ext cx="272424" cy="496491"/>
          </a:xfrm>
          <a:prstGeom prst="mo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Arc 10">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p:cNvSpPr>
            <a:spLocks noGrp="1"/>
          </p:cNvSpPr>
          <p:nvPr>
            <p:ph type="title"/>
          </p:nvPr>
        </p:nvSpPr>
        <p:spPr>
          <a:xfrm>
            <a:off x="5252322" y="13597"/>
            <a:ext cx="5458838" cy="1325563"/>
          </a:xfrm>
        </p:spPr>
        <p:txBody>
          <a:bodyPr>
            <a:normAutofit/>
          </a:bodyPr>
          <a:lstStyle/>
          <a:p>
            <a:r>
              <a:rPr lang="en-GB" sz="4800" dirty="0"/>
              <a:t>Capacity</a:t>
            </a:r>
          </a:p>
        </p:txBody>
      </p:sp>
      <p:sp>
        <p:nvSpPr>
          <p:cNvPr id="13" name="Freeform: Shape 12">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question mark.jfif"/>
          <p:cNvPicPr>
            <a:picLocks noChangeAspect="1"/>
          </p:cNvPicPr>
          <p:nvPr/>
        </p:nvPicPr>
        <p:blipFill>
          <a:blip r:embed="rId3" cstate="print"/>
          <a:stretch>
            <a:fillRect/>
          </a:stretch>
        </p:blipFill>
        <p:spPr>
          <a:xfrm>
            <a:off x="794262" y="1177289"/>
            <a:ext cx="2906408" cy="3810953"/>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Content Placeholder 2"/>
          <p:cNvSpPr>
            <a:spLocks noGrp="1"/>
          </p:cNvSpPr>
          <p:nvPr>
            <p:ph idx="1"/>
          </p:nvPr>
        </p:nvSpPr>
        <p:spPr>
          <a:xfrm>
            <a:off x="3923969" y="1754455"/>
            <a:ext cx="7473769" cy="5054885"/>
          </a:xfrm>
        </p:spPr>
        <p:txBody>
          <a:bodyPr>
            <a:normAutofit/>
          </a:bodyPr>
          <a:lstStyle/>
          <a:p>
            <a:r>
              <a:rPr lang="en-GB" sz="3600" dirty="0"/>
              <a:t>But what about people who lack capacity?</a:t>
            </a:r>
          </a:p>
          <a:p>
            <a:endParaRPr lang="en-GB" sz="1800" dirty="0"/>
          </a:p>
          <a:p>
            <a:r>
              <a:rPr lang="en-GB" sz="3600" dirty="0"/>
              <a:t>What people might not have capacity to make their own decisions?</a:t>
            </a:r>
          </a:p>
          <a:p>
            <a:endParaRPr lang="en-GB" sz="1800" dirty="0"/>
          </a:p>
          <a:p>
            <a:r>
              <a:rPr lang="en-GB" sz="3600" dirty="0"/>
              <a:t>What legal act do we use for these people?</a:t>
            </a:r>
          </a:p>
        </p:txBody>
      </p:sp>
      <p:grpSp>
        <p:nvGrpSpPr>
          <p:cNvPr id="5" name="Group 4">
            <a:extLst>
              <a:ext uri="{FF2B5EF4-FFF2-40B4-BE49-F238E27FC236}">
                <a16:creationId xmlns:a16="http://schemas.microsoft.com/office/drawing/2014/main" id="{ED96EEE7-CF0E-CA9C-B671-2D7C7D432D46}"/>
              </a:ext>
            </a:extLst>
          </p:cNvPr>
          <p:cNvGrpSpPr/>
          <p:nvPr/>
        </p:nvGrpSpPr>
        <p:grpSpPr>
          <a:xfrm>
            <a:off x="270501" y="224154"/>
            <a:ext cx="11650998" cy="861829"/>
            <a:chOff x="285741" y="235704"/>
            <a:chExt cx="11650998" cy="861829"/>
          </a:xfrm>
        </p:grpSpPr>
        <p:pic>
          <p:nvPicPr>
            <p:cNvPr id="6" name="Picture 5" descr="A blue and white logo&#10;&#10;Description automatically generated">
              <a:extLst>
                <a:ext uri="{FF2B5EF4-FFF2-40B4-BE49-F238E27FC236}">
                  <a16:creationId xmlns:a16="http://schemas.microsoft.com/office/drawing/2014/main" id="{C0A93E03-312C-FA93-0617-B4372CCFE088}"/>
                </a:ext>
              </a:extLst>
            </p:cNvPr>
            <p:cNvPicPr>
              <a:picLocks noChangeAspect="1"/>
            </p:cNvPicPr>
            <p:nvPr/>
          </p:nvPicPr>
          <p:blipFill>
            <a:blip r:embed="rId4"/>
            <a:stretch>
              <a:fillRect/>
            </a:stretch>
          </p:blipFill>
          <p:spPr>
            <a:xfrm>
              <a:off x="285741" y="235704"/>
              <a:ext cx="1052571" cy="861829"/>
            </a:xfrm>
            <a:prstGeom prst="rect">
              <a:avLst/>
            </a:prstGeom>
          </p:spPr>
        </p:pic>
        <p:pic>
          <p:nvPicPr>
            <p:cNvPr id="7" name="Picture 6" descr="Blue and white logo with text&#10;&#10;Description automatically generated">
              <a:extLst>
                <a:ext uri="{FF2B5EF4-FFF2-40B4-BE49-F238E27FC236}">
                  <a16:creationId xmlns:a16="http://schemas.microsoft.com/office/drawing/2014/main" id="{C9D152AB-42CB-C330-8E03-758B48F23CAC}"/>
                </a:ext>
              </a:extLst>
            </p:cNvPr>
            <p:cNvPicPr>
              <a:picLocks noChangeAspect="1"/>
            </p:cNvPicPr>
            <p:nvPr/>
          </p:nvPicPr>
          <p:blipFill>
            <a:blip r:embed="rId5"/>
            <a:stretch>
              <a:fillRect/>
            </a:stretch>
          </p:blipFill>
          <p:spPr>
            <a:xfrm>
              <a:off x="11222364" y="309430"/>
              <a:ext cx="714375" cy="714375"/>
            </a:xfrm>
            <a:prstGeom prst="rect">
              <a:avLst/>
            </a:prstGeom>
          </p:spPr>
        </p:pic>
      </p:grpSp>
      <p:sp>
        <p:nvSpPr>
          <p:cNvPr id="8" name="Moon 7">
            <a:extLst>
              <a:ext uri="{FF2B5EF4-FFF2-40B4-BE49-F238E27FC236}">
                <a16:creationId xmlns:a16="http://schemas.microsoft.com/office/drawing/2014/main" id="{5604C154-BBE4-F043-3D6B-24171ADC9F86}"/>
              </a:ext>
            </a:extLst>
          </p:cNvPr>
          <p:cNvSpPr/>
          <p:nvPr/>
        </p:nvSpPr>
        <p:spPr>
          <a:xfrm>
            <a:off x="285741" y="6082109"/>
            <a:ext cx="272424" cy="496491"/>
          </a:xfrm>
          <a:prstGeom prst="mo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177749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DBC8166-481C-4473-95F5-9A5B9073B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A5A5CE6E-90AF-4D43-A014-1F9EC83EB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12467" cy="6858000"/>
          </a:xfrm>
          <a:custGeom>
            <a:avLst/>
            <a:gdLst>
              <a:gd name="connsiteX0" fmla="*/ 0 w 4512467"/>
              <a:gd name="connsiteY0" fmla="*/ 0 h 6858000"/>
              <a:gd name="connsiteX1" fmla="*/ 2579526 w 4512467"/>
              <a:gd name="connsiteY1" fmla="*/ 0 h 6858000"/>
              <a:gd name="connsiteX2" fmla="*/ 2583267 w 4512467"/>
              <a:gd name="connsiteY2" fmla="*/ 2151 h 6858000"/>
              <a:gd name="connsiteX3" fmla="*/ 4512467 w 4512467"/>
              <a:gd name="connsiteY3" fmla="*/ 3429000 h 6858000"/>
              <a:gd name="connsiteX4" fmla="*/ 2583267 w 4512467"/>
              <a:gd name="connsiteY4" fmla="*/ 6855849 h 6858000"/>
              <a:gd name="connsiteX5" fmla="*/ 2579526 w 4512467"/>
              <a:gd name="connsiteY5" fmla="*/ 6858000 h 6858000"/>
              <a:gd name="connsiteX6" fmla="*/ 0 w 451246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2467" h="6858000">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solidFill>
            </a:endParaRPr>
          </a:p>
        </p:txBody>
      </p:sp>
      <p:sp>
        <p:nvSpPr>
          <p:cNvPr id="2" name="Title 1"/>
          <p:cNvSpPr>
            <a:spLocks noGrp="1"/>
          </p:cNvSpPr>
          <p:nvPr>
            <p:ph type="title"/>
          </p:nvPr>
        </p:nvSpPr>
        <p:spPr>
          <a:xfrm>
            <a:off x="838200" y="643467"/>
            <a:ext cx="2951205" cy="5571066"/>
          </a:xfrm>
        </p:spPr>
        <p:txBody>
          <a:bodyPr>
            <a:normAutofit/>
          </a:bodyPr>
          <a:lstStyle/>
          <a:p>
            <a:r>
              <a:rPr lang="en-GB" dirty="0">
                <a:solidFill>
                  <a:schemeClr val="bg1"/>
                </a:solidFill>
              </a:rPr>
              <a:t>Assessment of Capacity</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99314402"/>
              </p:ext>
            </p:extLst>
          </p:nvPr>
        </p:nvGraphicFramePr>
        <p:xfrm>
          <a:off x="5204852" y="643467"/>
          <a:ext cx="6576022" cy="55307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oup 2">
            <a:extLst>
              <a:ext uri="{FF2B5EF4-FFF2-40B4-BE49-F238E27FC236}">
                <a16:creationId xmlns:a16="http://schemas.microsoft.com/office/drawing/2014/main" id="{39D3F366-947E-839B-C13F-4953CB3D4DFC}"/>
              </a:ext>
            </a:extLst>
          </p:cNvPr>
          <p:cNvGrpSpPr/>
          <p:nvPr/>
        </p:nvGrpSpPr>
        <p:grpSpPr>
          <a:xfrm>
            <a:off x="270501" y="224154"/>
            <a:ext cx="11650998" cy="861829"/>
            <a:chOff x="285741" y="235704"/>
            <a:chExt cx="11650998" cy="861829"/>
          </a:xfrm>
        </p:grpSpPr>
        <p:pic>
          <p:nvPicPr>
            <p:cNvPr id="5" name="Picture 4" descr="A blue and white logo&#10;&#10;Description automatically generated">
              <a:extLst>
                <a:ext uri="{FF2B5EF4-FFF2-40B4-BE49-F238E27FC236}">
                  <a16:creationId xmlns:a16="http://schemas.microsoft.com/office/drawing/2014/main" id="{68486BE9-58E8-8C83-5133-18DFAC28A301}"/>
                </a:ext>
              </a:extLst>
            </p:cNvPr>
            <p:cNvPicPr>
              <a:picLocks noChangeAspect="1"/>
            </p:cNvPicPr>
            <p:nvPr/>
          </p:nvPicPr>
          <p:blipFill>
            <a:blip r:embed="rId8"/>
            <a:stretch>
              <a:fillRect/>
            </a:stretch>
          </p:blipFill>
          <p:spPr>
            <a:xfrm>
              <a:off x="285741" y="235704"/>
              <a:ext cx="1052571" cy="861829"/>
            </a:xfrm>
            <a:prstGeom prst="rect">
              <a:avLst/>
            </a:prstGeom>
          </p:spPr>
        </p:pic>
        <p:pic>
          <p:nvPicPr>
            <p:cNvPr id="6" name="Picture 5" descr="Blue and white logo with text&#10;&#10;Description automatically generated">
              <a:extLst>
                <a:ext uri="{FF2B5EF4-FFF2-40B4-BE49-F238E27FC236}">
                  <a16:creationId xmlns:a16="http://schemas.microsoft.com/office/drawing/2014/main" id="{463A8B34-AA68-42A6-A8F5-36B7FCC1DDDB}"/>
                </a:ext>
              </a:extLst>
            </p:cNvPr>
            <p:cNvPicPr>
              <a:picLocks noChangeAspect="1"/>
            </p:cNvPicPr>
            <p:nvPr/>
          </p:nvPicPr>
          <p:blipFill>
            <a:blip r:embed="rId9"/>
            <a:stretch>
              <a:fillRect/>
            </a:stretch>
          </p:blipFill>
          <p:spPr>
            <a:xfrm>
              <a:off x="11222364" y="309430"/>
              <a:ext cx="714375" cy="714375"/>
            </a:xfrm>
            <a:prstGeom prst="rect">
              <a:avLst/>
            </a:prstGeom>
          </p:spPr>
        </p:pic>
      </p:grpSp>
      <p:sp>
        <p:nvSpPr>
          <p:cNvPr id="7" name="Moon 6">
            <a:extLst>
              <a:ext uri="{FF2B5EF4-FFF2-40B4-BE49-F238E27FC236}">
                <a16:creationId xmlns:a16="http://schemas.microsoft.com/office/drawing/2014/main" id="{C502C7B8-A41E-7ABE-2B97-4D04FDC28E4A}"/>
              </a:ext>
            </a:extLst>
          </p:cNvPr>
          <p:cNvSpPr/>
          <p:nvPr/>
        </p:nvSpPr>
        <p:spPr>
          <a:xfrm>
            <a:off x="285741" y="6082109"/>
            <a:ext cx="272424" cy="496491"/>
          </a:xfrm>
          <a:prstGeom prst="mo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031536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DBC8166-481C-4473-95F5-9A5B9073B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A5A5CE6E-90AF-4D43-A014-1F9EC83EB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12467" cy="6858000"/>
          </a:xfrm>
          <a:custGeom>
            <a:avLst/>
            <a:gdLst>
              <a:gd name="connsiteX0" fmla="*/ 0 w 4512467"/>
              <a:gd name="connsiteY0" fmla="*/ 0 h 6858000"/>
              <a:gd name="connsiteX1" fmla="*/ 2579526 w 4512467"/>
              <a:gd name="connsiteY1" fmla="*/ 0 h 6858000"/>
              <a:gd name="connsiteX2" fmla="*/ 2583267 w 4512467"/>
              <a:gd name="connsiteY2" fmla="*/ 2151 h 6858000"/>
              <a:gd name="connsiteX3" fmla="*/ 4512467 w 4512467"/>
              <a:gd name="connsiteY3" fmla="*/ 3429000 h 6858000"/>
              <a:gd name="connsiteX4" fmla="*/ 2583267 w 4512467"/>
              <a:gd name="connsiteY4" fmla="*/ 6855849 h 6858000"/>
              <a:gd name="connsiteX5" fmla="*/ 2579526 w 4512467"/>
              <a:gd name="connsiteY5" fmla="*/ 6858000 h 6858000"/>
              <a:gd name="connsiteX6" fmla="*/ 0 w 451246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2467" h="6858000">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solidFill>
            </a:endParaRPr>
          </a:p>
        </p:txBody>
      </p:sp>
      <p:sp>
        <p:nvSpPr>
          <p:cNvPr id="2" name="Title 1"/>
          <p:cNvSpPr>
            <a:spLocks noGrp="1"/>
          </p:cNvSpPr>
          <p:nvPr>
            <p:ph type="title"/>
          </p:nvPr>
        </p:nvSpPr>
        <p:spPr>
          <a:xfrm>
            <a:off x="838200" y="643467"/>
            <a:ext cx="2951205" cy="5571066"/>
          </a:xfrm>
        </p:spPr>
        <p:txBody>
          <a:bodyPr>
            <a:normAutofit/>
          </a:bodyPr>
          <a:lstStyle/>
          <a:p>
            <a:r>
              <a:rPr lang="en-GB">
                <a:solidFill>
                  <a:srgbClr val="FFFFFF"/>
                </a:solidFill>
              </a:rPr>
              <a:t>Adults with Incapacity Act 2000</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1195948"/>
              </p:ext>
            </p:extLst>
          </p:nvPr>
        </p:nvGraphicFramePr>
        <p:xfrm>
          <a:off x="5207640" y="643466"/>
          <a:ext cx="6291714" cy="55307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Group 2">
            <a:extLst>
              <a:ext uri="{FF2B5EF4-FFF2-40B4-BE49-F238E27FC236}">
                <a16:creationId xmlns:a16="http://schemas.microsoft.com/office/drawing/2014/main" id="{8BC4BE51-2271-1609-6D3D-C99085C83591}"/>
              </a:ext>
            </a:extLst>
          </p:cNvPr>
          <p:cNvGrpSpPr/>
          <p:nvPr/>
        </p:nvGrpSpPr>
        <p:grpSpPr>
          <a:xfrm>
            <a:off x="270501" y="224154"/>
            <a:ext cx="11650998" cy="861829"/>
            <a:chOff x="285741" y="235704"/>
            <a:chExt cx="11650998" cy="861829"/>
          </a:xfrm>
        </p:grpSpPr>
        <p:pic>
          <p:nvPicPr>
            <p:cNvPr id="5" name="Picture 4" descr="A blue and white logo&#10;&#10;Description automatically generated">
              <a:extLst>
                <a:ext uri="{FF2B5EF4-FFF2-40B4-BE49-F238E27FC236}">
                  <a16:creationId xmlns:a16="http://schemas.microsoft.com/office/drawing/2014/main" id="{D19AFF07-CE02-A13C-D417-0301EC21F03F}"/>
                </a:ext>
              </a:extLst>
            </p:cNvPr>
            <p:cNvPicPr>
              <a:picLocks noChangeAspect="1"/>
            </p:cNvPicPr>
            <p:nvPr/>
          </p:nvPicPr>
          <p:blipFill>
            <a:blip r:embed="rId7"/>
            <a:stretch>
              <a:fillRect/>
            </a:stretch>
          </p:blipFill>
          <p:spPr>
            <a:xfrm>
              <a:off x="285741" y="235704"/>
              <a:ext cx="1052571" cy="861829"/>
            </a:xfrm>
            <a:prstGeom prst="rect">
              <a:avLst/>
            </a:prstGeom>
          </p:spPr>
        </p:pic>
        <p:pic>
          <p:nvPicPr>
            <p:cNvPr id="6" name="Picture 5" descr="Blue and white logo with text&#10;&#10;Description automatically generated">
              <a:extLst>
                <a:ext uri="{FF2B5EF4-FFF2-40B4-BE49-F238E27FC236}">
                  <a16:creationId xmlns:a16="http://schemas.microsoft.com/office/drawing/2014/main" id="{F7C9A9A0-2FC6-D119-EEE6-E81B0AFBBB2A}"/>
                </a:ext>
              </a:extLst>
            </p:cNvPr>
            <p:cNvPicPr>
              <a:picLocks noChangeAspect="1"/>
            </p:cNvPicPr>
            <p:nvPr/>
          </p:nvPicPr>
          <p:blipFill>
            <a:blip r:embed="rId8"/>
            <a:stretch>
              <a:fillRect/>
            </a:stretch>
          </p:blipFill>
          <p:spPr>
            <a:xfrm>
              <a:off x="11222364" y="309430"/>
              <a:ext cx="714375" cy="714375"/>
            </a:xfrm>
            <a:prstGeom prst="rect">
              <a:avLst/>
            </a:prstGeom>
          </p:spPr>
        </p:pic>
      </p:grpSp>
    </p:spTree>
    <p:extLst>
      <p:ext uri="{BB962C8B-B14F-4D97-AF65-F5344CB8AC3E}">
        <p14:creationId xmlns:p14="http://schemas.microsoft.com/office/powerpoint/2010/main" val="39708760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2493" y="238539"/>
            <a:ext cx="11018520" cy="1114773"/>
          </a:xfrm>
        </p:spPr>
        <p:txBody>
          <a:bodyPr vert="horz" lIns="91440" tIns="45720" rIns="91440" bIns="45720" rtlCol="0" anchor="b">
            <a:normAutofit/>
          </a:bodyPr>
          <a:lstStyle/>
          <a:p>
            <a:pPr algn="ctr"/>
            <a:r>
              <a:rPr lang="en-GB" sz="4800" dirty="0"/>
              <a:t>Adults with Incapacity Act 2000</a:t>
            </a:r>
            <a:endParaRPr lang="en-US" sz="4600" dirty="0"/>
          </a:p>
        </p:txBody>
      </p:sp>
      <p:sp>
        <p:nvSpPr>
          <p:cNvPr id="18"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Shape 2">
            <a:extLst>
              <a:ext uri="{FF2B5EF4-FFF2-40B4-BE49-F238E27FC236}">
                <a16:creationId xmlns:a16="http://schemas.microsoft.com/office/drawing/2014/main" id="{B66F72F1-8003-54A3-698F-39542F4077E5}"/>
              </a:ext>
            </a:extLst>
          </p:cNvPr>
          <p:cNvSpPr/>
          <p:nvPr/>
        </p:nvSpPr>
        <p:spPr>
          <a:xfrm>
            <a:off x="671285" y="1837151"/>
            <a:ext cx="2039069" cy="4883529"/>
          </a:xfrm>
          <a:custGeom>
            <a:avLst/>
            <a:gdLst>
              <a:gd name="connsiteX0" fmla="*/ 0 w 2039069"/>
              <a:gd name="connsiteY0" fmla="*/ 203907 h 4883529"/>
              <a:gd name="connsiteX1" fmla="*/ 203907 w 2039069"/>
              <a:gd name="connsiteY1" fmla="*/ 0 h 4883529"/>
              <a:gd name="connsiteX2" fmla="*/ 1835162 w 2039069"/>
              <a:gd name="connsiteY2" fmla="*/ 0 h 4883529"/>
              <a:gd name="connsiteX3" fmla="*/ 2039069 w 2039069"/>
              <a:gd name="connsiteY3" fmla="*/ 203907 h 4883529"/>
              <a:gd name="connsiteX4" fmla="*/ 2039069 w 2039069"/>
              <a:gd name="connsiteY4" fmla="*/ 4679622 h 4883529"/>
              <a:gd name="connsiteX5" fmla="*/ 1835162 w 2039069"/>
              <a:gd name="connsiteY5" fmla="*/ 4883529 h 4883529"/>
              <a:gd name="connsiteX6" fmla="*/ 203907 w 2039069"/>
              <a:gd name="connsiteY6" fmla="*/ 4883529 h 4883529"/>
              <a:gd name="connsiteX7" fmla="*/ 0 w 2039069"/>
              <a:gd name="connsiteY7" fmla="*/ 4679622 h 4883529"/>
              <a:gd name="connsiteX8" fmla="*/ 0 w 2039069"/>
              <a:gd name="connsiteY8" fmla="*/ 203907 h 488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9069" h="4883529">
                <a:moveTo>
                  <a:pt x="0" y="203907"/>
                </a:moveTo>
                <a:cubicBezTo>
                  <a:pt x="0" y="91292"/>
                  <a:pt x="91292" y="0"/>
                  <a:pt x="203907" y="0"/>
                </a:cubicBezTo>
                <a:lnTo>
                  <a:pt x="1835162" y="0"/>
                </a:lnTo>
                <a:cubicBezTo>
                  <a:pt x="1947777" y="0"/>
                  <a:pt x="2039069" y="91292"/>
                  <a:pt x="2039069" y="203907"/>
                </a:cubicBezTo>
                <a:lnTo>
                  <a:pt x="2039069" y="4679622"/>
                </a:lnTo>
                <a:cubicBezTo>
                  <a:pt x="2039069" y="4792237"/>
                  <a:pt x="1947777" y="4883529"/>
                  <a:pt x="1835162" y="4883529"/>
                </a:cubicBezTo>
                <a:lnTo>
                  <a:pt x="203907" y="4883529"/>
                </a:lnTo>
                <a:cubicBezTo>
                  <a:pt x="91292" y="4883529"/>
                  <a:pt x="0" y="4792237"/>
                  <a:pt x="0" y="4679622"/>
                </a:cubicBezTo>
                <a:lnTo>
                  <a:pt x="0" y="203907"/>
                </a:lnTo>
                <a:close/>
              </a:path>
            </a:pathLst>
          </a:custGeom>
        </p:spPr>
        <p:style>
          <a:lnRef idx="0">
            <a:schemeClr val="dk1">
              <a:hueOff val="0"/>
              <a:satOff val="0"/>
              <a:lumOff val="0"/>
              <a:alphaOff val="0"/>
            </a:schemeClr>
          </a:lnRef>
          <a:fillRef idx="1">
            <a:schemeClr val="accent2">
              <a:tint val="40000"/>
              <a:hueOff val="0"/>
              <a:satOff val="0"/>
              <a:lumOff val="0"/>
              <a:alphaOff val="0"/>
            </a:schemeClr>
          </a:fillRef>
          <a:effectRef idx="2">
            <a:schemeClr val="accent2">
              <a:tint val="40000"/>
              <a:hueOff val="0"/>
              <a:satOff val="0"/>
              <a:lumOff val="0"/>
              <a:alphaOff val="0"/>
            </a:schemeClr>
          </a:effectRef>
          <a:fontRef idx="minor">
            <a:schemeClr val="dk1">
              <a:hueOff val="0"/>
              <a:satOff val="0"/>
              <a:lumOff val="0"/>
              <a:alphaOff val="0"/>
            </a:schemeClr>
          </a:fontRef>
        </p:style>
        <p:txBody>
          <a:bodyPr spcFirstLastPara="0" vert="horz" wrap="square" lIns="144780" tIns="144780" rIns="144780" bIns="3563251" numCol="1" spcCol="1270" anchor="ctr" anchorCtr="0">
            <a:noAutofit/>
          </a:bodyPr>
          <a:lstStyle/>
          <a:p>
            <a:pPr marL="0" lvl="0" indent="0" algn="ctr" defTabSz="1689100" rtl="0">
              <a:lnSpc>
                <a:spcPct val="90000"/>
              </a:lnSpc>
              <a:spcBef>
                <a:spcPct val="0"/>
              </a:spcBef>
              <a:spcAft>
                <a:spcPct val="35000"/>
              </a:spcAft>
              <a:buNone/>
            </a:pPr>
            <a:r>
              <a:rPr lang="en-GB" sz="3800" b="1" kern="1200" dirty="0"/>
              <a:t>Principle 1</a:t>
            </a:r>
            <a:endParaRPr lang="en-GB" sz="3800" kern="1200" dirty="0"/>
          </a:p>
        </p:txBody>
      </p:sp>
      <p:sp>
        <p:nvSpPr>
          <p:cNvPr id="5" name="Free-form: Shape 4">
            <a:extLst>
              <a:ext uri="{FF2B5EF4-FFF2-40B4-BE49-F238E27FC236}">
                <a16:creationId xmlns:a16="http://schemas.microsoft.com/office/drawing/2014/main" id="{EDDBB04C-CBE5-BAF3-4848-65EB864760EF}"/>
              </a:ext>
            </a:extLst>
          </p:cNvPr>
          <p:cNvSpPr/>
          <p:nvPr/>
        </p:nvSpPr>
        <p:spPr>
          <a:xfrm>
            <a:off x="865253" y="3302209"/>
            <a:ext cx="1631255" cy="3174293"/>
          </a:xfrm>
          <a:custGeom>
            <a:avLst/>
            <a:gdLst>
              <a:gd name="connsiteX0" fmla="*/ 0 w 1631255"/>
              <a:gd name="connsiteY0" fmla="*/ 163126 h 3174293"/>
              <a:gd name="connsiteX1" fmla="*/ 163126 w 1631255"/>
              <a:gd name="connsiteY1" fmla="*/ 0 h 3174293"/>
              <a:gd name="connsiteX2" fmla="*/ 1468130 w 1631255"/>
              <a:gd name="connsiteY2" fmla="*/ 0 h 3174293"/>
              <a:gd name="connsiteX3" fmla="*/ 1631256 w 1631255"/>
              <a:gd name="connsiteY3" fmla="*/ 163126 h 3174293"/>
              <a:gd name="connsiteX4" fmla="*/ 1631255 w 1631255"/>
              <a:gd name="connsiteY4" fmla="*/ 3011168 h 3174293"/>
              <a:gd name="connsiteX5" fmla="*/ 1468129 w 1631255"/>
              <a:gd name="connsiteY5" fmla="*/ 3174294 h 3174293"/>
              <a:gd name="connsiteX6" fmla="*/ 163126 w 1631255"/>
              <a:gd name="connsiteY6" fmla="*/ 3174293 h 3174293"/>
              <a:gd name="connsiteX7" fmla="*/ 0 w 1631255"/>
              <a:gd name="connsiteY7" fmla="*/ 3011167 h 3174293"/>
              <a:gd name="connsiteX8" fmla="*/ 0 w 1631255"/>
              <a:gd name="connsiteY8" fmla="*/ 163126 h 3174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1255" h="3174293">
                <a:moveTo>
                  <a:pt x="0" y="163126"/>
                </a:moveTo>
                <a:cubicBezTo>
                  <a:pt x="0" y="73034"/>
                  <a:pt x="73034" y="0"/>
                  <a:pt x="163126" y="0"/>
                </a:cubicBezTo>
                <a:lnTo>
                  <a:pt x="1468130" y="0"/>
                </a:lnTo>
                <a:cubicBezTo>
                  <a:pt x="1558222" y="0"/>
                  <a:pt x="1631256" y="73034"/>
                  <a:pt x="1631256" y="163126"/>
                </a:cubicBezTo>
                <a:cubicBezTo>
                  <a:pt x="1631256" y="1112473"/>
                  <a:pt x="1631255" y="2061821"/>
                  <a:pt x="1631255" y="3011168"/>
                </a:cubicBezTo>
                <a:cubicBezTo>
                  <a:pt x="1631255" y="3101260"/>
                  <a:pt x="1558221" y="3174294"/>
                  <a:pt x="1468129" y="3174294"/>
                </a:cubicBezTo>
                <a:lnTo>
                  <a:pt x="163126" y="3174293"/>
                </a:lnTo>
                <a:cubicBezTo>
                  <a:pt x="73034" y="3174293"/>
                  <a:pt x="0" y="3101259"/>
                  <a:pt x="0" y="3011167"/>
                </a:cubicBezTo>
                <a:lnTo>
                  <a:pt x="0" y="163126"/>
                </a:lnTo>
                <a:close/>
              </a:path>
            </a:pathLst>
          </a:cu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101118" tIns="87783" rIns="101118" bIns="87783" numCol="1" spcCol="1270" anchor="ctr" anchorCtr="0">
            <a:noAutofit/>
          </a:bodyPr>
          <a:lstStyle/>
          <a:p>
            <a:pPr marL="0" lvl="0" indent="0" algn="ctr" defTabSz="933450" rtl="0">
              <a:lnSpc>
                <a:spcPct val="90000"/>
              </a:lnSpc>
              <a:spcBef>
                <a:spcPct val="0"/>
              </a:spcBef>
              <a:spcAft>
                <a:spcPct val="35000"/>
              </a:spcAft>
              <a:buNone/>
            </a:pPr>
            <a:r>
              <a:rPr lang="en-GB" sz="2100" b="1" kern="1200"/>
              <a:t>Benefit</a:t>
            </a:r>
            <a:endParaRPr lang="en-GB" sz="2100" kern="1200" dirty="0"/>
          </a:p>
        </p:txBody>
      </p:sp>
      <p:sp>
        <p:nvSpPr>
          <p:cNvPr id="6" name="Free-form: Shape 5">
            <a:extLst>
              <a:ext uri="{FF2B5EF4-FFF2-40B4-BE49-F238E27FC236}">
                <a16:creationId xmlns:a16="http://schemas.microsoft.com/office/drawing/2014/main" id="{F02C3049-6234-331B-D9B5-62E6C415B173}"/>
              </a:ext>
            </a:extLst>
          </p:cNvPr>
          <p:cNvSpPr/>
          <p:nvPr/>
        </p:nvSpPr>
        <p:spPr>
          <a:xfrm>
            <a:off x="2853346" y="1837151"/>
            <a:ext cx="2039069" cy="4883529"/>
          </a:xfrm>
          <a:custGeom>
            <a:avLst/>
            <a:gdLst>
              <a:gd name="connsiteX0" fmla="*/ 0 w 2039069"/>
              <a:gd name="connsiteY0" fmla="*/ 203907 h 4883529"/>
              <a:gd name="connsiteX1" fmla="*/ 203907 w 2039069"/>
              <a:gd name="connsiteY1" fmla="*/ 0 h 4883529"/>
              <a:gd name="connsiteX2" fmla="*/ 1835162 w 2039069"/>
              <a:gd name="connsiteY2" fmla="*/ 0 h 4883529"/>
              <a:gd name="connsiteX3" fmla="*/ 2039069 w 2039069"/>
              <a:gd name="connsiteY3" fmla="*/ 203907 h 4883529"/>
              <a:gd name="connsiteX4" fmla="*/ 2039069 w 2039069"/>
              <a:gd name="connsiteY4" fmla="*/ 4679622 h 4883529"/>
              <a:gd name="connsiteX5" fmla="*/ 1835162 w 2039069"/>
              <a:gd name="connsiteY5" fmla="*/ 4883529 h 4883529"/>
              <a:gd name="connsiteX6" fmla="*/ 203907 w 2039069"/>
              <a:gd name="connsiteY6" fmla="*/ 4883529 h 4883529"/>
              <a:gd name="connsiteX7" fmla="*/ 0 w 2039069"/>
              <a:gd name="connsiteY7" fmla="*/ 4679622 h 4883529"/>
              <a:gd name="connsiteX8" fmla="*/ 0 w 2039069"/>
              <a:gd name="connsiteY8" fmla="*/ 203907 h 488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9069" h="4883529">
                <a:moveTo>
                  <a:pt x="0" y="203907"/>
                </a:moveTo>
                <a:cubicBezTo>
                  <a:pt x="0" y="91292"/>
                  <a:pt x="91292" y="0"/>
                  <a:pt x="203907" y="0"/>
                </a:cubicBezTo>
                <a:lnTo>
                  <a:pt x="1835162" y="0"/>
                </a:lnTo>
                <a:cubicBezTo>
                  <a:pt x="1947777" y="0"/>
                  <a:pt x="2039069" y="91292"/>
                  <a:pt x="2039069" y="203907"/>
                </a:cubicBezTo>
                <a:lnTo>
                  <a:pt x="2039069" y="4679622"/>
                </a:lnTo>
                <a:cubicBezTo>
                  <a:pt x="2039069" y="4792237"/>
                  <a:pt x="1947777" y="4883529"/>
                  <a:pt x="1835162" y="4883529"/>
                </a:cubicBezTo>
                <a:lnTo>
                  <a:pt x="203907" y="4883529"/>
                </a:lnTo>
                <a:cubicBezTo>
                  <a:pt x="91292" y="4883529"/>
                  <a:pt x="0" y="4792237"/>
                  <a:pt x="0" y="4679622"/>
                </a:cubicBezTo>
                <a:lnTo>
                  <a:pt x="0" y="203907"/>
                </a:lnTo>
                <a:close/>
              </a:path>
            </a:pathLst>
          </a:custGeom>
        </p:spPr>
        <p:style>
          <a:lnRef idx="0">
            <a:schemeClr val="dk1">
              <a:hueOff val="0"/>
              <a:satOff val="0"/>
              <a:lumOff val="0"/>
              <a:alphaOff val="0"/>
            </a:schemeClr>
          </a:lnRef>
          <a:fillRef idx="1">
            <a:schemeClr val="accent2">
              <a:tint val="40000"/>
              <a:hueOff val="0"/>
              <a:satOff val="0"/>
              <a:lumOff val="0"/>
              <a:alphaOff val="0"/>
            </a:schemeClr>
          </a:fillRef>
          <a:effectRef idx="2">
            <a:schemeClr val="accent2">
              <a:tint val="40000"/>
              <a:hueOff val="0"/>
              <a:satOff val="0"/>
              <a:lumOff val="0"/>
              <a:alphaOff val="0"/>
            </a:schemeClr>
          </a:effectRef>
          <a:fontRef idx="minor">
            <a:schemeClr val="dk1">
              <a:hueOff val="0"/>
              <a:satOff val="0"/>
              <a:lumOff val="0"/>
              <a:alphaOff val="0"/>
            </a:schemeClr>
          </a:fontRef>
        </p:style>
        <p:txBody>
          <a:bodyPr spcFirstLastPara="0" vert="horz" wrap="square" lIns="144780" tIns="144780" rIns="144780" bIns="3563251" numCol="1" spcCol="1270" anchor="ctr" anchorCtr="0">
            <a:noAutofit/>
          </a:bodyPr>
          <a:lstStyle/>
          <a:p>
            <a:pPr marL="0" lvl="0" indent="0" algn="ctr" defTabSz="1689100" rtl="0">
              <a:lnSpc>
                <a:spcPct val="90000"/>
              </a:lnSpc>
              <a:spcBef>
                <a:spcPct val="0"/>
              </a:spcBef>
              <a:spcAft>
                <a:spcPct val="35000"/>
              </a:spcAft>
              <a:buNone/>
            </a:pPr>
            <a:r>
              <a:rPr lang="en-GB" sz="3800" b="1" kern="1200" dirty="0"/>
              <a:t>Principle 2</a:t>
            </a:r>
            <a:endParaRPr lang="en-GB" sz="3800" kern="1200" dirty="0"/>
          </a:p>
        </p:txBody>
      </p:sp>
      <p:sp>
        <p:nvSpPr>
          <p:cNvPr id="7" name="Free-form: Shape 6">
            <a:extLst>
              <a:ext uri="{FF2B5EF4-FFF2-40B4-BE49-F238E27FC236}">
                <a16:creationId xmlns:a16="http://schemas.microsoft.com/office/drawing/2014/main" id="{E730AF71-17DC-EBDA-CB19-BDBA7CFA6472}"/>
              </a:ext>
            </a:extLst>
          </p:cNvPr>
          <p:cNvSpPr/>
          <p:nvPr/>
        </p:nvSpPr>
        <p:spPr>
          <a:xfrm>
            <a:off x="3057253" y="3302209"/>
            <a:ext cx="1631255" cy="3174293"/>
          </a:xfrm>
          <a:custGeom>
            <a:avLst/>
            <a:gdLst>
              <a:gd name="connsiteX0" fmla="*/ 0 w 1631255"/>
              <a:gd name="connsiteY0" fmla="*/ 163126 h 3174293"/>
              <a:gd name="connsiteX1" fmla="*/ 163126 w 1631255"/>
              <a:gd name="connsiteY1" fmla="*/ 0 h 3174293"/>
              <a:gd name="connsiteX2" fmla="*/ 1468130 w 1631255"/>
              <a:gd name="connsiteY2" fmla="*/ 0 h 3174293"/>
              <a:gd name="connsiteX3" fmla="*/ 1631256 w 1631255"/>
              <a:gd name="connsiteY3" fmla="*/ 163126 h 3174293"/>
              <a:gd name="connsiteX4" fmla="*/ 1631255 w 1631255"/>
              <a:gd name="connsiteY4" fmla="*/ 3011168 h 3174293"/>
              <a:gd name="connsiteX5" fmla="*/ 1468129 w 1631255"/>
              <a:gd name="connsiteY5" fmla="*/ 3174294 h 3174293"/>
              <a:gd name="connsiteX6" fmla="*/ 163126 w 1631255"/>
              <a:gd name="connsiteY6" fmla="*/ 3174293 h 3174293"/>
              <a:gd name="connsiteX7" fmla="*/ 0 w 1631255"/>
              <a:gd name="connsiteY7" fmla="*/ 3011167 h 3174293"/>
              <a:gd name="connsiteX8" fmla="*/ 0 w 1631255"/>
              <a:gd name="connsiteY8" fmla="*/ 163126 h 3174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1255" h="3174293">
                <a:moveTo>
                  <a:pt x="0" y="163126"/>
                </a:moveTo>
                <a:cubicBezTo>
                  <a:pt x="0" y="73034"/>
                  <a:pt x="73034" y="0"/>
                  <a:pt x="163126" y="0"/>
                </a:cubicBezTo>
                <a:lnTo>
                  <a:pt x="1468130" y="0"/>
                </a:lnTo>
                <a:cubicBezTo>
                  <a:pt x="1558222" y="0"/>
                  <a:pt x="1631256" y="73034"/>
                  <a:pt x="1631256" y="163126"/>
                </a:cubicBezTo>
                <a:cubicBezTo>
                  <a:pt x="1631256" y="1112473"/>
                  <a:pt x="1631255" y="2061821"/>
                  <a:pt x="1631255" y="3011168"/>
                </a:cubicBezTo>
                <a:cubicBezTo>
                  <a:pt x="1631255" y="3101260"/>
                  <a:pt x="1558221" y="3174294"/>
                  <a:pt x="1468129" y="3174294"/>
                </a:cubicBezTo>
                <a:lnTo>
                  <a:pt x="163126" y="3174293"/>
                </a:lnTo>
                <a:cubicBezTo>
                  <a:pt x="73034" y="3174293"/>
                  <a:pt x="0" y="3101259"/>
                  <a:pt x="0" y="3011167"/>
                </a:cubicBezTo>
                <a:lnTo>
                  <a:pt x="0" y="163126"/>
                </a:lnTo>
                <a:close/>
              </a:path>
            </a:pathLst>
          </a:custGeom>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spcFirstLastPara="0" vert="horz" wrap="square" lIns="101118" tIns="87783" rIns="101118" bIns="87783" numCol="1" spcCol="1270" anchor="ctr" anchorCtr="0">
            <a:noAutofit/>
          </a:bodyPr>
          <a:lstStyle/>
          <a:p>
            <a:pPr marL="0" lvl="0" indent="0" algn="ctr" defTabSz="933450" rtl="0">
              <a:lnSpc>
                <a:spcPct val="90000"/>
              </a:lnSpc>
              <a:spcBef>
                <a:spcPct val="0"/>
              </a:spcBef>
              <a:spcAft>
                <a:spcPct val="35000"/>
              </a:spcAft>
              <a:buNone/>
            </a:pPr>
            <a:r>
              <a:rPr lang="en-GB" sz="2100" b="1" kern="1200"/>
              <a:t>Least-restrictive </a:t>
            </a:r>
            <a:r>
              <a:rPr lang="en-GB" sz="2100" b="1" kern="1200" dirty="0"/>
              <a:t>option</a:t>
            </a:r>
            <a:endParaRPr lang="en-GB" sz="2100" kern="1200" dirty="0"/>
          </a:p>
        </p:txBody>
      </p:sp>
      <p:sp>
        <p:nvSpPr>
          <p:cNvPr id="8" name="Free-form: Shape 7">
            <a:extLst>
              <a:ext uri="{FF2B5EF4-FFF2-40B4-BE49-F238E27FC236}">
                <a16:creationId xmlns:a16="http://schemas.microsoft.com/office/drawing/2014/main" id="{D9F45B23-5272-C0E7-047A-D75D486121C9}"/>
              </a:ext>
            </a:extLst>
          </p:cNvPr>
          <p:cNvSpPr/>
          <p:nvPr/>
        </p:nvSpPr>
        <p:spPr>
          <a:xfrm>
            <a:off x="5045344" y="1837151"/>
            <a:ext cx="2039069" cy="4883529"/>
          </a:xfrm>
          <a:custGeom>
            <a:avLst/>
            <a:gdLst>
              <a:gd name="connsiteX0" fmla="*/ 0 w 2039069"/>
              <a:gd name="connsiteY0" fmla="*/ 203907 h 4883529"/>
              <a:gd name="connsiteX1" fmla="*/ 203907 w 2039069"/>
              <a:gd name="connsiteY1" fmla="*/ 0 h 4883529"/>
              <a:gd name="connsiteX2" fmla="*/ 1835162 w 2039069"/>
              <a:gd name="connsiteY2" fmla="*/ 0 h 4883529"/>
              <a:gd name="connsiteX3" fmla="*/ 2039069 w 2039069"/>
              <a:gd name="connsiteY3" fmla="*/ 203907 h 4883529"/>
              <a:gd name="connsiteX4" fmla="*/ 2039069 w 2039069"/>
              <a:gd name="connsiteY4" fmla="*/ 4679622 h 4883529"/>
              <a:gd name="connsiteX5" fmla="*/ 1835162 w 2039069"/>
              <a:gd name="connsiteY5" fmla="*/ 4883529 h 4883529"/>
              <a:gd name="connsiteX6" fmla="*/ 203907 w 2039069"/>
              <a:gd name="connsiteY6" fmla="*/ 4883529 h 4883529"/>
              <a:gd name="connsiteX7" fmla="*/ 0 w 2039069"/>
              <a:gd name="connsiteY7" fmla="*/ 4679622 h 4883529"/>
              <a:gd name="connsiteX8" fmla="*/ 0 w 2039069"/>
              <a:gd name="connsiteY8" fmla="*/ 203907 h 488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9069" h="4883529">
                <a:moveTo>
                  <a:pt x="0" y="203907"/>
                </a:moveTo>
                <a:cubicBezTo>
                  <a:pt x="0" y="91292"/>
                  <a:pt x="91292" y="0"/>
                  <a:pt x="203907" y="0"/>
                </a:cubicBezTo>
                <a:lnTo>
                  <a:pt x="1835162" y="0"/>
                </a:lnTo>
                <a:cubicBezTo>
                  <a:pt x="1947777" y="0"/>
                  <a:pt x="2039069" y="91292"/>
                  <a:pt x="2039069" y="203907"/>
                </a:cubicBezTo>
                <a:lnTo>
                  <a:pt x="2039069" y="4679622"/>
                </a:lnTo>
                <a:cubicBezTo>
                  <a:pt x="2039069" y="4792237"/>
                  <a:pt x="1947777" y="4883529"/>
                  <a:pt x="1835162" y="4883529"/>
                </a:cubicBezTo>
                <a:lnTo>
                  <a:pt x="203907" y="4883529"/>
                </a:lnTo>
                <a:cubicBezTo>
                  <a:pt x="91292" y="4883529"/>
                  <a:pt x="0" y="4792237"/>
                  <a:pt x="0" y="4679622"/>
                </a:cubicBezTo>
                <a:lnTo>
                  <a:pt x="0" y="203907"/>
                </a:lnTo>
                <a:close/>
              </a:path>
            </a:pathLst>
          </a:custGeom>
        </p:spPr>
        <p:style>
          <a:lnRef idx="0">
            <a:schemeClr val="dk1">
              <a:hueOff val="0"/>
              <a:satOff val="0"/>
              <a:lumOff val="0"/>
              <a:alphaOff val="0"/>
            </a:schemeClr>
          </a:lnRef>
          <a:fillRef idx="1">
            <a:schemeClr val="accent2">
              <a:tint val="40000"/>
              <a:hueOff val="0"/>
              <a:satOff val="0"/>
              <a:lumOff val="0"/>
              <a:alphaOff val="0"/>
            </a:schemeClr>
          </a:fillRef>
          <a:effectRef idx="2">
            <a:schemeClr val="accent2">
              <a:tint val="40000"/>
              <a:hueOff val="0"/>
              <a:satOff val="0"/>
              <a:lumOff val="0"/>
              <a:alphaOff val="0"/>
            </a:schemeClr>
          </a:effectRef>
          <a:fontRef idx="minor">
            <a:schemeClr val="dk1">
              <a:hueOff val="0"/>
              <a:satOff val="0"/>
              <a:lumOff val="0"/>
              <a:alphaOff val="0"/>
            </a:schemeClr>
          </a:fontRef>
        </p:style>
        <p:txBody>
          <a:bodyPr spcFirstLastPara="0" vert="horz" wrap="square" lIns="144780" tIns="144780" rIns="144780" bIns="3563251" numCol="1" spcCol="1270" anchor="ctr" anchorCtr="0">
            <a:noAutofit/>
          </a:bodyPr>
          <a:lstStyle/>
          <a:p>
            <a:pPr marL="0" lvl="0" indent="0" algn="ctr" defTabSz="1689100" rtl="0">
              <a:lnSpc>
                <a:spcPct val="90000"/>
              </a:lnSpc>
              <a:spcBef>
                <a:spcPct val="0"/>
              </a:spcBef>
              <a:spcAft>
                <a:spcPct val="35000"/>
              </a:spcAft>
              <a:buNone/>
            </a:pPr>
            <a:r>
              <a:rPr lang="en-GB" sz="3800" b="1" kern="1200" dirty="0"/>
              <a:t>Principle 3</a:t>
            </a:r>
            <a:endParaRPr lang="en-GB" sz="3800" kern="1200" dirty="0"/>
          </a:p>
        </p:txBody>
      </p:sp>
      <p:sp>
        <p:nvSpPr>
          <p:cNvPr id="9" name="Free-form: Shape 8">
            <a:extLst>
              <a:ext uri="{FF2B5EF4-FFF2-40B4-BE49-F238E27FC236}">
                <a16:creationId xmlns:a16="http://schemas.microsoft.com/office/drawing/2014/main" id="{26D37627-F715-7C01-7DAF-B6E7687B1F76}"/>
              </a:ext>
            </a:extLst>
          </p:cNvPr>
          <p:cNvSpPr/>
          <p:nvPr/>
        </p:nvSpPr>
        <p:spPr>
          <a:xfrm>
            <a:off x="5249252" y="3302209"/>
            <a:ext cx="1631255" cy="3174293"/>
          </a:xfrm>
          <a:custGeom>
            <a:avLst/>
            <a:gdLst>
              <a:gd name="connsiteX0" fmla="*/ 0 w 1631255"/>
              <a:gd name="connsiteY0" fmla="*/ 163126 h 3174293"/>
              <a:gd name="connsiteX1" fmla="*/ 163126 w 1631255"/>
              <a:gd name="connsiteY1" fmla="*/ 0 h 3174293"/>
              <a:gd name="connsiteX2" fmla="*/ 1468130 w 1631255"/>
              <a:gd name="connsiteY2" fmla="*/ 0 h 3174293"/>
              <a:gd name="connsiteX3" fmla="*/ 1631256 w 1631255"/>
              <a:gd name="connsiteY3" fmla="*/ 163126 h 3174293"/>
              <a:gd name="connsiteX4" fmla="*/ 1631255 w 1631255"/>
              <a:gd name="connsiteY4" fmla="*/ 3011168 h 3174293"/>
              <a:gd name="connsiteX5" fmla="*/ 1468129 w 1631255"/>
              <a:gd name="connsiteY5" fmla="*/ 3174294 h 3174293"/>
              <a:gd name="connsiteX6" fmla="*/ 163126 w 1631255"/>
              <a:gd name="connsiteY6" fmla="*/ 3174293 h 3174293"/>
              <a:gd name="connsiteX7" fmla="*/ 0 w 1631255"/>
              <a:gd name="connsiteY7" fmla="*/ 3011167 h 3174293"/>
              <a:gd name="connsiteX8" fmla="*/ 0 w 1631255"/>
              <a:gd name="connsiteY8" fmla="*/ 163126 h 3174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1255" h="3174293">
                <a:moveTo>
                  <a:pt x="0" y="163126"/>
                </a:moveTo>
                <a:cubicBezTo>
                  <a:pt x="0" y="73034"/>
                  <a:pt x="73034" y="0"/>
                  <a:pt x="163126" y="0"/>
                </a:cubicBezTo>
                <a:lnTo>
                  <a:pt x="1468130" y="0"/>
                </a:lnTo>
                <a:cubicBezTo>
                  <a:pt x="1558222" y="0"/>
                  <a:pt x="1631256" y="73034"/>
                  <a:pt x="1631256" y="163126"/>
                </a:cubicBezTo>
                <a:cubicBezTo>
                  <a:pt x="1631256" y="1112473"/>
                  <a:pt x="1631255" y="2061821"/>
                  <a:pt x="1631255" y="3011168"/>
                </a:cubicBezTo>
                <a:cubicBezTo>
                  <a:pt x="1631255" y="3101260"/>
                  <a:pt x="1558221" y="3174294"/>
                  <a:pt x="1468129" y="3174294"/>
                </a:cubicBezTo>
                <a:lnTo>
                  <a:pt x="163126" y="3174293"/>
                </a:lnTo>
                <a:cubicBezTo>
                  <a:pt x="73034" y="3174293"/>
                  <a:pt x="0" y="3101259"/>
                  <a:pt x="0" y="3011167"/>
                </a:cubicBezTo>
                <a:lnTo>
                  <a:pt x="0" y="163126"/>
                </a:lnTo>
                <a:close/>
              </a:path>
            </a:pathLst>
          </a:custGeom>
          <a:solidFill>
            <a:srgbClr val="C00000"/>
          </a:solidFill>
        </p:spPr>
        <p:style>
          <a:lnRef idx="0">
            <a:schemeClr val="lt1">
              <a:hueOff val="0"/>
              <a:satOff val="0"/>
              <a:lumOff val="0"/>
              <a:alphaOff val="0"/>
            </a:schemeClr>
          </a:lnRef>
          <a:fillRef idx="3">
            <a:schemeClr val="accent4">
              <a:hueOff val="0"/>
              <a:satOff val="0"/>
              <a:lumOff val="0"/>
              <a:alphaOff val="0"/>
            </a:schemeClr>
          </a:fillRef>
          <a:effectRef idx="3">
            <a:schemeClr val="accent4">
              <a:hueOff val="0"/>
              <a:satOff val="0"/>
              <a:lumOff val="0"/>
              <a:alphaOff val="0"/>
            </a:schemeClr>
          </a:effectRef>
          <a:fontRef idx="minor">
            <a:schemeClr val="lt1"/>
          </a:fontRef>
        </p:style>
        <p:txBody>
          <a:bodyPr spcFirstLastPara="0" vert="horz" wrap="square" lIns="101118" tIns="87783" rIns="101118" bIns="87783" numCol="1" spcCol="1270" anchor="ctr" anchorCtr="0">
            <a:noAutofit/>
          </a:bodyPr>
          <a:lstStyle/>
          <a:p>
            <a:pPr marL="0" lvl="0" indent="0" algn="ctr" defTabSz="933450" rtl="0">
              <a:lnSpc>
                <a:spcPct val="90000"/>
              </a:lnSpc>
              <a:spcBef>
                <a:spcPct val="0"/>
              </a:spcBef>
              <a:spcAft>
                <a:spcPct val="35000"/>
              </a:spcAft>
              <a:buNone/>
            </a:pPr>
            <a:r>
              <a:rPr lang="en-GB" sz="2100" b="1" kern="1200"/>
              <a:t>Take </a:t>
            </a:r>
            <a:r>
              <a:rPr lang="en-GB" sz="2100" b="1" kern="1200" dirty="0"/>
              <a:t>account of the wishes of the person</a:t>
            </a:r>
            <a:endParaRPr lang="en-GB" sz="2100" kern="1200" dirty="0"/>
          </a:p>
        </p:txBody>
      </p:sp>
      <p:sp>
        <p:nvSpPr>
          <p:cNvPr id="10" name="Free-form: Shape 9">
            <a:extLst>
              <a:ext uri="{FF2B5EF4-FFF2-40B4-BE49-F238E27FC236}">
                <a16:creationId xmlns:a16="http://schemas.microsoft.com/office/drawing/2014/main" id="{825B2F36-C3E0-6D74-BA97-C5EC1BFC2701}"/>
              </a:ext>
            </a:extLst>
          </p:cNvPr>
          <p:cNvSpPr/>
          <p:nvPr/>
        </p:nvSpPr>
        <p:spPr>
          <a:xfrm>
            <a:off x="7237344" y="1837151"/>
            <a:ext cx="2039069" cy="4883529"/>
          </a:xfrm>
          <a:custGeom>
            <a:avLst/>
            <a:gdLst>
              <a:gd name="connsiteX0" fmla="*/ 0 w 2039069"/>
              <a:gd name="connsiteY0" fmla="*/ 203907 h 4883529"/>
              <a:gd name="connsiteX1" fmla="*/ 203907 w 2039069"/>
              <a:gd name="connsiteY1" fmla="*/ 0 h 4883529"/>
              <a:gd name="connsiteX2" fmla="*/ 1835162 w 2039069"/>
              <a:gd name="connsiteY2" fmla="*/ 0 h 4883529"/>
              <a:gd name="connsiteX3" fmla="*/ 2039069 w 2039069"/>
              <a:gd name="connsiteY3" fmla="*/ 203907 h 4883529"/>
              <a:gd name="connsiteX4" fmla="*/ 2039069 w 2039069"/>
              <a:gd name="connsiteY4" fmla="*/ 4679622 h 4883529"/>
              <a:gd name="connsiteX5" fmla="*/ 1835162 w 2039069"/>
              <a:gd name="connsiteY5" fmla="*/ 4883529 h 4883529"/>
              <a:gd name="connsiteX6" fmla="*/ 203907 w 2039069"/>
              <a:gd name="connsiteY6" fmla="*/ 4883529 h 4883529"/>
              <a:gd name="connsiteX7" fmla="*/ 0 w 2039069"/>
              <a:gd name="connsiteY7" fmla="*/ 4679622 h 4883529"/>
              <a:gd name="connsiteX8" fmla="*/ 0 w 2039069"/>
              <a:gd name="connsiteY8" fmla="*/ 203907 h 488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9069" h="4883529">
                <a:moveTo>
                  <a:pt x="0" y="203907"/>
                </a:moveTo>
                <a:cubicBezTo>
                  <a:pt x="0" y="91292"/>
                  <a:pt x="91292" y="0"/>
                  <a:pt x="203907" y="0"/>
                </a:cubicBezTo>
                <a:lnTo>
                  <a:pt x="1835162" y="0"/>
                </a:lnTo>
                <a:cubicBezTo>
                  <a:pt x="1947777" y="0"/>
                  <a:pt x="2039069" y="91292"/>
                  <a:pt x="2039069" y="203907"/>
                </a:cubicBezTo>
                <a:lnTo>
                  <a:pt x="2039069" y="4679622"/>
                </a:lnTo>
                <a:cubicBezTo>
                  <a:pt x="2039069" y="4792237"/>
                  <a:pt x="1947777" y="4883529"/>
                  <a:pt x="1835162" y="4883529"/>
                </a:cubicBezTo>
                <a:lnTo>
                  <a:pt x="203907" y="4883529"/>
                </a:lnTo>
                <a:cubicBezTo>
                  <a:pt x="91292" y="4883529"/>
                  <a:pt x="0" y="4792237"/>
                  <a:pt x="0" y="4679622"/>
                </a:cubicBezTo>
                <a:lnTo>
                  <a:pt x="0" y="203907"/>
                </a:lnTo>
                <a:close/>
              </a:path>
            </a:pathLst>
          </a:custGeom>
        </p:spPr>
        <p:style>
          <a:lnRef idx="0">
            <a:schemeClr val="dk1">
              <a:hueOff val="0"/>
              <a:satOff val="0"/>
              <a:lumOff val="0"/>
              <a:alphaOff val="0"/>
            </a:schemeClr>
          </a:lnRef>
          <a:fillRef idx="1">
            <a:schemeClr val="accent2">
              <a:tint val="40000"/>
              <a:hueOff val="0"/>
              <a:satOff val="0"/>
              <a:lumOff val="0"/>
              <a:alphaOff val="0"/>
            </a:schemeClr>
          </a:fillRef>
          <a:effectRef idx="2">
            <a:schemeClr val="accent2">
              <a:tint val="40000"/>
              <a:hueOff val="0"/>
              <a:satOff val="0"/>
              <a:lumOff val="0"/>
              <a:alphaOff val="0"/>
            </a:schemeClr>
          </a:effectRef>
          <a:fontRef idx="minor">
            <a:schemeClr val="dk1">
              <a:hueOff val="0"/>
              <a:satOff val="0"/>
              <a:lumOff val="0"/>
              <a:alphaOff val="0"/>
            </a:schemeClr>
          </a:fontRef>
        </p:style>
        <p:txBody>
          <a:bodyPr spcFirstLastPara="0" vert="horz" wrap="square" lIns="144780" tIns="144780" rIns="144780" bIns="3563251" numCol="1" spcCol="1270" anchor="ctr" anchorCtr="0">
            <a:noAutofit/>
          </a:bodyPr>
          <a:lstStyle/>
          <a:p>
            <a:pPr marL="0" lvl="0" indent="0" algn="ctr" defTabSz="1689100" rtl="0">
              <a:lnSpc>
                <a:spcPct val="90000"/>
              </a:lnSpc>
              <a:spcBef>
                <a:spcPct val="0"/>
              </a:spcBef>
              <a:spcAft>
                <a:spcPct val="35000"/>
              </a:spcAft>
              <a:buNone/>
            </a:pPr>
            <a:r>
              <a:rPr lang="en-GB" sz="3800" b="1" kern="1200" dirty="0"/>
              <a:t>Principle 4</a:t>
            </a:r>
            <a:endParaRPr lang="en-GB" sz="3800" kern="1200" dirty="0"/>
          </a:p>
        </p:txBody>
      </p:sp>
      <p:sp>
        <p:nvSpPr>
          <p:cNvPr id="11" name="Free-form: Shape 10">
            <a:extLst>
              <a:ext uri="{FF2B5EF4-FFF2-40B4-BE49-F238E27FC236}">
                <a16:creationId xmlns:a16="http://schemas.microsoft.com/office/drawing/2014/main" id="{34E441AC-0534-CC98-A271-E7FFE0ED3E6F}"/>
              </a:ext>
            </a:extLst>
          </p:cNvPr>
          <p:cNvSpPr/>
          <p:nvPr/>
        </p:nvSpPr>
        <p:spPr>
          <a:xfrm>
            <a:off x="9429344" y="1837151"/>
            <a:ext cx="2039069" cy="4883529"/>
          </a:xfrm>
          <a:custGeom>
            <a:avLst/>
            <a:gdLst>
              <a:gd name="connsiteX0" fmla="*/ 0 w 2039069"/>
              <a:gd name="connsiteY0" fmla="*/ 203907 h 4883529"/>
              <a:gd name="connsiteX1" fmla="*/ 203907 w 2039069"/>
              <a:gd name="connsiteY1" fmla="*/ 0 h 4883529"/>
              <a:gd name="connsiteX2" fmla="*/ 1835162 w 2039069"/>
              <a:gd name="connsiteY2" fmla="*/ 0 h 4883529"/>
              <a:gd name="connsiteX3" fmla="*/ 2039069 w 2039069"/>
              <a:gd name="connsiteY3" fmla="*/ 203907 h 4883529"/>
              <a:gd name="connsiteX4" fmla="*/ 2039069 w 2039069"/>
              <a:gd name="connsiteY4" fmla="*/ 4679622 h 4883529"/>
              <a:gd name="connsiteX5" fmla="*/ 1835162 w 2039069"/>
              <a:gd name="connsiteY5" fmla="*/ 4883529 h 4883529"/>
              <a:gd name="connsiteX6" fmla="*/ 203907 w 2039069"/>
              <a:gd name="connsiteY6" fmla="*/ 4883529 h 4883529"/>
              <a:gd name="connsiteX7" fmla="*/ 0 w 2039069"/>
              <a:gd name="connsiteY7" fmla="*/ 4679622 h 4883529"/>
              <a:gd name="connsiteX8" fmla="*/ 0 w 2039069"/>
              <a:gd name="connsiteY8" fmla="*/ 203907 h 488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9069" h="4883529">
                <a:moveTo>
                  <a:pt x="0" y="203907"/>
                </a:moveTo>
                <a:cubicBezTo>
                  <a:pt x="0" y="91292"/>
                  <a:pt x="91292" y="0"/>
                  <a:pt x="203907" y="0"/>
                </a:cubicBezTo>
                <a:lnTo>
                  <a:pt x="1835162" y="0"/>
                </a:lnTo>
                <a:cubicBezTo>
                  <a:pt x="1947777" y="0"/>
                  <a:pt x="2039069" y="91292"/>
                  <a:pt x="2039069" y="203907"/>
                </a:cubicBezTo>
                <a:lnTo>
                  <a:pt x="2039069" y="4679622"/>
                </a:lnTo>
                <a:cubicBezTo>
                  <a:pt x="2039069" y="4792237"/>
                  <a:pt x="1947777" y="4883529"/>
                  <a:pt x="1835162" y="4883529"/>
                </a:cubicBezTo>
                <a:lnTo>
                  <a:pt x="203907" y="4883529"/>
                </a:lnTo>
                <a:cubicBezTo>
                  <a:pt x="91292" y="4883529"/>
                  <a:pt x="0" y="4792237"/>
                  <a:pt x="0" y="4679622"/>
                </a:cubicBezTo>
                <a:lnTo>
                  <a:pt x="0" y="203907"/>
                </a:lnTo>
                <a:close/>
              </a:path>
            </a:pathLst>
          </a:custGeom>
        </p:spPr>
        <p:style>
          <a:lnRef idx="0">
            <a:schemeClr val="dk1">
              <a:hueOff val="0"/>
              <a:satOff val="0"/>
              <a:lumOff val="0"/>
              <a:alphaOff val="0"/>
            </a:schemeClr>
          </a:lnRef>
          <a:fillRef idx="1">
            <a:schemeClr val="accent2">
              <a:tint val="40000"/>
              <a:hueOff val="0"/>
              <a:satOff val="0"/>
              <a:lumOff val="0"/>
              <a:alphaOff val="0"/>
            </a:schemeClr>
          </a:fillRef>
          <a:effectRef idx="2">
            <a:schemeClr val="accent2">
              <a:tint val="40000"/>
              <a:hueOff val="0"/>
              <a:satOff val="0"/>
              <a:lumOff val="0"/>
              <a:alphaOff val="0"/>
            </a:schemeClr>
          </a:effectRef>
          <a:fontRef idx="minor">
            <a:schemeClr val="dk1">
              <a:hueOff val="0"/>
              <a:satOff val="0"/>
              <a:lumOff val="0"/>
              <a:alphaOff val="0"/>
            </a:schemeClr>
          </a:fontRef>
        </p:style>
        <p:txBody>
          <a:bodyPr spcFirstLastPara="0" vert="horz" wrap="square" lIns="144780" tIns="144780" rIns="144780" bIns="3563251" numCol="1" spcCol="1270" anchor="ctr" anchorCtr="0">
            <a:noAutofit/>
          </a:bodyPr>
          <a:lstStyle/>
          <a:p>
            <a:pPr marL="0" lvl="0" indent="0" algn="ctr" defTabSz="1689100" rtl="0">
              <a:lnSpc>
                <a:spcPct val="90000"/>
              </a:lnSpc>
              <a:spcBef>
                <a:spcPct val="0"/>
              </a:spcBef>
              <a:spcAft>
                <a:spcPct val="35000"/>
              </a:spcAft>
              <a:buNone/>
            </a:pPr>
            <a:r>
              <a:rPr lang="en-GB" sz="3800" b="1" kern="1200" dirty="0"/>
              <a:t>Principle 5</a:t>
            </a:r>
            <a:endParaRPr lang="en-GB" sz="3800" kern="1200" dirty="0"/>
          </a:p>
        </p:txBody>
      </p:sp>
      <p:sp>
        <p:nvSpPr>
          <p:cNvPr id="12" name="Free-form: Shape 11">
            <a:extLst>
              <a:ext uri="{FF2B5EF4-FFF2-40B4-BE49-F238E27FC236}">
                <a16:creationId xmlns:a16="http://schemas.microsoft.com/office/drawing/2014/main" id="{9B26E01A-066D-B59A-ECD8-3A638E148B54}"/>
              </a:ext>
            </a:extLst>
          </p:cNvPr>
          <p:cNvSpPr/>
          <p:nvPr/>
        </p:nvSpPr>
        <p:spPr>
          <a:xfrm>
            <a:off x="9633250" y="3302209"/>
            <a:ext cx="1631255" cy="3174293"/>
          </a:xfrm>
          <a:custGeom>
            <a:avLst/>
            <a:gdLst>
              <a:gd name="connsiteX0" fmla="*/ 0 w 1631255"/>
              <a:gd name="connsiteY0" fmla="*/ 163126 h 3174293"/>
              <a:gd name="connsiteX1" fmla="*/ 163126 w 1631255"/>
              <a:gd name="connsiteY1" fmla="*/ 0 h 3174293"/>
              <a:gd name="connsiteX2" fmla="*/ 1468130 w 1631255"/>
              <a:gd name="connsiteY2" fmla="*/ 0 h 3174293"/>
              <a:gd name="connsiteX3" fmla="*/ 1631256 w 1631255"/>
              <a:gd name="connsiteY3" fmla="*/ 163126 h 3174293"/>
              <a:gd name="connsiteX4" fmla="*/ 1631255 w 1631255"/>
              <a:gd name="connsiteY4" fmla="*/ 3011168 h 3174293"/>
              <a:gd name="connsiteX5" fmla="*/ 1468129 w 1631255"/>
              <a:gd name="connsiteY5" fmla="*/ 3174294 h 3174293"/>
              <a:gd name="connsiteX6" fmla="*/ 163126 w 1631255"/>
              <a:gd name="connsiteY6" fmla="*/ 3174293 h 3174293"/>
              <a:gd name="connsiteX7" fmla="*/ 0 w 1631255"/>
              <a:gd name="connsiteY7" fmla="*/ 3011167 h 3174293"/>
              <a:gd name="connsiteX8" fmla="*/ 0 w 1631255"/>
              <a:gd name="connsiteY8" fmla="*/ 163126 h 3174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1255" h="3174293">
                <a:moveTo>
                  <a:pt x="0" y="163126"/>
                </a:moveTo>
                <a:cubicBezTo>
                  <a:pt x="0" y="73034"/>
                  <a:pt x="73034" y="0"/>
                  <a:pt x="163126" y="0"/>
                </a:cubicBezTo>
                <a:lnTo>
                  <a:pt x="1468130" y="0"/>
                </a:lnTo>
                <a:cubicBezTo>
                  <a:pt x="1558222" y="0"/>
                  <a:pt x="1631256" y="73034"/>
                  <a:pt x="1631256" y="163126"/>
                </a:cubicBezTo>
                <a:cubicBezTo>
                  <a:pt x="1631256" y="1112473"/>
                  <a:pt x="1631255" y="2061821"/>
                  <a:pt x="1631255" y="3011168"/>
                </a:cubicBezTo>
                <a:cubicBezTo>
                  <a:pt x="1631255" y="3101260"/>
                  <a:pt x="1558221" y="3174294"/>
                  <a:pt x="1468129" y="3174294"/>
                </a:cubicBezTo>
                <a:lnTo>
                  <a:pt x="163126" y="3174293"/>
                </a:lnTo>
                <a:cubicBezTo>
                  <a:pt x="73034" y="3174293"/>
                  <a:pt x="0" y="3101259"/>
                  <a:pt x="0" y="3011167"/>
                </a:cubicBezTo>
                <a:lnTo>
                  <a:pt x="0" y="163126"/>
                </a:lnTo>
                <a:close/>
              </a:path>
            </a:pathLst>
          </a:custGeom>
        </p:spPr>
        <p:style>
          <a:lnRef idx="0">
            <a:schemeClr val="lt1">
              <a:hueOff val="0"/>
              <a:satOff val="0"/>
              <a:lumOff val="0"/>
              <a:alphaOff val="0"/>
            </a:schemeClr>
          </a:lnRef>
          <a:fillRef idx="3">
            <a:schemeClr val="accent6">
              <a:hueOff val="0"/>
              <a:satOff val="0"/>
              <a:lumOff val="0"/>
              <a:alphaOff val="0"/>
            </a:schemeClr>
          </a:fillRef>
          <a:effectRef idx="3">
            <a:schemeClr val="accent6">
              <a:hueOff val="0"/>
              <a:satOff val="0"/>
              <a:lumOff val="0"/>
              <a:alphaOff val="0"/>
            </a:schemeClr>
          </a:effectRef>
          <a:fontRef idx="minor">
            <a:schemeClr val="lt1"/>
          </a:fontRef>
        </p:style>
        <p:txBody>
          <a:bodyPr spcFirstLastPara="0" vert="horz" wrap="square" lIns="101118" tIns="87783" rIns="101118" bIns="87783" numCol="1" spcCol="1270" anchor="ctr" anchorCtr="0">
            <a:noAutofit/>
          </a:bodyPr>
          <a:lstStyle/>
          <a:p>
            <a:pPr marL="0" lvl="0" indent="0" algn="ctr" defTabSz="933450" rtl="0">
              <a:lnSpc>
                <a:spcPct val="90000"/>
              </a:lnSpc>
              <a:spcBef>
                <a:spcPct val="0"/>
              </a:spcBef>
              <a:spcAft>
                <a:spcPct val="35000"/>
              </a:spcAft>
              <a:buNone/>
            </a:pPr>
            <a:r>
              <a:rPr lang="en-GB" sz="2100" b="1" kern="1200"/>
              <a:t>Encourage </a:t>
            </a:r>
            <a:r>
              <a:rPr lang="en-GB" sz="2100" b="1" kern="1200" dirty="0"/>
              <a:t>the person to use existing skills and develop new skills</a:t>
            </a:r>
            <a:endParaRPr lang="en-GB" sz="2100" kern="1200" dirty="0"/>
          </a:p>
        </p:txBody>
      </p:sp>
      <p:sp>
        <p:nvSpPr>
          <p:cNvPr id="13" name="Free-form: Shape 12">
            <a:extLst>
              <a:ext uri="{FF2B5EF4-FFF2-40B4-BE49-F238E27FC236}">
                <a16:creationId xmlns:a16="http://schemas.microsoft.com/office/drawing/2014/main" id="{27E519CA-3BA9-18A1-0537-607E6FFBEEA8}"/>
              </a:ext>
            </a:extLst>
          </p:cNvPr>
          <p:cNvSpPr/>
          <p:nvPr/>
        </p:nvSpPr>
        <p:spPr>
          <a:xfrm>
            <a:off x="7441250" y="3302208"/>
            <a:ext cx="1631255" cy="3174293"/>
          </a:xfrm>
          <a:custGeom>
            <a:avLst/>
            <a:gdLst>
              <a:gd name="connsiteX0" fmla="*/ 0 w 1631255"/>
              <a:gd name="connsiteY0" fmla="*/ 163126 h 3174293"/>
              <a:gd name="connsiteX1" fmla="*/ 163126 w 1631255"/>
              <a:gd name="connsiteY1" fmla="*/ 0 h 3174293"/>
              <a:gd name="connsiteX2" fmla="*/ 1468130 w 1631255"/>
              <a:gd name="connsiteY2" fmla="*/ 0 h 3174293"/>
              <a:gd name="connsiteX3" fmla="*/ 1631256 w 1631255"/>
              <a:gd name="connsiteY3" fmla="*/ 163126 h 3174293"/>
              <a:gd name="connsiteX4" fmla="*/ 1631255 w 1631255"/>
              <a:gd name="connsiteY4" fmla="*/ 3011168 h 3174293"/>
              <a:gd name="connsiteX5" fmla="*/ 1468129 w 1631255"/>
              <a:gd name="connsiteY5" fmla="*/ 3174294 h 3174293"/>
              <a:gd name="connsiteX6" fmla="*/ 163126 w 1631255"/>
              <a:gd name="connsiteY6" fmla="*/ 3174293 h 3174293"/>
              <a:gd name="connsiteX7" fmla="*/ 0 w 1631255"/>
              <a:gd name="connsiteY7" fmla="*/ 3011167 h 3174293"/>
              <a:gd name="connsiteX8" fmla="*/ 0 w 1631255"/>
              <a:gd name="connsiteY8" fmla="*/ 163126 h 3174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1255" h="3174293">
                <a:moveTo>
                  <a:pt x="0" y="163126"/>
                </a:moveTo>
                <a:cubicBezTo>
                  <a:pt x="0" y="73034"/>
                  <a:pt x="73034" y="0"/>
                  <a:pt x="163126" y="0"/>
                </a:cubicBezTo>
                <a:lnTo>
                  <a:pt x="1468130" y="0"/>
                </a:lnTo>
                <a:cubicBezTo>
                  <a:pt x="1558222" y="0"/>
                  <a:pt x="1631256" y="73034"/>
                  <a:pt x="1631256" y="163126"/>
                </a:cubicBezTo>
                <a:cubicBezTo>
                  <a:pt x="1631256" y="1112473"/>
                  <a:pt x="1631255" y="2061821"/>
                  <a:pt x="1631255" y="3011168"/>
                </a:cubicBezTo>
                <a:cubicBezTo>
                  <a:pt x="1631255" y="3101260"/>
                  <a:pt x="1558221" y="3174294"/>
                  <a:pt x="1468129" y="3174294"/>
                </a:cubicBezTo>
                <a:lnTo>
                  <a:pt x="163126" y="3174293"/>
                </a:lnTo>
                <a:cubicBezTo>
                  <a:pt x="73034" y="3174293"/>
                  <a:pt x="0" y="3101259"/>
                  <a:pt x="0" y="3011167"/>
                </a:cubicBezTo>
                <a:lnTo>
                  <a:pt x="0" y="163126"/>
                </a:lnTo>
                <a:close/>
              </a:path>
            </a:pathLst>
          </a:custGeom>
        </p:spPr>
        <p:style>
          <a:lnRef idx="0">
            <a:schemeClr val="lt1">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txBody>
          <a:bodyPr spcFirstLastPara="0" vert="horz" wrap="square" lIns="101118" tIns="87783" rIns="101118" bIns="87783" numCol="1" spcCol="1270" anchor="ctr" anchorCtr="0">
            <a:noAutofit/>
          </a:bodyPr>
          <a:lstStyle/>
          <a:p>
            <a:pPr marL="0" lvl="0" indent="0" algn="ctr" defTabSz="933450" rtl="0">
              <a:lnSpc>
                <a:spcPct val="90000"/>
              </a:lnSpc>
              <a:spcBef>
                <a:spcPct val="0"/>
              </a:spcBef>
              <a:spcAft>
                <a:spcPct val="35000"/>
              </a:spcAft>
              <a:buNone/>
            </a:pPr>
            <a:r>
              <a:rPr lang="en-GB" sz="2100" b="1" kern="1200" dirty="0"/>
              <a:t>Consultation with relevant others</a:t>
            </a:r>
            <a:endParaRPr lang="en-GB" sz="2100" kern="1200" dirty="0"/>
          </a:p>
        </p:txBody>
      </p:sp>
      <p:grpSp>
        <p:nvGrpSpPr>
          <p:cNvPr id="14" name="Group 13">
            <a:extLst>
              <a:ext uri="{FF2B5EF4-FFF2-40B4-BE49-F238E27FC236}">
                <a16:creationId xmlns:a16="http://schemas.microsoft.com/office/drawing/2014/main" id="{932064A0-4E50-7BD6-093B-A73AAC942846}"/>
              </a:ext>
            </a:extLst>
          </p:cNvPr>
          <p:cNvGrpSpPr/>
          <p:nvPr/>
        </p:nvGrpSpPr>
        <p:grpSpPr>
          <a:xfrm>
            <a:off x="270501" y="224154"/>
            <a:ext cx="11650998" cy="861829"/>
            <a:chOff x="285741" y="235704"/>
            <a:chExt cx="11650998" cy="861829"/>
          </a:xfrm>
        </p:grpSpPr>
        <p:pic>
          <p:nvPicPr>
            <p:cNvPr id="15" name="Picture 14" descr="A blue and white logo&#10;&#10;Description automatically generated">
              <a:extLst>
                <a:ext uri="{FF2B5EF4-FFF2-40B4-BE49-F238E27FC236}">
                  <a16:creationId xmlns:a16="http://schemas.microsoft.com/office/drawing/2014/main" id="{BDFC5DE9-BDE3-5106-3425-0F646AE5FFAB}"/>
                </a:ext>
              </a:extLst>
            </p:cNvPr>
            <p:cNvPicPr>
              <a:picLocks noChangeAspect="1"/>
            </p:cNvPicPr>
            <p:nvPr/>
          </p:nvPicPr>
          <p:blipFill>
            <a:blip r:embed="rId3"/>
            <a:stretch>
              <a:fillRect/>
            </a:stretch>
          </p:blipFill>
          <p:spPr>
            <a:xfrm>
              <a:off x="285741" y="235704"/>
              <a:ext cx="1052571" cy="861829"/>
            </a:xfrm>
            <a:prstGeom prst="rect">
              <a:avLst/>
            </a:prstGeom>
          </p:spPr>
        </p:pic>
        <p:pic>
          <p:nvPicPr>
            <p:cNvPr id="17" name="Picture 16" descr="Blue and white logo with text&#10;&#10;Description automatically generated">
              <a:extLst>
                <a:ext uri="{FF2B5EF4-FFF2-40B4-BE49-F238E27FC236}">
                  <a16:creationId xmlns:a16="http://schemas.microsoft.com/office/drawing/2014/main" id="{30ED747A-1327-41D2-0338-8D02D865A36E}"/>
                </a:ext>
              </a:extLst>
            </p:cNvPr>
            <p:cNvPicPr>
              <a:picLocks noChangeAspect="1"/>
            </p:cNvPicPr>
            <p:nvPr/>
          </p:nvPicPr>
          <p:blipFill>
            <a:blip r:embed="rId4"/>
            <a:stretch>
              <a:fillRect/>
            </a:stretch>
          </p:blipFill>
          <p:spPr>
            <a:xfrm>
              <a:off x="11222364" y="309430"/>
              <a:ext cx="714375" cy="714375"/>
            </a:xfrm>
            <a:prstGeom prst="rect">
              <a:avLst/>
            </a:prstGeom>
          </p:spPr>
        </p:pic>
      </p:grpSp>
    </p:spTree>
    <p:extLst>
      <p:ext uri="{BB962C8B-B14F-4D97-AF65-F5344CB8AC3E}">
        <p14:creationId xmlns:p14="http://schemas.microsoft.com/office/powerpoint/2010/main" val="3274122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2" grpId="0" animBg="1"/>
      <p:bldP spid="1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2493" y="238539"/>
            <a:ext cx="11018520" cy="1114773"/>
          </a:xfrm>
        </p:spPr>
        <p:txBody>
          <a:bodyPr vert="horz" lIns="91440" tIns="45720" rIns="91440" bIns="45720" rtlCol="0" anchor="b">
            <a:normAutofit/>
          </a:bodyPr>
          <a:lstStyle/>
          <a:p>
            <a:pPr algn="ctr"/>
            <a:r>
              <a:rPr lang="en-GB" sz="4800" dirty="0"/>
              <a:t>Adults with Incapacity Act 2000</a:t>
            </a:r>
            <a:endParaRPr lang="en-US" sz="4600" dirty="0"/>
          </a:p>
        </p:txBody>
      </p:sp>
      <p:sp>
        <p:nvSpPr>
          <p:cNvPr id="18"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Shape 2">
            <a:extLst>
              <a:ext uri="{FF2B5EF4-FFF2-40B4-BE49-F238E27FC236}">
                <a16:creationId xmlns:a16="http://schemas.microsoft.com/office/drawing/2014/main" id="{C3FE25A3-C4F8-7499-3A49-C2E216E1FDFB}"/>
              </a:ext>
            </a:extLst>
          </p:cNvPr>
          <p:cNvSpPr/>
          <p:nvPr/>
        </p:nvSpPr>
        <p:spPr>
          <a:xfrm>
            <a:off x="9694041" y="1840483"/>
            <a:ext cx="2273737" cy="4883529"/>
          </a:xfrm>
          <a:custGeom>
            <a:avLst/>
            <a:gdLst>
              <a:gd name="connsiteX0" fmla="*/ 0 w 2039069"/>
              <a:gd name="connsiteY0" fmla="*/ 203907 h 4883529"/>
              <a:gd name="connsiteX1" fmla="*/ 203907 w 2039069"/>
              <a:gd name="connsiteY1" fmla="*/ 0 h 4883529"/>
              <a:gd name="connsiteX2" fmla="*/ 1835162 w 2039069"/>
              <a:gd name="connsiteY2" fmla="*/ 0 h 4883529"/>
              <a:gd name="connsiteX3" fmla="*/ 2039069 w 2039069"/>
              <a:gd name="connsiteY3" fmla="*/ 203907 h 4883529"/>
              <a:gd name="connsiteX4" fmla="*/ 2039069 w 2039069"/>
              <a:gd name="connsiteY4" fmla="*/ 4679622 h 4883529"/>
              <a:gd name="connsiteX5" fmla="*/ 1835162 w 2039069"/>
              <a:gd name="connsiteY5" fmla="*/ 4883529 h 4883529"/>
              <a:gd name="connsiteX6" fmla="*/ 203907 w 2039069"/>
              <a:gd name="connsiteY6" fmla="*/ 4883529 h 4883529"/>
              <a:gd name="connsiteX7" fmla="*/ 0 w 2039069"/>
              <a:gd name="connsiteY7" fmla="*/ 4679622 h 4883529"/>
              <a:gd name="connsiteX8" fmla="*/ 0 w 2039069"/>
              <a:gd name="connsiteY8" fmla="*/ 203907 h 488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9069" h="4883529">
                <a:moveTo>
                  <a:pt x="0" y="203907"/>
                </a:moveTo>
                <a:cubicBezTo>
                  <a:pt x="0" y="91292"/>
                  <a:pt x="91292" y="0"/>
                  <a:pt x="203907" y="0"/>
                </a:cubicBezTo>
                <a:lnTo>
                  <a:pt x="1835162" y="0"/>
                </a:lnTo>
                <a:cubicBezTo>
                  <a:pt x="1947777" y="0"/>
                  <a:pt x="2039069" y="91292"/>
                  <a:pt x="2039069" y="203907"/>
                </a:cubicBezTo>
                <a:lnTo>
                  <a:pt x="2039069" y="4679622"/>
                </a:lnTo>
                <a:cubicBezTo>
                  <a:pt x="2039069" y="4792237"/>
                  <a:pt x="1947777" y="4883529"/>
                  <a:pt x="1835162" y="4883529"/>
                </a:cubicBezTo>
                <a:lnTo>
                  <a:pt x="203907" y="4883529"/>
                </a:lnTo>
                <a:cubicBezTo>
                  <a:pt x="91292" y="4883529"/>
                  <a:pt x="0" y="4792237"/>
                  <a:pt x="0" y="4679622"/>
                </a:cubicBezTo>
                <a:lnTo>
                  <a:pt x="0" y="203907"/>
                </a:lnTo>
                <a:close/>
              </a:path>
            </a:pathLst>
          </a:custGeom>
        </p:spPr>
        <p:style>
          <a:lnRef idx="0">
            <a:schemeClr val="dk1">
              <a:hueOff val="0"/>
              <a:satOff val="0"/>
              <a:lumOff val="0"/>
              <a:alphaOff val="0"/>
            </a:schemeClr>
          </a:lnRef>
          <a:fillRef idx="1">
            <a:schemeClr val="accent2">
              <a:tint val="40000"/>
              <a:hueOff val="0"/>
              <a:satOff val="0"/>
              <a:lumOff val="0"/>
              <a:alphaOff val="0"/>
            </a:schemeClr>
          </a:fillRef>
          <a:effectRef idx="2">
            <a:schemeClr val="accent2">
              <a:tint val="40000"/>
              <a:hueOff val="0"/>
              <a:satOff val="0"/>
              <a:lumOff val="0"/>
              <a:alphaOff val="0"/>
            </a:schemeClr>
          </a:effectRef>
          <a:fontRef idx="minor">
            <a:schemeClr val="dk1">
              <a:hueOff val="0"/>
              <a:satOff val="0"/>
              <a:lumOff val="0"/>
              <a:alphaOff val="0"/>
            </a:schemeClr>
          </a:fontRef>
        </p:style>
        <p:txBody>
          <a:bodyPr spcFirstLastPara="0" vert="horz" wrap="square" lIns="144780" tIns="144780" rIns="144780" bIns="3563251" numCol="1" spcCol="1270" anchor="ctr" anchorCtr="0">
            <a:noAutofit/>
          </a:bodyPr>
          <a:lstStyle/>
          <a:p>
            <a:pPr marL="0" lvl="0" indent="0" algn="ctr" defTabSz="1689100" rtl="0">
              <a:lnSpc>
                <a:spcPct val="90000"/>
              </a:lnSpc>
              <a:spcBef>
                <a:spcPct val="0"/>
              </a:spcBef>
              <a:spcAft>
                <a:spcPct val="35000"/>
              </a:spcAft>
              <a:buNone/>
            </a:pPr>
            <a:endParaRPr lang="en-GB" sz="3800" kern="1200" dirty="0"/>
          </a:p>
        </p:txBody>
      </p:sp>
      <p:sp>
        <p:nvSpPr>
          <p:cNvPr id="5" name="Free-form: Shape 4">
            <a:extLst>
              <a:ext uri="{FF2B5EF4-FFF2-40B4-BE49-F238E27FC236}">
                <a16:creationId xmlns:a16="http://schemas.microsoft.com/office/drawing/2014/main" id="{A9C74A3F-F4A0-D27D-3239-C3B63C301114}"/>
              </a:ext>
            </a:extLst>
          </p:cNvPr>
          <p:cNvSpPr/>
          <p:nvPr/>
        </p:nvSpPr>
        <p:spPr>
          <a:xfrm>
            <a:off x="7210993" y="1837151"/>
            <a:ext cx="2361852" cy="4883529"/>
          </a:xfrm>
          <a:custGeom>
            <a:avLst/>
            <a:gdLst>
              <a:gd name="connsiteX0" fmla="*/ 0 w 2039069"/>
              <a:gd name="connsiteY0" fmla="*/ 203907 h 4883529"/>
              <a:gd name="connsiteX1" fmla="*/ 203907 w 2039069"/>
              <a:gd name="connsiteY1" fmla="*/ 0 h 4883529"/>
              <a:gd name="connsiteX2" fmla="*/ 1835162 w 2039069"/>
              <a:gd name="connsiteY2" fmla="*/ 0 h 4883529"/>
              <a:gd name="connsiteX3" fmla="*/ 2039069 w 2039069"/>
              <a:gd name="connsiteY3" fmla="*/ 203907 h 4883529"/>
              <a:gd name="connsiteX4" fmla="*/ 2039069 w 2039069"/>
              <a:gd name="connsiteY4" fmla="*/ 4679622 h 4883529"/>
              <a:gd name="connsiteX5" fmla="*/ 1835162 w 2039069"/>
              <a:gd name="connsiteY5" fmla="*/ 4883529 h 4883529"/>
              <a:gd name="connsiteX6" fmla="*/ 203907 w 2039069"/>
              <a:gd name="connsiteY6" fmla="*/ 4883529 h 4883529"/>
              <a:gd name="connsiteX7" fmla="*/ 0 w 2039069"/>
              <a:gd name="connsiteY7" fmla="*/ 4679622 h 4883529"/>
              <a:gd name="connsiteX8" fmla="*/ 0 w 2039069"/>
              <a:gd name="connsiteY8" fmla="*/ 203907 h 488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9069" h="4883529">
                <a:moveTo>
                  <a:pt x="0" y="203907"/>
                </a:moveTo>
                <a:cubicBezTo>
                  <a:pt x="0" y="91292"/>
                  <a:pt x="91292" y="0"/>
                  <a:pt x="203907" y="0"/>
                </a:cubicBezTo>
                <a:lnTo>
                  <a:pt x="1835162" y="0"/>
                </a:lnTo>
                <a:cubicBezTo>
                  <a:pt x="1947777" y="0"/>
                  <a:pt x="2039069" y="91292"/>
                  <a:pt x="2039069" y="203907"/>
                </a:cubicBezTo>
                <a:lnTo>
                  <a:pt x="2039069" y="4679622"/>
                </a:lnTo>
                <a:cubicBezTo>
                  <a:pt x="2039069" y="4792237"/>
                  <a:pt x="1947777" y="4883529"/>
                  <a:pt x="1835162" y="4883529"/>
                </a:cubicBezTo>
                <a:lnTo>
                  <a:pt x="203907" y="4883529"/>
                </a:lnTo>
                <a:cubicBezTo>
                  <a:pt x="91292" y="4883529"/>
                  <a:pt x="0" y="4792237"/>
                  <a:pt x="0" y="4679622"/>
                </a:cubicBezTo>
                <a:lnTo>
                  <a:pt x="0" y="203907"/>
                </a:lnTo>
                <a:close/>
              </a:path>
            </a:pathLst>
          </a:custGeom>
        </p:spPr>
        <p:style>
          <a:lnRef idx="0">
            <a:schemeClr val="dk1">
              <a:hueOff val="0"/>
              <a:satOff val="0"/>
              <a:lumOff val="0"/>
              <a:alphaOff val="0"/>
            </a:schemeClr>
          </a:lnRef>
          <a:fillRef idx="1">
            <a:schemeClr val="accent2">
              <a:tint val="40000"/>
              <a:hueOff val="0"/>
              <a:satOff val="0"/>
              <a:lumOff val="0"/>
              <a:alphaOff val="0"/>
            </a:schemeClr>
          </a:fillRef>
          <a:effectRef idx="2">
            <a:schemeClr val="accent2">
              <a:tint val="40000"/>
              <a:hueOff val="0"/>
              <a:satOff val="0"/>
              <a:lumOff val="0"/>
              <a:alphaOff val="0"/>
            </a:schemeClr>
          </a:effectRef>
          <a:fontRef idx="minor">
            <a:schemeClr val="dk1">
              <a:hueOff val="0"/>
              <a:satOff val="0"/>
              <a:lumOff val="0"/>
              <a:alphaOff val="0"/>
            </a:schemeClr>
          </a:fontRef>
        </p:style>
        <p:txBody>
          <a:bodyPr spcFirstLastPara="0" vert="horz" wrap="square" lIns="144780" tIns="144780" rIns="144780" bIns="3563251" numCol="1" spcCol="1270" anchor="ctr" anchorCtr="0">
            <a:noAutofit/>
          </a:bodyPr>
          <a:lstStyle/>
          <a:p>
            <a:pPr marL="0" lvl="0" indent="0" algn="ctr" defTabSz="1689100" rtl="0">
              <a:lnSpc>
                <a:spcPct val="90000"/>
              </a:lnSpc>
              <a:spcBef>
                <a:spcPct val="0"/>
              </a:spcBef>
              <a:spcAft>
                <a:spcPct val="35000"/>
              </a:spcAft>
              <a:buNone/>
            </a:pPr>
            <a:endParaRPr lang="en-GB" sz="3800" kern="1200" dirty="0"/>
          </a:p>
        </p:txBody>
      </p:sp>
      <p:sp>
        <p:nvSpPr>
          <p:cNvPr id="6" name="Free-form: Shape 5">
            <a:extLst>
              <a:ext uri="{FF2B5EF4-FFF2-40B4-BE49-F238E27FC236}">
                <a16:creationId xmlns:a16="http://schemas.microsoft.com/office/drawing/2014/main" id="{DD9D570A-A202-6D73-DC65-937E85588F9D}"/>
              </a:ext>
            </a:extLst>
          </p:cNvPr>
          <p:cNvSpPr/>
          <p:nvPr/>
        </p:nvSpPr>
        <p:spPr>
          <a:xfrm>
            <a:off x="9889643" y="2070671"/>
            <a:ext cx="1837509" cy="4387135"/>
          </a:xfrm>
          <a:custGeom>
            <a:avLst/>
            <a:gdLst>
              <a:gd name="connsiteX0" fmla="*/ 0 w 1631255"/>
              <a:gd name="connsiteY0" fmla="*/ 163126 h 3174293"/>
              <a:gd name="connsiteX1" fmla="*/ 163126 w 1631255"/>
              <a:gd name="connsiteY1" fmla="*/ 0 h 3174293"/>
              <a:gd name="connsiteX2" fmla="*/ 1468130 w 1631255"/>
              <a:gd name="connsiteY2" fmla="*/ 0 h 3174293"/>
              <a:gd name="connsiteX3" fmla="*/ 1631256 w 1631255"/>
              <a:gd name="connsiteY3" fmla="*/ 163126 h 3174293"/>
              <a:gd name="connsiteX4" fmla="*/ 1631255 w 1631255"/>
              <a:gd name="connsiteY4" fmla="*/ 3011168 h 3174293"/>
              <a:gd name="connsiteX5" fmla="*/ 1468129 w 1631255"/>
              <a:gd name="connsiteY5" fmla="*/ 3174294 h 3174293"/>
              <a:gd name="connsiteX6" fmla="*/ 163126 w 1631255"/>
              <a:gd name="connsiteY6" fmla="*/ 3174293 h 3174293"/>
              <a:gd name="connsiteX7" fmla="*/ 0 w 1631255"/>
              <a:gd name="connsiteY7" fmla="*/ 3011167 h 3174293"/>
              <a:gd name="connsiteX8" fmla="*/ 0 w 1631255"/>
              <a:gd name="connsiteY8" fmla="*/ 163126 h 3174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1255" h="3174293">
                <a:moveTo>
                  <a:pt x="0" y="163126"/>
                </a:moveTo>
                <a:cubicBezTo>
                  <a:pt x="0" y="73034"/>
                  <a:pt x="73034" y="0"/>
                  <a:pt x="163126" y="0"/>
                </a:cubicBezTo>
                <a:lnTo>
                  <a:pt x="1468130" y="0"/>
                </a:lnTo>
                <a:cubicBezTo>
                  <a:pt x="1558222" y="0"/>
                  <a:pt x="1631256" y="73034"/>
                  <a:pt x="1631256" y="163126"/>
                </a:cubicBezTo>
                <a:cubicBezTo>
                  <a:pt x="1631256" y="1112473"/>
                  <a:pt x="1631255" y="2061821"/>
                  <a:pt x="1631255" y="3011168"/>
                </a:cubicBezTo>
                <a:cubicBezTo>
                  <a:pt x="1631255" y="3101260"/>
                  <a:pt x="1558221" y="3174294"/>
                  <a:pt x="1468129" y="3174294"/>
                </a:cubicBezTo>
                <a:lnTo>
                  <a:pt x="163126" y="3174293"/>
                </a:lnTo>
                <a:cubicBezTo>
                  <a:pt x="73034" y="3174293"/>
                  <a:pt x="0" y="3101259"/>
                  <a:pt x="0" y="3011167"/>
                </a:cubicBezTo>
                <a:lnTo>
                  <a:pt x="0" y="163126"/>
                </a:lnTo>
                <a:close/>
              </a:path>
            </a:pathLst>
          </a:custGeom>
        </p:spPr>
        <p:style>
          <a:lnRef idx="0">
            <a:schemeClr val="lt1">
              <a:hueOff val="0"/>
              <a:satOff val="0"/>
              <a:lumOff val="0"/>
              <a:alphaOff val="0"/>
            </a:schemeClr>
          </a:lnRef>
          <a:fillRef idx="3">
            <a:schemeClr val="accent6">
              <a:hueOff val="0"/>
              <a:satOff val="0"/>
              <a:lumOff val="0"/>
              <a:alphaOff val="0"/>
            </a:schemeClr>
          </a:fillRef>
          <a:effectRef idx="3">
            <a:schemeClr val="accent6">
              <a:hueOff val="0"/>
              <a:satOff val="0"/>
              <a:lumOff val="0"/>
              <a:alphaOff val="0"/>
            </a:schemeClr>
          </a:effectRef>
          <a:fontRef idx="minor">
            <a:schemeClr val="lt1"/>
          </a:fontRef>
        </p:style>
        <p:txBody>
          <a:bodyPr spcFirstLastPara="0" vert="horz" wrap="square" lIns="101118" tIns="87783" rIns="101118" bIns="87783" numCol="1" spcCol="1270" anchor="ctr" anchorCtr="0">
            <a:noAutofit/>
          </a:bodyPr>
          <a:lstStyle/>
          <a:p>
            <a:pPr lvl="0">
              <a:buFont typeface="Arial" panose="020B0604020202020204" pitchFamily="34" charset="0"/>
              <a:buNone/>
            </a:pPr>
            <a:r>
              <a:rPr lang="en-GB" sz="1600" dirty="0"/>
              <a:t>Encouraging and allowing the adult to make their own decisions and manage their own affairs and,</a:t>
            </a:r>
          </a:p>
          <a:p>
            <a:pPr lvl="0">
              <a:buFont typeface="Arial" panose="020B0604020202020204" pitchFamily="34" charset="0"/>
              <a:buNone/>
            </a:pPr>
            <a:r>
              <a:rPr lang="en-GB" sz="1600" dirty="0"/>
              <a:t>as much as possible, to develop the skills needed to do so</a:t>
            </a:r>
          </a:p>
        </p:txBody>
      </p:sp>
      <p:sp>
        <p:nvSpPr>
          <p:cNvPr id="7" name="Free-form: Shape 6">
            <a:extLst>
              <a:ext uri="{FF2B5EF4-FFF2-40B4-BE49-F238E27FC236}">
                <a16:creationId xmlns:a16="http://schemas.microsoft.com/office/drawing/2014/main" id="{0F9A00ED-C716-7DBA-08DC-8BFA151E2D22}"/>
              </a:ext>
            </a:extLst>
          </p:cNvPr>
          <p:cNvSpPr/>
          <p:nvPr/>
        </p:nvSpPr>
        <p:spPr>
          <a:xfrm>
            <a:off x="4976322" y="1837151"/>
            <a:ext cx="2184403" cy="4883529"/>
          </a:xfrm>
          <a:custGeom>
            <a:avLst/>
            <a:gdLst>
              <a:gd name="connsiteX0" fmla="*/ 0 w 2039069"/>
              <a:gd name="connsiteY0" fmla="*/ 203907 h 4883529"/>
              <a:gd name="connsiteX1" fmla="*/ 203907 w 2039069"/>
              <a:gd name="connsiteY1" fmla="*/ 0 h 4883529"/>
              <a:gd name="connsiteX2" fmla="*/ 1835162 w 2039069"/>
              <a:gd name="connsiteY2" fmla="*/ 0 h 4883529"/>
              <a:gd name="connsiteX3" fmla="*/ 2039069 w 2039069"/>
              <a:gd name="connsiteY3" fmla="*/ 203907 h 4883529"/>
              <a:gd name="connsiteX4" fmla="*/ 2039069 w 2039069"/>
              <a:gd name="connsiteY4" fmla="*/ 4679622 h 4883529"/>
              <a:gd name="connsiteX5" fmla="*/ 1835162 w 2039069"/>
              <a:gd name="connsiteY5" fmla="*/ 4883529 h 4883529"/>
              <a:gd name="connsiteX6" fmla="*/ 203907 w 2039069"/>
              <a:gd name="connsiteY6" fmla="*/ 4883529 h 4883529"/>
              <a:gd name="connsiteX7" fmla="*/ 0 w 2039069"/>
              <a:gd name="connsiteY7" fmla="*/ 4679622 h 4883529"/>
              <a:gd name="connsiteX8" fmla="*/ 0 w 2039069"/>
              <a:gd name="connsiteY8" fmla="*/ 203907 h 488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9069" h="4883529">
                <a:moveTo>
                  <a:pt x="0" y="203907"/>
                </a:moveTo>
                <a:cubicBezTo>
                  <a:pt x="0" y="91292"/>
                  <a:pt x="91292" y="0"/>
                  <a:pt x="203907" y="0"/>
                </a:cubicBezTo>
                <a:lnTo>
                  <a:pt x="1835162" y="0"/>
                </a:lnTo>
                <a:cubicBezTo>
                  <a:pt x="1947777" y="0"/>
                  <a:pt x="2039069" y="91292"/>
                  <a:pt x="2039069" y="203907"/>
                </a:cubicBezTo>
                <a:lnTo>
                  <a:pt x="2039069" y="4679622"/>
                </a:lnTo>
                <a:cubicBezTo>
                  <a:pt x="2039069" y="4792237"/>
                  <a:pt x="1947777" y="4883529"/>
                  <a:pt x="1835162" y="4883529"/>
                </a:cubicBezTo>
                <a:lnTo>
                  <a:pt x="203907" y="4883529"/>
                </a:lnTo>
                <a:cubicBezTo>
                  <a:pt x="91292" y="4883529"/>
                  <a:pt x="0" y="4792237"/>
                  <a:pt x="0" y="4679622"/>
                </a:cubicBezTo>
                <a:lnTo>
                  <a:pt x="0" y="203907"/>
                </a:lnTo>
                <a:close/>
              </a:path>
            </a:pathLst>
          </a:custGeom>
        </p:spPr>
        <p:style>
          <a:lnRef idx="0">
            <a:schemeClr val="dk1">
              <a:hueOff val="0"/>
              <a:satOff val="0"/>
              <a:lumOff val="0"/>
              <a:alphaOff val="0"/>
            </a:schemeClr>
          </a:lnRef>
          <a:fillRef idx="1">
            <a:schemeClr val="accent2">
              <a:tint val="40000"/>
              <a:hueOff val="0"/>
              <a:satOff val="0"/>
              <a:lumOff val="0"/>
              <a:alphaOff val="0"/>
            </a:schemeClr>
          </a:fillRef>
          <a:effectRef idx="2">
            <a:schemeClr val="accent2">
              <a:tint val="40000"/>
              <a:hueOff val="0"/>
              <a:satOff val="0"/>
              <a:lumOff val="0"/>
              <a:alphaOff val="0"/>
            </a:schemeClr>
          </a:effectRef>
          <a:fontRef idx="minor">
            <a:schemeClr val="dk1">
              <a:hueOff val="0"/>
              <a:satOff val="0"/>
              <a:lumOff val="0"/>
              <a:alphaOff val="0"/>
            </a:schemeClr>
          </a:fontRef>
        </p:style>
        <p:txBody>
          <a:bodyPr spcFirstLastPara="0" vert="horz" wrap="square" lIns="144780" tIns="144780" rIns="144780" bIns="3563251" numCol="1" spcCol="1270" anchor="ctr" anchorCtr="0">
            <a:noAutofit/>
          </a:bodyPr>
          <a:lstStyle/>
          <a:p>
            <a:pPr marL="0" lvl="0" indent="0" algn="ctr" defTabSz="1689100" rtl="0">
              <a:lnSpc>
                <a:spcPct val="90000"/>
              </a:lnSpc>
              <a:spcBef>
                <a:spcPct val="0"/>
              </a:spcBef>
              <a:spcAft>
                <a:spcPct val="35000"/>
              </a:spcAft>
              <a:buNone/>
            </a:pPr>
            <a:endParaRPr lang="en-GB" sz="3800" kern="1200" dirty="0"/>
          </a:p>
        </p:txBody>
      </p:sp>
      <p:sp>
        <p:nvSpPr>
          <p:cNvPr id="8" name="Free-form: Shape 7">
            <a:extLst>
              <a:ext uri="{FF2B5EF4-FFF2-40B4-BE49-F238E27FC236}">
                <a16:creationId xmlns:a16="http://schemas.microsoft.com/office/drawing/2014/main" id="{16D72114-14D4-A738-0131-59F229230799}"/>
              </a:ext>
            </a:extLst>
          </p:cNvPr>
          <p:cNvSpPr/>
          <p:nvPr/>
        </p:nvSpPr>
        <p:spPr>
          <a:xfrm>
            <a:off x="7401351" y="2070671"/>
            <a:ext cx="1975669" cy="4387135"/>
          </a:xfrm>
          <a:custGeom>
            <a:avLst/>
            <a:gdLst>
              <a:gd name="connsiteX0" fmla="*/ 0 w 1631255"/>
              <a:gd name="connsiteY0" fmla="*/ 163126 h 3174293"/>
              <a:gd name="connsiteX1" fmla="*/ 163126 w 1631255"/>
              <a:gd name="connsiteY1" fmla="*/ 0 h 3174293"/>
              <a:gd name="connsiteX2" fmla="*/ 1468130 w 1631255"/>
              <a:gd name="connsiteY2" fmla="*/ 0 h 3174293"/>
              <a:gd name="connsiteX3" fmla="*/ 1631256 w 1631255"/>
              <a:gd name="connsiteY3" fmla="*/ 163126 h 3174293"/>
              <a:gd name="connsiteX4" fmla="*/ 1631255 w 1631255"/>
              <a:gd name="connsiteY4" fmla="*/ 3011168 h 3174293"/>
              <a:gd name="connsiteX5" fmla="*/ 1468129 w 1631255"/>
              <a:gd name="connsiteY5" fmla="*/ 3174294 h 3174293"/>
              <a:gd name="connsiteX6" fmla="*/ 163126 w 1631255"/>
              <a:gd name="connsiteY6" fmla="*/ 3174293 h 3174293"/>
              <a:gd name="connsiteX7" fmla="*/ 0 w 1631255"/>
              <a:gd name="connsiteY7" fmla="*/ 3011167 h 3174293"/>
              <a:gd name="connsiteX8" fmla="*/ 0 w 1631255"/>
              <a:gd name="connsiteY8" fmla="*/ 163126 h 3174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1255" h="3174293">
                <a:moveTo>
                  <a:pt x="0" y="163126"/>
                </a:moveTo>
                <a:cubicBezTo>
                  <a:pt x="0" y="73034"/>
                  <a:pt x="73034" y="0"/>
                  <a:pt x="163126" y="0"/>
                </a:cubicBezTo>
                <a:lnTo>
                  <a:pt x="1468130" y="0"/>
                </a:lnTo>
                <a:cubicBezTo>
                  <a:pt x="1558222" y="0"/>
                  <a:pt x="1631256" y="73034"/>
                  <a:pt x="1631256" y="163126"/>
                </a:cubicBezTo>
                <a:cubicBezTo>
                  <a:pt x="1631256" y="1112473"/>
                  <a:pt x="1631255" y="2061821"/>
                  <a:pt x="1631255" y="3011168"/>
                </a:cubicBezTo>
                <a:cubicBezTo>
                  <a:pt x="1631255" y="3101260"/>
                  <a:pt x="1558221" y="3174294"/>
                  <a:pt x="1468129" y="3174294"/>
                </a:cubicBezTo>
                <a:lnTo>
                  <a:pt x="163126" y="3174293"/>
                </a:lnTo>
                <a:cubicBezTo>
                  <a:pt x="73034" y="3174293"/>
                  <a:pt x="0" y="3101259"/>
                  <a:pt x="0" y="3011167"/>
                </a:cubicBezTo>
                <a:lnTo>
                  <a:pt x="0" y="163126"/>
                </a:lnTo>
                <a:close/>
              </a:path>
            </a:pathLst>
          </a:custGeom>
        </p:spPr>
        <p:style>
          <a:lnRef idx="0">
            <a:schemeClr val="lt1">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txBody>
          <a:bodyPr spcFirstLastPara="0" vert="horz" wrap="square" lIns="101118" tIns="87783" rIns="101118" bIns="87783" numCol="1" spcCol="1270" anchor="ctr" anchorCtr="0">
            <a:noAutofit/>
          </a:bodyPr>
          <a:lstStyle/>
          <a:p>
            <a:pPr lvl="0">
              <a:buNone/>
            </a:pPr>
            <a:r>
              <a:rPr lang="en-GB" sz="1600" dirty="0"/>
              <a:t>Take account of the views of others with an interest in the person's welfare. The Act lists those</a:t>
            </a:r>
          </a:p>
          <a:p>
            <a:pPr lvl="0">
              <a:buNone/>
            </a:pPr>
            <a:r>
              <a:rPr lang="en-GB" sz="1600" dirty="0"/>
              <a:t>who should be consulted whenever practicable and reasonable. It includes the person's primary</a:t>
            </a:r>
          </a:p>
          <a:p>
            <a:pPr lvl="0">
              <a:buNone/>
            </a:pPr>
            <a:r>
              <a:rPr lang="en-GB" sz="1600" dirty="0"/>
              <a:t>carer, nearest relative, named person, attorney, or guardian, if there is one</a:t>
            </a:r>
          </a:p>
        </p:txBody>
      </p:sp>
      <p:sp>
        <p:nvSpPr>
          <p:cNvPr id="9" name="Free-form: Shape 8">
            <a:extLst>
              <a:ext uri="{FF2B5EF4-FFF2-40B4-BE49-F238E27FC236}">
                <a16:creationId xmlns:a16="http://schemas.microsoft.com/office/drawing/2014/main" id="{5B4D2774-6E82-837E-7094-0B143130C817}"/>
              </a:ext>
            </a:extLst>
          </p:cNvPr>
          <p:cNvSpPr/>
          <p:nvPr/>
        </p:nvSpPr>
        <p:spPr>
          <a:xfrm>
            <a:off x="224222" y="1837151"/>
            <a:ext cx="2361852" cy="4883529"/>
          </a:xfrm>
          <a:custGeom>
            <a:avLst/>
            <a:gdLst>
              <a:gd name="connsiteX0" fmla="*/ 0 w 2039069"/>
              <a:gd name="connsiteY0" fmla="*/ 203907 h 4883529"/>
              <a:gd name="connsiteX1" fmla="*/ 203907 w 2039069"/>
              <a:gd name="connsiteY1" fmla="*/ 0 h 4883529"/>
              <a:gd name="connsiteX2" fmla="*/ 1835162 w 2039069"/>
              <a:gd name="connsiteY2" fmla="*/ 0 h 4883529"/>
              <a:gd name="connsiteX3" fmla="*/ 2039069 w 2039069"/>
              <a:gd name="connsiteY3" fmla="*/ 203907 h 4883529"/>
              <a:gd name="connsiteX4" fmla="*/ 2039069 w 2039069"/>
              <a:gd name="connsiteY4" fmla="*/ 4679622 h 4883529"/>
              <a:gd name="connsiteX5" fmla="*/ 1835162 w 2039069"/>
              <a:gd name="connsiteY5" fmla="*/ 4883529 h 4883529"/>
              <a:gd name="connsiteX6" fmla="*/ 203907 w 2039069"/>
              <a:gd name="connsiteY6" fmla="*/ 4883529 h 4883529"/>
              <a:gd name="connsiteX7" fmla="*/ 0 w 2039069"/>
              <a:gd name="connsiteY7" fmla="*/ 4679622 h 4883529"/>
              <a:gd name="connsiteX8" fmla="*/ 0 w 2039069"/>
              <a:gd name="connsiteY8" fmla="*/ 203907 h 488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9069" h="4883529">
                <a:moveTo>
                  <a:pt x="0" y="203907"/>
                </a:moveTo>
                <a:cubicBezTo>
                  <a:pt x="0" y="91292"/>
                  <a:pt x="91292" y="0"/>
                  <a:pt x="203907" y="0"/>
                </a:cubicBezTo>
                <a:lnTo>
                  <a:pt x="1835162" y="0"/>
                </a:lnTo>
                <a:cubicBezTo>
                  <a:pt x="1947777" y="0"/>
                  <a:pt x="2039069" y="91292"/>
                  <a:pt x="2039069" y="203907"/>
                </a:cubicBezTo>
                <a:lnTo>
                  <a:pt x="2039069" y="4679622"/>
                </a:lnTo>
                <a:cubicBezTo>
                  <a:pt x="2039069" y="4792237"/>
                  <a:pt x="1947777" y="4883529"/>
                  <a:pt x="1835162" y="4883529"/>
                </a:cubicBezTo>
                <a:lnTo>
                  <a:pt x="203907" y="4883529"/>
                </a:lnTo>
                <a:cubicBezTo>
                  <a:pt x="91292" y="4883529"/>
                  <a:pt x="0" y="4792237"/>
                  <a:pt x="0" y="4679622"/>
                </a:cubicBezTo>
                <a:lnTo>
                  <a:pt x="0" y="203907"/>
                </a:lnTo>
                <a:close/>
              </a:path>
            </a:pathLst>
          </a:custGeom>
        </p:spPr>
        <p:style>
          <a:lnRef idx="0">
            <a:schemeClr val="dk1">
              <a:hueOff val="0"/>
              <a:satOff val="0"/>
              <a:lumOff val="0"/>
              <a:alphaOff val="0"/>
            </a:schemeClr>
          </a:lnRef>
          <a:fillRef idx="1">
            <a:schemeClr val="accent2">
              <a:tint val="40000"/>
              <a:hueOff val="0"/>
              <a:satOff val="0"/>
              <a:lumOff val="0"/>
              <a:alphaOff val="0"/>
            </a:schemeClr>
          </a:fillRef>
          <a:effectRef idx="2">
            <a:schemeClr val="accent2">
              <a:tint val="40000"/>
              <a:hueOff val="0"/>
              <a:satOff val="0"/>
              <a:lumOff val="0"/>
              <a:alphaOff val="0"/>
            </a:schemeClr>
          </a:effectRef>
          <a:fontRef idx="minor">
            <a:schemeClr val="dk1">
              <a:hueOff val="0"/>
              <a:satOff val="0"/>
              <a:lumOff val="0"/>
              <a:alphaOff val="0"/>
            </a:schemeClr>
          </a:fontRef>
        </p:style>
        <p:txBody>
          <a:bodyPr spcFirstLastPara="0" vert="horz" wrap="square" lIns="144780" tIns="144780" rIns="144780" bIns="3563251" numCol="1" spcCol="1270" anchor="ctr" anchorCtr="0">
            <a:noAutofit/>
          </a:bodyPr>
          <a:lstStyle/>
          <a:p>
            <a:pPr marL="0" lvl="0" indent="0" algn="ctr" defTabSz="1689100" rtl="0">
              <a:lnSpc>
                <a:spcPct val="90000"/>
              </a:lnSpc>
              <a:spcBef>
                <a:spcPct val="0"/>
              </a:spcBef>
              <a:spcAft>
                <a:spcPct val="35000"/>
              </a:spcAft>
              <a:buNone/>
            </a:pPr>
            <a:endParaRPr lang="en-GB" sz="3800" kern="1200" dirty="0"/>
          </a:p>
        </p:txBody>
      </p:sp>
      <p:sp>
        <p:nvSpPr>
          <p:cNvPr id="10" name="Free-form: Shape 9">
            <a:extLst>
              <a:ext uri="{FF2B5EF4-FFF2-40B4-BE49-F238E27FC236}">
                <a16:creationId xmlns:a16="http://schemas.microsoft.com/office/drawing/2014/main" id="{531812FA-147B-8DC2-DEF0-7FBBAFFB2123}"/>
              </a:ext>
            </a:extLst>
          </p:cNvPr>
          <p:cNvSpPr/>
          <p:nvPr/>
        </p:nvSpPr>
        <p:spPr>
          <a:xfrm>
            <a:off x="458890" y="2070671"/>
            <a:ext cx="1915423" cy="4387135"/>
          </a:xfrm>
          <a:custGeom>
            <a:avLst/>
            <a:gdLst>
              <a:gd name="connsiteX0" fmla="*/ 0 w 1631255"/>
              <a:gd name="connsiteY0" fmla="*/ 163126 h 3174293"/>
              <a:gd name="connsiteX1" fmla="*/ 163126 w 1631255"/>
              <a:gd name="connsiteY1" fmla="*/ 0 h 3174293"/>
              <a:gd name="connsiteX2" fmla="*/ 1468130 w 1631255"/>
              <a:gd name="connsiteY2" fmla="*/ 0 h 3174293"/>
              <a:gd name="connsiteX3" fmla="*/ 1631256 w 1631255"/>
              <a:gd name="connsiteY3" fmla="*/ 163126 h 3174293"/>
              <a:gd name="connsiteX4" fmla="*/ 1631255 w 1631255"/>
              <a:gd name="connsiteY4" fmla="*/ 3011168 h 3174293"/>
              <a:gd name="connsiteX5" fmla="*/ 1468129 w 1631255"/>
              <a:gd name="connsiteY5" fmla="*/ 3174294 h 3174293"/>
              <a:gd name="connsiteX6" fmla="*/ 163126 w 1631255"/>
              <a:gd name="connsiteY6" fmla="*/ 3174293 h 3174293"/>
              <a:gd name="connsiteX7" fmla="*/ 0 w 1631255"/>
              <a:gd name="connsiteY7" fmla="*/ 3011167 h 3174293"/>
              <a:gd name="connsiteX8" fmla="*/ 0 w 1631255"/>
              <a:gd name="connsiteY8" fmla="*/ 163126 h 3174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1255" h="3174293">
                <a:moveTo>
                  <a:pt x="0" y="163126"/>
                </a:moveTo>
                <a:cubicBezTo>
                  <a:pt x="0" y="73034"/>
                  <a:pt x="73034" y="0"/>
                  <a:pt x="163126" y="0"/>
                </a:cubicBezTo>
                <a:lnTo>
                  <a:pt x="1468130" y="0"/>
                </a:lnTo>
                <a:cubicBezTo>
                  <a:pt x="1558222" y="0"/>
                  <a:pt x="1631256" y="73034"/>
                  <a:pt x="1631256" y="163126"/>
                </a:cubicBezTo>
                <a:cubicBezTo>
                  <a:pt x="1631256" y="1112473"/>
                  <a:pt x="1631255" y="2061821"/>
                  <a:pt x="1631255" y="3011168"/>
                </a:cubicBezTo>
                <a:cubicBezTo>
                  <a:pt x="1631255" y="3101260"/>
                  <a:pt x="1558221" y="3174294"/>
                  <a:pt x="1468129" y="3174294"/>
                </a:cubicBezTo>
                <a:lnTo>
                  <a:pt x="163126" y="3174293"/>
                </a:lnTo>
                <a:cubicBezTo>
                  <a:pt x="73034" y="3174293"/>
                  <a:pt x="0" y="3101259"/>
                  <a:pt x="0" y="3011167"/>
                </a:cubicBezTo>
                <a:lnTo>
                  <a:pt x="0" y="163126"/>
                </a:lnTo>
                <a:close/>
              </a:path>
            </a:pathLst>
          </a:cu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101118" tIns="87783" rIns="101118" bIns="87783" numCol="1" spcCol="1270" anchor="ctr" anchorCtr="0">
            <a:noAutofit/>
          </a:bodyPr>
          <a:lstStyle/>
          <a:p>
            <a:pPr lvl="0">
              <a:buNone/>
            </a:pPr>
            <a:r>
              <a:rPr lang="en-GB" dirty="0"/>
              <a:t>Any action or decision taken must benefit the person, and only be taken when that benefit cannot</a:t>
            </a:r>
          </a:p>
          <a:p>
            <a:pPr lvl="0">
              <a:buNone/>
            </a:pPr>
            <a:r>
              <a:rPr lang="en-GB" dirty="0"/>
              <a:t>reasonably be achieved without it.</a:t>
            </a:r>
          </a:p>
        </p:txBody>
      </p:sp>
      <p:sp>
        <p:nvSpPr>
          <p:cNvPr id="11" name="Free-form: Shape 10">
            <a:extLst>
              <a:ext uri="{FF2B5EF4-FFF2-40B4-BE49-F238E27FC236}">
                <a16:creationId xmlns:a16="http://schemas.microsoft.com/office/drawing/2014/main" id="{C3720A0B-3ED4-EFD2-FAFC-2B72495B5BA8}"/>
              </a:ext>
            </a:extLst>
          </p:cNvPr>
          <p:cNvSpPr/>
          <p:nvPr/>
        </p:nvSpPr>
        <p:spPr>
          <a:xfrm>
            <a:off x="2757348" y="1837151"/>
            <a:ext cx="2092017" cy="4883529"/>
          </a:xfrm>
          <a:custGeom>
            <a:avLst/>
            <a:gdLst>
              <a:gd name="connsiteX0" fmla="*/ 0 w 2039069"/>
              <a:gd name="connsiteY0" fmla="*/ 203907 h 4883529"/>
              <a:gd name="connsiteX1" fmla="*/ 203907 w 2039069"/>
              <a:gd name="connsiteY1" fmla="*/ 0 h 4883529"/>
              <a:gd name="connsiteX2" fmla="*/ 1835162 w 2039069"/>
              <a:gd name="connsiteY2" fmla="*/ 0 h 4883529"/>
              <a:gd name="connsiteX3" fmla="*/ 2039069 w 2039069"/>
              <a:gd name="connsiteY3" fmla="*/ 203907 h 4883529"/>
              <a:gd name="connsiteX4" fmla="*/ 2039069 w 2039069"/>
              <a:gd name="connsiteY4" fmla="*/ 4679622 h 4883529"/>
              <a:gd name="connsiteX5" fmla="*/ 1835162 w 2039069"/>
              <a:gd name="connsiteY5" fmla="*/ 4883529 h 4883529"/>
              <a:gd name="connsiteX6" fmla="*/ 203907 w 2039069"/>
              <a:gd name="connsiteY6" fmla="*/ 4883529 h 4883529"/>
              <a:gd name="connsiteX7" fmla="*/ 0 w 2039069"/>
              <a:gd name="connsiteY7" fmla="*/ 4679622 h 4883529"/>
              <a:gd name="connsiteX8" fmla="*/ 0 w 2039069"/>
              <a:gd name="connsiteY8" fmla="*/ 203907 h 488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9069" h="4883529">
                <a:moveTo>
                  <a:pt x="0" y="203907"/>
                </a:moveTo>
                <a:cubicBezTo>
                  <a:pt x="0" y="91292"/>
                  <a:pt x="91292" y="0"/>
                  <a:pt x="203907" y="0"/>
                </a:cubicBezTo>
                <a:lnTo>
                  <a:pt x="1835162" y="0"/>
                </a:lnTo>
                <a:cubicBezTo>
                  <a:pt x="1947777" y="0"/>
                  <a:pt x="2039069" y="91292"/>
                  <a:pt x="2039069" y="203907"/>
                </a:cubicBezTo>
                <a:lnTo>
                  <a:pt x="2039069" y="4679622"/>
                </a:lnTo>
                <a:cubicBezTo>
                  <a:pt x="2039069" y="4792237"/>
                  <a:pt x="1947777" y="4883529"/>
                  <a:pt x="1835162" y="4883529"/>
                </a:cubicBezTo>
                <a:lnTo>
                  <a:pt x="203907" y="4883529"/>
                </a:lnTo>
                <a:cubicBezTo>
                  <a:pt x="91292" y="4883529"/>
                  <a:pt x="0" y="4792237"/>
                  <a:pt x="0" y="4679622"/>
                </a:cubicBezTo>
                <a:lnTo>
                  <a:pt x="0" y="203907"/>
                </a:lnTo>
                <a:close/>
              </a:path>
            </a:pathLst>
          </a:custGeom>
        </p:spPr>
        <p:style>
          <a:lnRef idx="0">
            <a:schemeClr val="dk1">
              <a:hueOff val="0"/>
              <a:satOff val="0"/>
              <a:lumOff val="0"/>
              <a:alphaOff val="0"/>
            </a:schemeClr>
          </a:lnRef>
          <a:fillRef idx="1">
            <a:schemeClr val="accent2">
              <a:tint val="40000"/>
              <a:hueOff val="0"/>
              <a:satOff val="0"/>
              <a:lumOff val="0"/>
              <a:alphaOff val="0"/>
            </a:schemeClr>
          </a:fillRef>
          <a:effectRef idx="2">
            <a:schemeClr val="accent2">
              <a:tint val="40000"/>
              <a:hueOff val="0"/>
              <a:satOff val="0"/>
              <a:lumOff val="0"/>
              <a:alphaOff val="0"/>
            </a:schemeClr>
          </a:effectRef>
          <a:fontRef idx="minor">
            <a:schemeClr val="dk1">
              <a:hueOff val="0"/>
              <a:satOff val="0"/>
              <a:lumOff val="0"/>
              <a:alphaOff val="0"/>
            </a:schemeClr>
          </a:fontRef>
        </p:style>
        <p:txBody>
          <a:bodyPr spcFirstLastPara="0" vert="horz" wrap="square" lIns="144780" tIns="144780" rIns="144780" bIns="3563251" numCol="1" spcCol="1270" anchor="ctr" anchorCtr="0">
            <a:noAutofit/>
          </a:bodyPr>
          <a:lstStyle/>
          <a:p>
            <a:pPr marL="0" lvl="0" indent="0" algn="ctr" defTabSz="1689100" rtl="0">
              <a:lnSpc>
                <a:spcPct val="90000"/>
              </a:lnSpc>
              <a:spcBef>
                <a:spcPct val="0"/>
              </a:spcBef>
              <a:spcAft>
                <a:spcPct val="35000"/>
              </a:spcAft>
              <a:buNone/>
            </a:pPr>
            <a:endParaRPr lang="en-GB" sz="3800" kern="1200" dirty="0"/>
          </a:p>
        </p:txBody>
      </p:sp>
      <p:sp>
        <p:nvSpPr>
          <p:cNvPr id="12" name="Free-form: Shape 11">
            <a:extLst>
              <a:ext uri="{FF2B5EF4-FFF2-40B4-BE49-F238E27FC236}">
                <a16:creationId xmlns:a16="http://schemas.microsoft.com/office/drawing/2014/main" id="{B222F38C-3108-4270-8D7C-8DE10F65FB20}"/>
              </a:ext>
            </a:extLst>
          </p:cNvPr>
          <p:cNvSpPr/>
          <p:nvPr/>
        </p:nvSpPr>
        <p:spPr>
          <a:xfrm>
            <a:off x="2951529" y="2041316"/>
            <a:ext cx="1673613" cy="4416490"/>
          </a:xfrm>
          <a:custGeom>
            <a:avLst/>
            <a:gdLst>
              <a:gd name="connsiteX0" fmla="*/ 0 w 1631255"/>
              <a:gd name="connsiteY0" fmla="*/ 163126 h 3174293"/>
              <a:gd name="connsiteX1" fmla="*/ 163126 w 1631255"/>
              <a:gd name="connsiteY1" fmla="*/ 0 h 3174293"/>
              <a:gd name="connsiteX2" fmla="*/ 1468130 w 1631255"/>
              <a:gd name="connsiteY2" fmla="*/ 0 h 3174293"/>
              <a:gd name="connsiteX3" fmla="*/ 1631256 w 1631255"/>
              <a:gd name="connsiteY3" fmla="*/ 163126 h 3174293"/>
              <a:gd name="connsiteX4" fmla="*/ 1631255 w 1631255"/>
              <a:gd name="connsiteY4" fmla="*/ 3011168 h 3174293"/>
              <a:gd name="connsiteX5" fmla="*/ 1468129 w 1631255"/>
              <a:gd name="connsiteY5" fmla="*/ 3174294 h 3174293"/>
              <a:gd name="connsiteX6" fmla="*/ 163126 w 1631255"/>
              <a:gd name="connsiteY6" fmla="*/ 3174293 h 3174293"/>
              <a:gd name="connsiteX7" fmla="*/ 0 w 1631255"/>
              <a:gd name="connsiteY7" fmla="*/ 3011167 h 3174293"/>
              <a:gd name="connsiteX8" fmla="*/ 0 w 1631255"/>
              <a:gd name="connsiteY8" fmla="*/ 163126 h 3174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1255" h="3174293">
                <a:moveTo>
                  <a:pt x="0" y="163126"/>
                </a:moveTo>
                <a:cubicBezTo>
                  <a:pt x="0" y="73034"/>
                  <a:pt x="73034" y="0"/>
                  <a:pt x="163126" y="0"/>
                </a:cubicBezTo>
                <a:lnTo>
                  <a:pt x="1468130" y="0"/>
                </a:lnTo>
                <a:cubicBezTo>
                  <a:pt x="1558222" y="0"/>
                  <a:pt x="1631256" y="73034"/>
                  <a:pt x="1631256" y="163126"/>
                </a:cubicBezTo>
                <a:cubicBezTo>
                  <a:pt x="1631256" y="1112473"/>
                  <a:pt x="1631255" y="2061821"/>
                  <a:pt x="1631255" y="3011168"/>
                </a:cubicBezTo>
                <a:cubicBezTo>
                  <a:pt x="1631255" y="3101260"/>
                  <a:pt x="1558221" y="3174294"/>
                  <a:pt x="1468129" y="3174294"/>
                </a:cubicBezTo>
                <a:lnTo>
                  <a:pt x="163126" y="3174293"/>
                </a:lnTo>
                <a:cubicBezTo>
                  <a:pt x="73034" y="3174293"/>
                  <a:pt x="0" y="3101259"/>
                  <a:pt x="0" y="3011167"/>
                </a:cubicBezTo>
                <a:lnTo>
                  <a:pt x="0" y="163126"/>
                </a:lnTo>
                <a:close/>
              </a:path>
            </a:pathLst>
          </a:custGeom>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spcFirstLastPara="0" vert="horz" wrap="square" lIns="101118" tIns="87783" rIns="101118" bIns="87783" numCol="1" spcCol="1270" anchor="ctr" anchorCtr="0">
            <a:noAutofit/>
          </a:bodyPr>
          <a:lstStyle/>
          <a:p>
            <a:pPr lvl="0">
              <a:buNone/>
            </a:pPr>
            <a:r>
              <a:rPr lang="en-GB" sz="1600" dirty="0"/>
              <a:t>Any action or decision taken should be the minimum necessary to achieve the purpose. It should be</a:t>
            </a:r>
          </a:p>
          <a:p>
            <a:pPr lvl="0">
              <a:buNone/>
            </a:pPr>
            <a:r>
              <a:rPr lang="en-GB" sz="1600" dirty="0"/>
              <a:t>The option that restricts the person's freedom as little as possible.</a:t>
            </a:r>
          </a:p>
        </p:txBody>
      </p:sp>
      <p:sp>
        <p:nvSpPr>
          <p:cNvPr id="13" name="Free-form: Shape 12">
            <a:extLst>
              <a:ext uri="{FF2B5EF4-FFF2-40B4-BE49-F238E27FC236}">
                <a16:creationId xmlns:a16="http://schemas.microsoft.com/office/drawing/2014/main" id="{CBA44F51-5ACA-8D43-74CC-49FFC790B7DD}"/>
              </a:ext>
            </a:extLst>
          </p:cNvPr>
          <p:cNvSpPr/>
          <p:nvPr/>
        </p:nvSpPr>
        <p:spPr>
          <a:xfrm>
            <a:off x="5220501" y="2070671"/>
            <a:ext cx="1747949" cy="4423775"/>
          </a:xfrm>
          <a:custGeom>
            <a:avLst/>
            <a:gdLst>
              <a:gd name="connsiteX0" fmla="*/ 0 w 1631255"/>
              <a:gd name="connsiteY0" fmla="*/ 163126 h 3174293"/>
              <a:gd name="connsiteX1" fmla="*/ 163126 w 1631255"/>
              <a:gd name="connsiteY1" fmla="*/ 0 h 3174293"/>
              <a:gd name="connsiteX2" fmla="*/ 1468130 w 1631255"/>
              <a:gd name="connsiteY2" fmla="*/ 0 h 3174293"/>
              <a:gd name="connsiteX3" fmla="*/ 1631256 w 1631255"/>
              <a:gd name="connsiteY3" fmla="*/ 163126 h 3174293"/>
              <a:gd name="connsiteX4" fmla="*/ 1631255 w 1631255"/>
              <a:gd name="connsiteY4" fmla="*/ 3011168 h 3174293"/>
              <a:gd name="connsiteX5" fmla="*/ 1468129 w 1631255"/>
              <a:gd name="connsiteY5" fmla="*/ 3174294 h 3174293"/>
              <a:gd name="connsiteX6" fmla="*/ 163126 w 1631255"/>
              <a:gd name="connsiteY6" fmla="*/ 3174293 h 3174293"/>
              <a:gd name="connsiteX7" fmla="*/ 0 w 1631255"/>
              <a:gd name="connsiteY7" fmla="*/ 3011167 h 3174293"/>
              <a:gd name="connsiteX8" fmla="*/ 0 w 1631255"/>
              <a:gd name="connsiteY8" fmla="*/ 163126 h 3174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1255" h="3174293">
                <a:moveTo>
                  <a:pt x="0" y="163126"/>
                </a:moveTo>
                <a:cubicBezTo>
                  <a:pt x="0" y="73034"/>
                  <a:pt x="73034" y="0"/>
                  <a:pt x="163126" y="0"/>
                </a:cubicBezTo>
                <a:lnTo>
                  <a:pt x="1468130" y="0"/>
                </a:lnTo>
                <a:cubicBezTo>
                  <a:pt x="1558222" y="0"/>
                  <a:pt x="1631256" y="73034"/>
                  <a:pt x="1631256" y="163126"/>
                </a:cubicBezTo>
                <a:cubicBezTo>
                  <a:pt x="1631256" y="1112473"/>
                  <a:pt x="1631255" y="2061821"/>
                  <a:pt x="1631255" y="3011168"/>
                </a:cubicBezTo>
                <a:cubicBezTo>
                  <a:pt x="1631255" y="3101260"/>
                  <a:pt x="1558221" y="3174294"/>
                  <a:pt x="1468129" y="3174294"/>
                </a:cubicBezTo>
                <a:lnTo>
                  <a:pt x="163126" y="3174293"/>
                </a:lnTo>
                <a:cubicBezTo>
                  <a:pt x="73034" y="3174293"/>
                  <a:pt x="0" y="3101259"/>
                  <a:pt x="0" y="3011167"/>
                </a:cubicBezTo>
                <a:lnTo>
                  <a:pt x="0" y="163126"/>
                </a:lnTo>
                <a:close/>
              </a:path>
            </a:pathLst>
          </a:custGeom>
          <a:solidFill>
            <a:srgbClr val="C00000"/>
          </a:solidFill>
        </p:spPr>
        <p:style>
          <a:lnRef idx="0">
            <a:schemeClr val="lt1">
              <a:hueOff val="0"/>
              <a:satOff val="0"/>
              <a:lumOff val="0"/>
              <a:alphaOff val="0"/>
            </a:schemeClr>
          </a:lnRef>
          <a:fillRef idx="3">
            <a:schemeClr val="accent4">
              <a:hueOff val="0"/>
              <a:satOff val="0"/>
              <a:lumOff val="0"/>
              <a:alphaOff val="0"/>
            </a:schemeClr>
          </a:fillRef>
          <a:effectRef idx="3">
            <a:schemeClr val="accent4">
              <a:hueOff val="0"/>
              <a:satOff val="0"/>
              <a:lumOff val="0"/>
              <a:alphaOff val="0"/>
            </a:schemeClr>
          </a:effectRef>
          <a:fontRef idx="minor">
            <a:schemeClr val="lt1"/>
          </a:fontRef>
        </p:style>
        <p:txBody>
          <a:bodyPr spcFirstLastPara="0" vert="horz" wrap="square" lIns="101118" tIns="87783" rIns="101118" bIns="87783" numCol="1" spcCol="1270" anchor="ctr" anchorCtr="0">
            <a:noAutofit/>
          </a:bodyPr>
          <a:lstStyle/>
          <a:p>
            <a:pPr lvl="0">
              <a:buNone/>
            </a:pPr>
            <a:r>
              <a:rPr lang="en-GB" sz="1600" dirty="0"/>
              <a:t>In deciding if an action or decision is to be made, and what that should be, account must be taken of the</a:t>
            </a:r>
          </a:p>
          <a:p>
            <a:pPr lvl="0">
              <a:buNone/>
            </a:pPr>
            <a:r>
              <a:rPr lang="en-GB" sz="1600" dirty="0"/>
              <a:t>present and past wishes and feelings of the person as far as these may be understood</a:t>
            </a:r>
          </a:p>
        </p:txBody>
      </p:sp>
      <p:sp>
        <p:nvSpPr>
          <p:cNvPr id="20" name="Free-form: Shape 19">
            <a:extLst>
              <a:ext uri="{FF2B5EF4-FFF2-40B4-BE49-F238E27FC236}">
                <a16:creationId xmlns:a16="http://schemas.microsoft.com/office/drawing/2014/main" id="{51B6E650-B8A2-B800-5A93-6689DA1E7B8A}"/>
              </a:ext>
            </a:extLst>
          </p:cNvPr>
          <p:cNvSpPr/>
          <p:nvPr/>
        </p:nvSpPr>
        <p:spPr>
          <a:xfrm>
            <a:off x="2673335" y="1855439"/>
            <a:ext cx="2184402" cy="4883529"/>
          </a:xfrm>
          <a:custGeom>
            <a:avLst/>
            <a:gdLst>
              <a:gd name="connsiteX0" fmla="*/ 0 w 2039069"/>
              <a:gd name="connsiteY0" fmla="*/ 203907 h 4883529"/>
              <a:gd name="connsiteX1" fmla="*/ 203907 w 2039069"/>
              <a:gd name="connsiteY1" fmla="*/ 0 h 4883529"/>
              <a:gd name="connsiteX2" fmla="*/ 1835162 w 2039069"/>
              <a:gd name="connsiteY2" fmla="*/ 0 h 4883529"/>
              <a:gd name="connsiteX3" fmla="*/ 2039069 w 2039069"/>
              <a:gd name="connsiteY3" fmla="*/ 203907 h 4883529"/>
              <a:gd name="connsiteX4" fmla="*/ 2039069 w 2039069"/>
              <a:gd name="connsiteY4" fmla="*/ 4679622 h 4883529"/>
              <a:gd name="connsiteX5" fmla="*/ 1835162 w 2039069"/>
              <a:gd name="connsiteY5" fmla="*/ 4883529 h 4883529"/>
              <a:gd name="connsiteX6" fmla="*/ 203907 w 2039069"/>
              <a:gd name="connsiteY6" fmla="*/ 4883529 h 4883529"/>
              <a:gd name="connsiteX7" fmla="*/ 0 w 2039069"/>
              <a:gd name="connsiteY7" fmla="*/ 4679622 h 4883529"/>
              <a:gd name="connsiteX8" fmla="*/ 0 w 2039069"/>
              <a:gd name="connsiteY8" fmla="*/ 203907 h 488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9069" h="4883529">
                <a:moveTo>
                  <a:pt x="0" y="203907"/>
                </a:moveTo>
                <a:cubicBezTo>
                  <a:pt x="0" y="91292"/>
                  <a:pt x="91292" y="0"/>
                  <a:pt x="203907" y="0"/>
                </a:cubicBezTo>
                <a:lnTo>
                  <a:pt x="1835162" y="0"/>
                </a:lnTo>
                <a:cubicBezTo>
                  <a:pt x="1947777" y="0"/>
                  <a:pt x="2039069" y="91292"/>
                  <a:pt x="2039069" y="203907"/>
                </a:cubicBezTo>
                <a:lnTo>
                  <a:pt x="2039069" y="4679622"/>
                </a:lnTo>
                <a:cubicBezTo>
                  <a:pt x="2039069" y="4792237"/>
                  <a:pt x="1947777" y="4883529"/>
                  <a:pt x="1835162" y="4883529"/>
                </a:cubicBezTo>
                <a:lnTo>
                  <a:pt x="203907" y="4883529"/>
                </a:lnTo>
                <a:cubicBezTo>
                  <a:pt x="91292" y="4883529"/>
                  <a:pt x="0" y="4792237"/>
                  <a:pt x="0" y="4679622"/>
                </a:cubicBezTo>
                <a:lnTo>
                  <a:pt x="0" y="203907"/>
                </a:lnTo>
                <a:close/>
              </a:path>
            </a:pathLst>
          </a:custGeom>
        </p:spPr>
        <p:style>
          <a:lnRef idx="0">
            <a:schemeClr val="dk1">
              <a:hueOff val="0"/>
              <a:satOff val="0"/>
              <a:lumOff val="0"/>
              <a:alphaOff val="0"/>
            </a:schemeClr>
          </a:lnRef>
          <a:fillRef idx="1">
            <a:schemeClr val="accent2">
              <a:tint val="40000"/>
              <a:hueOff val="0"/>
              <a:satOff val="0"/>
              <a:lumOff val="0"/>
              <a:alphaOff val="0"/>
            </a:schemeClr>
          </a:fillRef>
          <a:effectRef idx="2">
            <a:schemeClr val="accent2">
              <a:tint val="40000"/>
              <a:hueOff val="0"/>
              <a:satOff val="0"/>
              <a:lumOff val="0"/>
              <a:alphaOff val="0"/>
            </a:schemeClr>
          </a:effectRef>
          <a:fontRef idx="minor">
            <a:schemeClr val="dk1">
              <a:hueOff val="0"/>
              <a:satOff val="0"/>
              <a:lumOff val="0"/>
              <a:alphaOff val="0"/>
            </a:schemeClr>
          </a:fontRef>
        </p:style>
        <p:txBody>
          <a:bodyPr spcFirstLastPara="0" vert="horz" wrap="square" lIns="144780" tIns="144780" rIns="144780" bIns="3563251" numCol="1" spcCol="1270" anchor="ctr" anchorCtr="0">
            <a:noAutofit/>
          </a:bodyPr>
          <a:lstStyle/>
          <a:p>
            <a:pPr marL="0" lvl="0" indent="0" algn="ctr" defTabSz="1689100" rtl="0">
              <a:lnSpc>
                <a:spcPct val="90000"/>
              </a:lnSpc>
              <a:spcBef>
                <a:spcPct val="0"/>
              </a:spcBef>
              <a:spcAft>
                <a:spcPct val="35000"/>
              </a:spcAft>
              <a:buNone/>
            </a:pPr>
            <a:endParaRPr lang="en-GB" sz="3800" kern="1200" dirty="0"/>
          </a:p>
        </p:txBody>
      </p:sp>
      <p:sp>
        <p:nvSpPr>
          <p:cNvPr id="21" name="Free-form: Shape 20">
            <a:extLst>
              <a:ext uri="{FF2B5EF4-FFF2-40B4-BE49-F238E27FC236}">
                <a16:creationId xmlns:a16="http://schemas.microsoft.com/office/drawing/2014/main" id="{60A61538-E475-F44C-E8AA-5808E39DE828}"/>
              </a:ext>
            </a:extLst>
          </p:cNvPr>
          <p:cNvSpPr/>
          <p:nvPr/>
        </p:nvSpPr>
        <p:spPr>
          <a:xfrm>
            <a:off x="2885992" y="2059604"/>
            <a:ext cx="1747521" cy="4434842"/>
          </a:xfrm>
          <a:custGeom>
            <a:avLst/>
            <a:gdLst>
              <a:gd name="connsiteX0" fmla="*/ 0 w 1631255"/>
              <a:gd name="connsiteY0" fmla="*/ 163126 h 3174293"/>
              <a:gd name="connsiteX1" fmla="*/ 163126 w 1631255"/>
              <a:gd name="connsiteY1" fmla="*/ 0 h 3174293"/>
              <a:gd name="connsiteX2" fmla="*/ 1468130 w 1631255"/>
              <a:gd name="connsiteY2" fmla="*/ 0 h 3174293"/>
              <a:gd name="connsiteX3" fmla="*/ 1631256 w 1631255"/>
              <a:gd name="connsiteY3" fmla="*/ 163126 h 3174293"/>
              <a:gd name="connsiteX4" fmla="*/ 1631255 w 1631255"/>
              <a:gd name="connsiteY4" fmla="*/ 3011168 h 3174293"/>
              <a:gd name="connsiteX5" fmla="*/ 1468129 w 1631255"/>
              <a:gd name="connsiteY5" fmla="*/ 3174294 h 3174293"/>
              <a:gd name="connsiteX6" fmla="*/ 163126 w 1631255"/>
              <a:gd name="connsiteY6" fmla="*/ 3174293 h 3174293"/>
              <a:gd name="connsiteX7" fmla="*/ 0 w 1631255"/>
              <a:gd name="connsiteY7" fmla="*/ 3011167 h 3174293"/>
              <a:gd name="connsiteX8" fmla="*/ 0 w 1631255"/>
              <a:gd name="connsiteY8" fmla="*/ 163126 h 3174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1255" h="3174293">
                <a:moveTo>
                  <a:pt x="0" y="163126"/>
                </a:moveTo>
                <a:cubicBezTo>
                  <a:pt x="0" y="73034"/>
                  <a:pt x="73034" y="0"/>
                  <a:pt x="163126" y="0"/>
                </a:cubicBezTo>
                <a:lnTo>
                  <a:pt x="1468130" y="0"/>
                </a:lnTo>
                <a:cubicBezTo>
                  <a:pt x="1558222" y="0"/>
                  <a:pt x="1631256" y="73034"/>
                  <a:pt x="1631256" y="163126"/>
                </a:cubicBezTo>
                <a:cubicBezTo>
                  <a:pt x="1631256" y="1112473"/>
                  <a:pt x="1631255" y="2061821"/>
                  <a:pt x="1631255" y="3011168"/>
                </a:cubicBezTo>
                <a:cubicBezTo>
                  <a:pt x="1631255" y="3101260"/>
                  <a:pt x="1558221" y="3174294"/>
                  <a:pt x="1468129" y="3174294"/>
                </a:cubicBezTo>
                <a:lnTo>
                  <a:pt x="163126" y="3174293"/>
                </a:lnTo>
                <a:cubicBezTo>
                  <a:pt x="73034" y="3174293"/>
                  <a:pt x="0" y="3101259"/>
                  <a:pt x="0" y="3011167"/>
                </a:cubicBezTo>
                <a:lnTo>
                  <a:pt x="0" y="163126"/>
                </a:lnTo>
                <a:close/>
              </a:path>
            </a:pathLst>
          </a:custGeom>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spcFirstLastPara="0" vert="horz" wrap="square" lIns="101118" tIns="87783" rIns="101118" bIns="87783" numCol="1" spcCol="1270" anchor="ctr" anchorCtr="0">
            <a:noAutofit/>
          </a:bodyPr>
          <a:lstStyle/>
          <a:p>
            <a:pPr lvl="0">
              <a:buNone/>
            </a:pPr>
            <a:r>
              <a:rPr lang="en-GB" sz="1600" dirty="0"/>
              <a:t>Any action or decision taken should be the minimum necessary to achieve the purpose. It should be</a:t>
            </a:r>
          </a:p>
          <a:p>
            <a:pPr lvl="0">
              <a:buNone/>
            </a:pPr>
            <a:r>
              <a:rPr lang="en-GB" sz="1600" dirty="0"/>
              <a:t>The option that restricts the person's freedom as little as possible.</a:t>
            </a:r>
          </a:p>
        </p:txBody>
      </p:sp>
      <p:grpSp>
        <p:nvGrpSpPr>
          <p:cNvPr id="22" name="Group 21">
            <a:extLst>
              <a:ext uri="{FF2B5EF4-FFF2-40B4-BE49-F238E27FC236}">
                <a16:creationId xmlns:a16="http://schemas.microsoft.com/office/drawing/2014/main" id="{34652FE2-2469-5F08-9E33-F146DD9881ED}"/>
              </a:ext>
            </a:extLst>
          </p:cNvPr>
          <p:cNvGrpSpPr/>
          <p:nvPr/>
        </p:nvGrpSpPr>
        <p:grpSpPr>
          <a:xfrm>
            <a:off x="270501" y="224154"/>
            <a:ext cx="11650998" cy="861829"/>
            <a:chOff x="285741" y="235704"/>
            <a:chExt cx="11650998" cy="861829"/>
          </a:xfrm>
        </p:grpSpPr>
        <p:pic>
          <p:nvPicPr>
            <p:cNvPr id="23" name="Picture 22" descr="A blue and white logo&#10;&#10;Description automatically generated">
              <a:extLst>
                <a:ext uri="{FF2B5EF4-FFF2-40B4-BE49-F238E27FC236}">
                  <a16:creationId xmlns:a16="http://schemas.microsoft.com/office/drawing/2014/main" id="{1BBA982F-6CAE-F83A-C864-6BFA6C875450}"/>
                </a:ext>
              </a:extLst>
            </p:cNvPr>
            <p:cNvPicPr>
              <a:picLocks noChangeAspect="1"/>
            </p:cNvPicPr>
            <p:nvPr/>
          </p:nvPicPr>
          <p:blipFill>
            <a:blip r:embed="rId3"/>
            <a:stretch>
              <a:fillRect/>
            </a:stretch>
          </p:blipFill>
          <p:spPr>
            <a:xfrm>
              <a:off x="285741" y="235704"/>
              <a:ext cx="1052571" cy="861829"/>
            </a:xfrm>
            <a:prstGeom prst="rect">
              <a:avLst/>
            </a:prstGeom>
          </p:spPr>
        </p:pic>
        <p:pic>
          <p:nvPicPr>
            <p:cNvPr id="24" name="Picture 23" descr="Blue and white logo with text&#10;&#10;Description automatically generated">
              <a:extLst>
                <a:ext uri="{FF2B5EF4-FFF2-40B4-BE49-F238E27FC236}">
                  <a16:creationId xmlns:a16="http://schemas.microsoft.com/office/drawing/2014/main" id="{0FDAE687-B2FD-BA10-F510-10697370E954}"/>
                </a:ext>
              </a:extLst>
            </p:cNvPr>
            <p:cNvPicPr>
              <a:picLocks noChangeAspect="1"/>
            </p:cNvPicPr>
            <p:nvPr/>
          </p:nvPicPr>
          <p:blipFill>
            <a:blip r:embed="rId4"/>
            <a:stretch>
              <a:fillRect/>
            </a:stretch>
          </p:blipFill>
          <p:spPr>
            <a:xfrm>
              <a:off x="11222364" y="309430"/>
              <a:ext cx="714375" cy="714375"/>
            </a:xfrm>
            <a:prstGeom prst="rect">
              <a:avLst/>
            </a:prstGeom>
          </p:spPr>
        </p:pic>
      </p:grpSp>
    </p:spTree>
    <p:extLst>
      <p:ext uri="{BB962C8B-B14F-4D97-AF65-F5344CB8AC3E}">
        <p14:creationId xmlns:p14="http://schemas.microsoft.com/office/powerpoint/2010/main" val="1007621684"/>
      </p:ext>
    </p:extLst>
  </p:cSld>
  <p:clrMapOvr>
    <a:masterClrMapping/>
  </p:clrMapOvr>
  <p:transition spd="slow">
    <p:push di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6834" y="1153572"/>
            <a:ext cx="3200400" cy="4461163"/>
          </a:xfrm>
        </p:spPr>
        <p:txBody>
          <a:bodyPr>
            <a:normAutofit/>
          </a:bodyPr>
          <a:lstStyle/>
          <a:p>
            <a:r>
              <a:rPr lang="en-GB">
                <a:solidFill>
                  <a:srgbClr val="FFFFFF"/>
                </a:solidFill>
              </a:rPr>
              <a:t>Complaints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4447308" y="591344"/>
            <a:ext cx="6906491" cy="5585619"/>
          </a:xfrm>
        </p:spPr>
        <p:txBody>
          <a:bodyPr anchor="ctr">
            <a:normAutofit/>
          </a:bodyPr>
          <a:lstStyle/>
          <a:p>
            <a:r>
              <a:rPr lang="en-GB" dirty="0">
                <a:hlinkClick r:id="rId3"/>
              </a:rPr>
              <a:t>Investigation Report 201404874 | Highland NHS Board | SPSO</a:t>
            </a:r>
            <a:endParaRPr lang="en-GB" dirty="0"/>
          </a:p>
          <a:p>
            <a:r>
              <a:rPr lang="en-GB" dirty="0">
                <a:hlinkClick r:id="rId4"/>
              </a:rPr>
              <a:t>Investigation Report 201403146 | Lothian NHS Board | SPSO</a:t>
            </a:r>
            <a:endParaRPr lang="en-GB" dirty="0"/>
          </a:p>
          <a:p>
            <a:r>
              <a:rPr lang="en-GB" dirty="0">
                <a:hlinkClick r:id="rId5"/>
              </a:rPr>
              <a:t>Investigation Report 201306190 | Borders NHS Board | SPSO</a:t>
            </a:r>
            <a:endParaRPr lang="en-GB" dirty="0"/>
          </a:p>
          <a:p>
            <a:r>
              <a:rPr lang="en-GB" dirty="0">
                <a:hlinkClick r:id="rId6"/>
              </a:rPr>
              <a:t>Investigation Report 201204018 | Lothian NHS Board | SPSO</a:t>
            </a:r>
            <a:endParaRPr lang="en-GB" dirty="0"/>
          </a:p>
          <a:p>
            <a:r>
              <a:rPr lang="en-GB" dirty="0">
                <a:hlinkClick r:id="rId7"/>
              </a:rPr>
              <a:t>Investigation Report 201202679 | Fife NHS Board | SPSO</a:t>
            </a:r>
            <a:endParaRPr lang="en-GB" dirty="0"/>
          </a:p>
        </p:txBody>
      </p:sp>
      <p:grpSp>
        <p:nvGrpSpPr>
          <p:cNvPr id="4" name="Group 3">
            <a:extLst>
              <a:ext uri="{FF2B5EF4-FFF2-40B4-BE49-F238E27FC236}">
                <a16:creationId xmlns:a16="http://schemas.microsoft.com/office/drawing/2014/main" id="{F41BCE56-DD53-88A5-8645-A1F5C2DAB020}"/>
              </a:ext>
            </a:extLst>
          </p:cNvPr>
          <p:cNvGrpSpPr/>
          <p:nvPr/>
        </p:nvGrpSpPr>
        <p:grpSpPr>
          <a:xfrm>
            <a:off x="270501" y="224154"/>
            <a:ext cx="11650998" cy="861829"/>
            <a:chOff x="285741" y="235704"/>
            <a:chExt cx="11650998" cy="861829"/>
          </a:xfrm>
        </p:grpSpPr>
        <p:pic>
          <p:nvPicPr>
            <p:cNvPr id="5" name="Picture 4" descr="A blue and white logo&#10;&#10;Description automatically generated">
              <a:extLst>
                <a:ext uri="{FF2B5EF4-FFF2-40B4-BE49-F238E27FC236}">
                  <a16:creationId xmlns:a16="http://schemas.microsoft.com/office/drawing/2014/main" id="{1CECBA56-63AE-BBD1-9B13-273B1FF1032B}"/>
                </a:ext>
              </a:extLst>
            </p:cNvPr>
            <p:cNvPicPr>
              <a:picLocks noChangeAspect="1"/>
            </p:cNvPicPr>
            <p:nvPr/>
          </p:nvPicPr>
          <p:blipFill>
            <a:blip r:embed="rId8"/>
            <a:stretch>
              <a:fillRect/>
            </a:stretch>
          </p:blipFill>
          <p:spPr>
            <a:xfrm>
              <a:off x="285741" y="235704"/>
              <a:ext cx="1052571" cy="861829"/>
            </a:xfrm>
            <a:prstGeom prst="rect">
              <a:avLst/>
            </a:prstGeom>
          </p:spPr>
        </p:pic>
        <p:pic>
          <p:nvPicPr>
            <p:cNvPr id="6" name="Picture 5" descr="Blue and white logo with text&#10;&#10;Description automatically generated">
              <a:extLst>
                <a:ext uri="{FF2B5EF4-FFF2-40B4-BE49-F238E27FC236}">
                  <a16:creationId xmlns:a16="http://schemas.microsoft.com/office/drawing/2014/main" id="{E17832CA-F7EE-E31E-3C3D-0C73EF240423}"/>
                </a:ext>
              </a:extLst>
            </p:cNvPr>
            <p:cNvPicPr>
              <a:picLocks noChangeAspect="1"/>
            </p:cNvPicPr>
            <p:nvPr/>
          </p:nvPicPr>
          <p:blipFill>
            <a:blip r:embed="rId9"/>
            <a:stretch>
              <a:fillRect/>
            </a:stretch>
          </p:blipFill>
          <p:spPr>
            <a:xfrm>
              <a:off x="11222364" y="309430"/>
              <a:ext cx="714375" cy="714375"/>
            </a:xfrm>
            <a:prstGeom prst="rect">
              <a:avLst/>
            </a:prstGeom>
          </p:spPr>
        </p:pic>
      </p:grpSp>
    </p:spTree>
    <p:extLst>
      <p:ext uri="{BB962C8B-B14F-4D97-AF65-F5344CB8AC3E}">
        <p14:creationId xmlns:p14="http://schemas.microsoft.com/office/powerpoint/2010/main" val="16866327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ectangle 11">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ctrTitle"/>
          </p:nvPr>
        </p:nvSpPr>
        <p:spPr>
          <a:xfrm>
            <a:off x="3345005" y="1871847"/>
            <a:ext cx="5561938" cy="2513516"/>
          </a:xfrm>
        </p:spPr>
        <p:txBody>
          <a:bodyPr>
            <a:normAutofit/>
          </a:bodyPr>
          <a:lstStyle/>
          <a:p>
            <a:r>
              <a:rPr lang="en-GB" sz="5600" dirty="0"/>
              <a:t>Post Fall Assessment and Care </a:t>
            </a:r>
          </a:p>
        </p:txBody>
      </p:sp>
      <p:sp>
        <p:nvSpPr>
          <p:cNvPr id="16" name="Arc 15">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 name="Oval 17">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5EB2536D-18D5-BB6E-1E1A-9103421AA806}"/>
              </a:ext>
            </a:extLst>
          </p:cNvPr>
          <p:cNvGrpSpPr/>
          <p:nvPr/>
        </p:nvGrpSpPr>
        <p:grpSpPr>
          <a:xfrm>
            <a:off x="466535" y="248185"/>
            <a:ext cx="11044616" cy="884876"/>
            <a:chOff x="504818" y="309430"/>
            <a:chExt cx="14132095" cy="884876"/>
          </a:xfrm>
        </p:grpSpPr>
        <p:pic>
          <p:nvPicPr>
            <p:cNvPr id="5" name="Picture 4" descr="A blue and white logo&#10;&#10;Description automatically generated">
              <a:extLst>
                <a:ext uri="{FF2B5EF4-FFF2-40B4-BE49-F238E27FC236}">
                  <a16:creationId xmlns:a16="http://schemas.microsoft.com/office/drawing/2014/main" id="{46439437-5C02-3EB4-7413-19C989AB0A3A}"/>
                </a:ext>
              </a:extLst>
            </p:cNvPr>
            <p:cNvPicPr>
              <a:picLocks noChangeAspect="1"/>
            </p:cNvPicPr>
            <p:nvPr/>
          </p:nvPicPr>
          <p:blipFill>
            <a:blip r:embed="rId3"/>
            <a:stretch>
              <a:fillRect/>
            </a:stretch>
          </p:blipFill>
          <p:spPr>
            <a:xfrm>
              <a:off x="504818" y="309430"/>
              <a:ext cx="1544553" cy="884876"/>
            </a:xfrm>
            <a:prstGeom prst="rect">
              <a:avLst/>
            </a:prstGeom>
          </p:spPr>
        </p:pic>
        <p:pic>
          <p:nvPicPr>
            <p:cNvPr id="6" name="Picture 5" descr="Blue and white logo with text&#10;&#10;Description automatically generated">
              <a:extLst>
                <a:ext uri="{FF2B5EF4-FFF2-40B4-BE49-F238E27FC236}">
                  <a16:creationId xmlns:a16="http://schemas.microsoft.com/office/drawing/2014/main" id="{81150853-BB2F-67E9-67B1-1A6AD5811A04}"/>
                </a:ext>
              </a:extLst>
            </p:cNvPr>
            <p:cNvPicPr>
              <a:picLocks noChangeAspect="1"/>
            </p:cNvPicPr>
            <p:nvPr/>
          </p:nvPicPr>
          <p:blipFill>
            <a:blip r:embed="rId4"/>
            <a:stretch>
              <a:fillRect/>
            </a:stretch>
          </p:blipFill>
          <p:spPr>
            <a:xfrm>
              <a:off x="13518032" y="309430"/>
              <a:ext cx="1118881" cy="884876"/>
            </a:xfrm>
            <a:prstGeom prst="rect">
              <a:avLst/>
            </a:prstGeom>
          </p:spPr>
        </p:pic>
      </p:grpSp>
    </p:spTree>
    <p:extLst>
      <p:ext uri="{BB962C8B-B14F-4D97-AF65-F5344CB8AC3E}">
        <p14:creationId xmlns:p14="http://schemas.microsoft.com/office/powerpoint/2010/main" val="10204881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10410" y="1165860"/>
            <a:ext cx="3126974" cy="4526280"/>
          </a:xfrm>
        </p:spPr>
        <p:txBody>
          <a:bodyPr>
            <a:normAutofit/>
          </a:bodyPr>
          <a:lstStyle/>
          <a:p>
            <a:r>
              <a:rPr lang="en-GB" sz="4000" dirty="0"/>
              <a:t>Management of a fall:</a:t>
            </a:r>
            <a:br>
              <a:rPr lang="en-GB" sz="4000" dirty="0"/>
            </a:br>
            <a:r>
              <a:rPr lang="en-GB" sz="4800" b="1" dirty="0"/>
              <a:t>Post Falls bundle</a:t>
            </a:r>
            <a:endParaRPr lang="en-GB" sz="4000" b="1" dirty="0"/>
          </a:p>
        </p:txBody>
      </p:sp>
      <p:sp>
        <p:nvSpPr>
          <p:cNvPr id="15" name="Rectangle 14">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 name="Free-form: Shape 5">
            <a:extLst>
              <a:ext uri="{FF2B5EF4-FFF2-40B4-BE49-F238E27FC236}">
                <a16:creationId xmlns:a16="http://schemas.microsoft.com/office/drawing/2014/main" id="{0ABC60C4-9407-F5E7-5BDB-EE251FC2EF66}"/>
              </a:ext>
            </a:extLst>
          </p:cNvPr>
          <p:cNvSpPr/>
          <p:nvPr/>
        </p:nvSpPr>
        <p:spPr>
          <a:xfrm>
            <a:off x="3659106" y="236306"/>
            <a:ext cx="8330836" cy="1209780"/>
          </a:xfrm>
          <a:custGeom>
            <a:avLst/>
            <a:gdLst>
              <a:gd name="connsiteX0" fmla="*/ 0 w 8330836"/>
              <a:gd name="connsiteY0" fmla="*/ 201634 h 1209780"/>
              <a:gd name="connsiteX1" fmla="*/ 201634 w 8330836"/>
              <a:gd name="connsiteY1" fmla="*/ 0 h 1209780"/>
              <a:gd name="connsiteX2" fmla="*/ 8129202 w 8330836"/>
              <a:gd name="connsiteY2" fmla="*/ 0 h 1209780"/>
              <a:gd name="connsiteX3" fmla="*/ 8330836 w 8330836"/>
              <a:gd name="connsiteY3" fmla="*/ 201634 h 1209780"/>
              <a:gd name="connsiteX4" fmla="*/ 8330836 w 8330836"/>
              <a:gd name="connsiteY4" fmla="*/ 1008146 h 1209780"/>
              <a:gd name="connsiteX5" fmla="*/ 8129202 w 8330836"/>
              <a:gd name="connsiteY5" fmla="*/ 1209780 h 1209780"/>
              <a:gd name="connsiteX6" fmla="*/ 201634 w 8330836"/>
              <a:gd name="connsiteY6" fmla="*/ 1209780 h 1209780"/>
              <a:gd name="connsiteX7" fmla="*/ 0 w 8330836"/>
              <a:gd name="connsiteY7" fmla="*/ 1008146 h 1209780"/>
              <a:gd name="connsiteX8" fmla="*/ 0 w 8330836"/>
              <a:gd name="connsiteY8" fmla="*/ 201634 h 1209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0836" h="1209780">
                <a:moveTo>
                  <a:pt x="0" y="201634"/>
                </a:moveTo>
                <a:cubicBezTo>
                  <a:pt x="0" y="90275"/>
                  <a:pt x="90275" y="0"/>
                  <a:pt x="201634" y="0"/>
                </a:cubicBezTo>
                <a:lnTo>
                  <a:pt x="8129202" y="0"/>
                </a:lnTo>
                <a:cubicBezTo>
                  <a:pt x="8240561" y="0"/>
                  <a:pt x="8330836" y="90275"/>
                  <a:pt x="8330836" y="201634"/>
                </a:cubicBezTo>
                <a:lnTo>
                  <a:pt x="8330836" y="1008146"/>
                </a:lnTo>
                <a:cubicBezTo>
                  <a:pt x="8330836" y="1119505"/>
                  <a:pt x="8240561" y="1209780"/>
                  <a:pt x="8129202" y="1209780"/>
                </a:cubicBezTo>
                <a:lnTo>
                  <a:pt x="201634" y="1209780"/>
                </a:lnTo>
                <a:cubicBezTo>
                  <a:pt x="90275" y="1209780"/>
                  <a:pt x="0" y="1119505"/>
                  <a:pt x="0" y="1008146"/>
                </a:cubicBezTo>
                <a:lnTo>
                  <a:pt x="0" y="201634"/>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42877" tIns="142877" rIns="142877" bIns="142877" numCol="1" spcCol="1270" anchor="ctr" anchorCtr="0">
            <a:noAutofit/>
          </a:bodyPr>
          <a:lstStyle/>
          <a:p>
            <a:pPr marL="0" lvl="0" indent="0" algn="l" defTabSz="977900">
              <a:lnSpc>
                <a:spcPct val="90000"/>
              </a:lnSpc>
              <a:spcBef>
                <a:spcPct val="0"/>
              </a:spcBef>
              <a:spcAft>
                <a:spcPct val="35000"/>
              </a:spcAft>
              <a:buNone/>
            </a:pPr>
            <a:r>
              <a:rPr lang="en-GB" sz="2200" kern="1200" dirty="0">
                <a:solidFill>
                  <a:schemeClr val="tx2">
                    <a:lumMod val="50000"/>
                  </a:schemeClr>
                </a:solidFill>
              </a:rPr>
              <a:t>The person should </a:t>
            </a:r>
            <a:r>
              <a:rPr lang="en-GB" sz="2200" b="1" kern="1200" dirty="0">
                <a:solidFill>
                  <a:schemeClr val="tx2">
                    <a:lumMod val="50000"/>
                  </a:schemeClr>
                </a:solidFill>
              </a:rPr>
              <a:t>not be moved </a:t>
            </a:r>
            <a:r>
              <a:rPr lang="en-GB" sz="2200" kern="1200" dirty="0">
                <a:solidFill>
                  <a:schemeClr val="tx2">
                    <a:lumMod val="50000"/>
                  </a:schemeClr>
                </a:solidFill>
              </a:rPr>
              <a:t>until they have</a:t>
            </a:r>
            <a:r>
              <a:rPr lang="en-GB" sz="2200" b="0" kern="1200" dirty="0">
                <a:solidFill>
                  <a:schemeClr val="tx2">
                    <a:lumMod val="50000"/>
                  </a:schemeClr>
                </a:solidFill>
              </a:rPr>
              <a:t> been</a:t>
            </a:r>
            <a:r>
              <a:rPr lang="en-GB" sz="2200" b="1" kern="1200" dirty="0">
                <a:solidFill>
                  <a:schemeClr val="tx2">
                    <a:lumMod val="50000"/>
                  </a:schemeClr>
                </a:solidFill>
              </a:rPr>
              <a:t> checked for signs and symptoms of fracture or potential spinal injury</a:t>
            </a:r>
            <a:r>
              <a:rPr lang="en-GB" sz="2200" kern="1200" dirty="0">
                <a:solidFill>
                  <a:schemeClr val="tx2">
                    <a:lumMod val="50000"/>
                  </a:schemeClr>
                </a:solidFill>
              </a:rPr>
              <a:t>. The top to toe assessment should be completed and documented </a:t>
            </a:r>
            <a:endParaRPr lang="en-US" sz="2200" kern="1200" dirty="0">
              <a:solidFill>
                <a:schemeClr val="tx2">
                  <a:lumMod val="50000"/>
                </a:schemeClr>
              </a:solidFill>
            </a:endParaRPr>
          </a:p>
        </p:txBody>
      </p:sp>
      <p:sp>
        <p:nvSpPr>
          <p:cNvPr id="7" name="Free-form: Shape 6">
            <a:extLst>
              <a:ext uri="{FF2B5EF4-FFF2-40B4-BE49-F238E27FC236}">
                <a16:creationId xmlns:a16="http://schemas.microsoft.com/office/drawing/2014/main" id="{05609023-F299-A66D-8A7A-89E655D5EBE5}"/>
              </a:ext>
            </a:extLst>
          </p:cNvPr>
          <p:cNvSpPr/>
          <p:nvPr/>
        </p:nvSpPr>
        <p:spPr>
          <a:xfrm>
            <a:off x="3659106" y="1554481"/>
            <a:ext cx="8330836" cy="1195359"/>
          </a:xfrm>
          <a:custGeom>
            <a:avLst/>
            <a:gdLst>
              <a:gd name="connsiteX0" fmla="*/ 0 w 8330836"/>
              <a:gd name="connsiteY0" fmla="*/ 199230 h 1195359"/>
              <a:gd name="connsiteX1" fmla="*/ 199230 w 8330836"/>
              <a:gd name="connsiteY1" fmla="*/ 0 h 1195359"/>
              <a:gd name="connsiteX2" fmla="*/ 8131606 w 8330836"/>
              <a:gd name="connsiteY2" fmla="*/ 0 h 1195359"/>
              <a:gd name="connsiteX3" fmla="*/ 8330836 w 8330836"/>
              <a:gd name="connsiteY3" fmla="*/ 199230 h 1195359"/>
              <a:gd name="connsiteX4" fmla="*/ 8330836 w 8330836"/>
              <a:gd name="connsiteY4" fmla="*/ 996129 h 1195359"/>
              <a:gd name="connsiteX5" fmla="*/ 8131606 w 8330836"/>
              <a:gd name="connsiteY5" fmla="*/ 1195359 h 1195359"/>
              <a:gd name="connsiteX6" fmla="*/ 199230 w 8330836"/>
              <a:gd name="connsiteY6" fmla="*/ 1195359 h 1195359"/>
              <a:gd name="connsiteX7" fmla="*/ 0 w 8330836"/>
              <a:gd name="connsiteY7" fmla="*/ 996129 h 1195359"/>
              <a:gd name="connsiteX8" fmla="*/ 0 w 8330836"/>
              <a:gd name="connsiteY8" fmla="*/ 199230 h 1195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0836" h="1195359">
                <a:moveTo>
                  <a:pt x="0" y="199230"/>
                </a:moveTo>
                <a:cubicBezTo>
                  <a:pt x="0" y="89198"/>
                  <a:pt x="89198" y="0"/>
                  <a:pt x="199230" y="0"/>
                </a:cubicBezTo>
                <a:lnTo>
                  <a:pt x="8131606" y="0"/>
                </a:lnTo>
                <a:cubicBezTo>
                  <a:pt x="8241638" y="0"/>
                  <a:pt x="8330836" y="89198"/>
                  <a:pt x="8330836" y="199230"/>
                </a:cubicBezTo>
                <a:lnTo>
                  <a:pt x="8330836" y="996129"/>
                </a:lnTo>
                <a:cubicBezTo>
                  <a:pt x="8330836" y="1106161"/>
                  <a:pt x="8241638" y="1195359"/>
                  <a:pt x="8131606" y="1195359"/>
                </a:cubicBezTo>
                <a:lnTo>
                  <a:pt x="199230" y="1195359"/>
                </a:lnTo>
                <a:cubicBezTo>
                  <a:pt x="89198" y="1195359"/>
                  <a:pt x="0" y="1106161"/>
                  <a:pt x="0" y="996129"/>
                </a:cubicBezTo>
                <a:lnTo>
                  <a:pt x="0" y="199230"/>
                </a:lnTo>
                <a:close/>
              </a:path>
            </a:pathLst>
          </a:custGeom>
        </p:spPr>
        <p:style>
          <a:lnRef idx="2">
            <a:schemeClr val="lt1">
              <a:hueOff val="0"/>
              <a:satOff val="0"/>
              <a:lumOff val="0"/>
              <a:alphaOff val="0"/>
            </a:schemeClr>
          </a:lnRef>
          <a:fillRef idx="1">
            <a:schemeClr val="accent5">
              <a:hueOff val="-1689636"/>
              <a:satOff val="-4355"/>
              <a:lumOff val="-2941"/>
              <a:alphaOff val="0"/>
            </a:schemeClr>
          </a:fillRef>
          <a:effectRef idx="0">
            <a:schemeClr val="accent5">
              <a:hueOff val="-1689636"/>
              <a:satOff val="-4355"/>
              <a:lumOff val="-2941"/>
              <a:alphaOff val="0"/>
            </a:schemeClr>
          </a:effectRef>
          <a:fontRef idx="minor">
            <a:schemeClr val="lt1"/>
          </a:fontRef>
        </p:style>
        <p:txBody>
          <a:bodyPr spcFirstLastPara="0" vert="horz" wrap="square" lIns="142173" tIns="142173" rIns="142173" bIns="142173" numCol="1" spcCol="1270" anchor="ctr" anchorCtr="0">
            <a:noAutofit/>
          </a:bodyPr>
          <a:lstStyle/>
          <a:p>
            <a:pPr marL="0" lvl="0" indent="0" algn="l" defTabSz="977900">
              <a:lnSpc>
                <a:spcPct val="90000"/>
              </a:lnSpc>
              <a:spcBef>
                <a:spcPct val="0"/>
              </a:spcBef>
              <a:spcAft>
                <a:spcPct val="35000"/>
              </a:spcAft>
              <a:buNone/>
            </a:pPr>
            <a:r>
              <a:rPr lang="en-GB" sz="2200" b="1" kern="1200" dirty="0">
                <a:solidFill>
                  <a:schemeClr val="tx2">
                    <a:lumMod val="50000"/>
                  </a:schemeClr>
                </a:solidFill>
              </a:rPr>
              <a:t>Safe manual handling </a:t>
            </a:r>
            <a:r>
              <a:rPr lang="en-GB" sz="2200" kern="1200" dirty="0">
                <a:solidFill>
                  <a:schemeClr val="tx2">
                    <a:lumMod val="50000"/>
                  </a:schemeClr>
                </a:solidFill>
              </a:rPr>
              <a:t>methods must be used if there are any signs and symptoms of fracture or potential for spinal injury </a:t>
            </a:r>
            <a:endParaRPr lang="en-US" sz="2200" kern="1200" dirty="0">
              <a:solidFill>
                <a:schemeClr val="tx2">
                  <a:lumMod val="50000"/>
                </a:schemeClr>
              </a:solidFill>
            </a:endParaRPr>
          </a:p>
        </p:txBody>
      </p:sp>
      <p:sp>
        <p:nvSpPr>
          <p:cNvPr id="8" name="Free-form: Shape 7">
            <a:extLst>
              <a:ext uri="{FF2B5EF4-FFF2-40B4-BE49-F238E27FC236}">
                <a16:creationId xmlns:a16="http://schemas.microsoft.com/office/drawing/2014/main" id="{47AA5398-991E-E5AD-75D9-CF7E8AEAB5B2}"/>
              </a:ext>
            </a:extLst>
          </p:cNvPr>
          <p:cNvSpPr/>
          <p:nvPr/>
        </p:nvSpPr>
        <p:spPr>
          <a:xfrm>
            <a:off x="3659106" y="2804058"/>
            <a:ext cx="8330836" cy="1209780"/>
          </a:xfrm>
          <a:custGeom>
            <a:avLst/>
            <a:gdLst>
              <a:gd name="connsiteX0" fmla="*/ 0 w 8330836"/>
              <a:gd name="connsiteY0" fmla="*/ 201634 h 1209780"/>
              <a:gd name="connsiteX1" fmla="*/ 201634 w 8330836"/>
              <a:gd name="connsiteY1" fmla="*/ 0 h 1209780"/>
              <a:gd name="connsiteX2" fmla="*/ 8129202 w 8330836"/>
              <a:gd name="connsiteY2" fmla="*/ 0 h 1209780"/>
              <a:gd name="connsiteX3" fmla="*/ 8330836 w 8330836"/>
              <a:gd name="connsiteY3" fmla="*/ 201634 h 1209780"/>
              <a:gd name="connsiteX4" fmla="*/ 8330836 w 8330836"/>
              <a:gd name="connsiteY4" fmla="*/ 1008146 h 1209780"/>
              <a:gd name="connsiteX5" fmla="*/ 8129202 w 8330836"/>
              <a:gd name="connsiteY5" fmla="*/ 1209780 h 1209780"/>
              <a:gd name="connsiteX6" fmla="*/ 201634 w 8330836"/>
              <a:gd name="connsiteY6" fmla="*/ 1209780 h 1209780"/>
              <a:gd name="connsiteX7" fmla="*/ 0 w 8330836"/>
              <a:gd name="connsiteY7" fmla="*/ 1008146 h 1209780"/>
              <a:gd name="connsiteX8" fmla="*/ 0 w 8330836"/>
              <a:gd name="connsiteY8" fmla="*/ 201634 h 1209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0836" h="1209780">
                <a:moveTo>
                  <a:pt x="0" y="201634"/>
                </a:moveTo>
                <a:cubicBezTo>
                  <a:pt x="0" y="90275"/>
                  <a:pt x="90275" y="0"/>
                  <a:pt x="201634" y="0"/>
                </a:cubicBezTo>
                <a:lnTo>
                  <a:pt x="8129202" y="0"/>
                </a:lnTo>
                <a:cubicBezTo>
                  <a:pt x="8240561" y="0"/>
                  <a:pt x="8330836" y="90275"/>
                  <a:pt x="8330836" y="201634"/>
                </a:cubicBezTo>
                <a:lnTo>
                  <a:pt x="8330836" y="1008146"/>
                </a:lnTo>
                <a:cubicBezTo>
                  <a:pt x="8330836" y="1119505"/>
                  <a:pt x="8240561" y="1209780"/>
                  <a:pt x="8129202" y="1209780"/>
                </a:cubicBezTo>
                <a:lnTo>
                  <a:pt x="201634" y="1209780"/>
                </a:lnTo>
                <a:cubicBezTo>
                  <a:pt x="90275" y="1209780"/>
                  <a:pt x="0" y="1119505"/>
                  <a:pt x="0" y="1008146"/>
                </a:cubicBezTo>
                <a:lnTo>
                  <a:pt x="0" y="201634"/>
                </a:lnTo>
                <a:close/>
              </a:path>
            </a:pathLst>
          </a:custGeom>
        </p:spPr>
        <p:style>
          <a:lnRef idx="2">
            <a:schemeClr val="lt1">
              <a:hueOff val="0"/>
              <a:satOff val="0"/>
              <a:lumOff val="0"/>
              <a:alphaOff val="0"/>
            </a:schemeClr>
          </a:lnRef>
          <a:fillRef idx="1">
            <a:schemeClr val="accent5">
              <a:hueOff val="-3379271"/>
              <a:satOff val="-8710"/>
              <a:lumOff val="-5883"/>
              <a:alphaOff val="0"/>
            </a:schemeClr>
          </a:fillRef>
          <a:effectRef idx="0">
            <a:schemeClr val="accent5">
              <a:hueOff val="-3379271"/>
              <a:satOff val="-8710"/>
              <a:lumOff val="-5883"/>
              <a:alphaOff val="0"/>
            </a:schemeClr>
          </a:effectRef>
          <a:fontRef idx="minor">
            <a:schemeClr val="lt1"/>
          </a:fontRef>
        </p:style>
        <p:txBody>
          <a:bodyPr spcFirstLastPara="0" vert="horz" wrap="square" lIns="142877" tIns="142877" rIns="142877" bIns="142877" numCol="1" spcCol="1270" anchor="ctr" anchorCtr="0">
            <a:noAutofit/>
          </a:bodyPr>
          <a:lstStyle/>
          <a:p>
            <a:pPr marL="0" lvl="0" indent="0" algn="l" defTabSz="977900">
              <a:lnSpc>
                <a:spcPct val="90000"/>
              </a:lnSpc>
              <a:spcBef>
                <a:spcPct val="0"/>
              </a:spcBef>
              <a:spcAft>
                <a:spcPct val="35000"/>
              </a:spcAft>
              <a:buNone/>
            </a:pPr>
            <a:r>
              <a:rPr lang="en-GB" sz="2200" kern="1200" dirty="0">
                <a:solidFill>
                  <a:schemeClr val="tx2">
                    <a:lumMod val="50000"/>
                  </a:schemeClr>
                </a:solidFill>
              </a:rPr>
              <a:t>Where </a:t>
            </a:r>
            <a:r>
              <a:rPr lang="en-GB" sz="2200" b="1" kern="1200" dirty="0">
                <a:solidFill>
                  <a:schemeClr val="tx2">
                    <a:lumMod val="50000"/>
                  </a:schemeClr>
                </a:solidFill>
              </a:rPr>
              <a:t>head injury </a:t>
            </a:r>
            <a:r>
              <a:rPr lang="en-GB" sz="2200" kern="1200" dirty="0">
                <a:solidFill>
                  <a:schemeClr val="tx2">
                    <a:lumMod val="50000"/>
                  </a:schemeClr>
                </a:solidFill>
              </a:rPr>
              <a:t>has occurred or cannot be excluded (e.g. unwitnessed fall) </a:t>
            </a:r>
            <a:r>
              <a:rPr lang="en-GB" sz="2200" b="1" kern="1200" dirty="0">
                <a:solidFill>
                  <a:schemeClr val="tx2">
                    <a:lumMod val="50000"/>
                  </a:schemeClr>
                </a:solidFill>
              </a:rPr>
              <a:t>neurological observations must be recorded </a:t>
            </a:r>
            <a:r>
              <a:rPr lang="en-GB" sz="2200" kern="1200" dirty="0">
                <a:solidFill>
                  <a:schemeClr val="tx2">
                    <a:lumMod val="50000"/>
                  </a:schemeClr>
                </a:solidFill>
              </a:rPr>
              <a:t>and the frequency and duration documented, based on medical guidance </a:t>
            </a:r>
            <a:endParaRPr lang="en-US" sz="2200" kern="1200" dirty="0">
              <a:solidFill>
                <a:schemeClr val="tx2">
                  <a:lumMod val="50000"/>
                </a:schemeClr>
              </a:solidFill>
            </a:endParaRPr>
          </a:p>
        </p:txBody>
      </p:sp>
      <p:sp>
        <p:nvSpPr>
          <p:cNvPr id="10" name="Free-form: Shape 9">
            <a:extLst>
              <a:ext uri="{FF2B5EF4-FFF2-40B4-BE49-F238E27FC236}">
                <a16:creationId xmlns:a16="http://schemas.microsoft.com/office/drawing/2014/main" id="{EB83D11E-28CD-CA94-B6B3-8E37559FBF2F}"/>
              </a:ext>
            </a:extLst>
          </p:cNvPr>
          <p:cNvSpPr/>
          <p:nvPr/>
        </p:nvSpPr>
        <p:spPr>
          <a:xfrm>
            <a:off x="3659106" y="4066923"/>
            <a:ext cx="8330836" cy="1209780"/>
          </a:xfrm>
          <a:custGeom>
            <a:avLst/>
            <a:gdLst>
              <a:gd name="connsiteX0" fmla="*/ 0 w 8330836"/>
              <a:gd name="connsiteY0" fmla="*/ 201634 h 1209780"/>
              <a:gd name="connsiteX1" fmla="*/ 201634 w 8330836"/>
              <a:gd name="connsiteY1" fmla="*/ 0 h 1209780"/>
              <a:gd name="connsiteX2" fmla="*/ 8129202 w 8330836"/>
              <a:gd name="connsiteY2" fmla="*/ 0 h 1209780"/>
              <a:gd name="connsiteX3" fmla="*/ 8330836 w 8330836"/>
              <a:gd name="connsiteY3" fmla="*/ 201634 h 1209780"/>
              <a:gd name="connsiteX4" fmla="*/ 8330836 w 8330836"/>
              <a:gd name="connsiteY4" fmla="*/ 1008146 h 1209780"/>
              <a:gd name="connsiteX5" fmla="*/ 8129202 w 8330836"/>
              <a:gd name="connsiteY5" fmla="*/ 1209780 h 1209780"/>
              <a:gd name="connsiteX6" fmla="*/ 201634 w 8330836"/>
              <a:gd name="connsiteY6" fmla="*/ 1209780 h 1209780"/>
              <a:gd name="connsiteX7" fmla="*/ 0 w 8330836"/>
              <a:gd name="connsiteY7" fmla="*/ 1008146 h 1209780"/>
              <a:gd name="connsiteX8" fmla="*/ 0 w 8330836"/>
              <a:gd name="connsiteY8" fmla="*/ 201634 h 1209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0836" h="1209780">
                <a:moveTo>
                  <a:pt x="0" y="201634"/>
                </a:moveTo>
                <a:cubicBezTo>
                  <a:pt x="0" y="90275"/>
                  <a:pt x="90275" y="0"/>
                  <a:pt x="201634" y="0"/>
                </a:cubicBezTo>
                <a:lnTo>
                  <a:pt x="8129202" y="0"/>
                </a:lnTo>
                <a:cubicBezTo>
                  <a:pt x="8240561" y="0"/>
                  <a:pt x="8330836" y="90275"/>
                  <a:pt x="8330836" y="201634"/>
                </a:cubicBezTo>
                <a:lnTo>
                  <a:pt x="8330836" y="1008146"/>
                </a:lnTo>
                <a:cubicBezTo>
                  <a:pt x="8330836" y="1119505"/>
                  <a:pt x="8240561" y="1209780"/>
                  <a:pt x="8129202" y="1209780"/>
                </a:cubicBezTo>
                <a:lnTo>
                  <a:pt x="201634" y="1209780"/>
                </a:lnTo>
                <a:cubicBezTo>
                  <a:pt x="90275" y="1209780"/>
                  <a:pt x="0" y="1119505"/>
                  <a:pt x="0" y="1008146"/>
                </a:cubicBezTo>
                <a:lnTo>
                  <a:pt x="0" y="201634"/>
                </a:lnTo>
                <a:close/>
              </a:path>
            </a:pathLst>
          </a:custGeom>
        </p:spPr>
        <p:style>
          <a:lnRef idx="2">
            <a:schemeClr val="lt1">
              <a:hueOff val="0"/>
              <a:satOff val="0"/>
              <a:lumOff val="0"/>
              <a:alphaOff val="0"/>
            </a:schemeClr>
          </a:lnRef>
          <a:fillRef idx="1">
            <a:schemeClr val="accent5">
              <a:hueOff val="-5068907"/>
              <a:satOff val="-13064"/>
              <a:lumOff val="-8824"/>
              <a:alphaOff val="0"/>
            </a:schemeClr>
          </a:fillRef>
          <a:effectRef idx="0">
            <a:schemeClr val="accent5">
              <a:hueOff val="-5068907"/>
              <a:satOff val="-13064"/>
              <a:lumOff val="-8824"/>
              <a:alphaOff val="0"/>
            </a:schemeClr>
          </a:effectRef>
          <a:fontRef idx="minor">
            <a:schemeClr val="lt1"/>
          </a:fontRef>
        </p:style>
        <p:txBody>
          <a:bodyPr spcFirstLastPara="0" vert="horz" wrap="square" lIns="142877" tIns="142877" rIns="142877" bIns="142877" numCol="1" spcCol="1270" anchor="ctr" anchorCtr="0">
            <a:noAutofit/>
          </a:bodyPr>
          <a:lstStyle/>
          <a:p>
            <a:pPr marL="0" lvl="0" indent="0" algn="l" defTabSz="977900">
              <a:lnSpc>
                <a:spcPct val="90000"/>
              </a:lnSpc>
              <a:spcBef>
                <a:spcPct val="0"/>
              </a:spcBef>
              <a:spcAft>
                <a:spcPct val="35000"/>
              </a:spcAft>
              <a:buNone/>
            </a:pPr>
            <a:r>
              <a:rPr lang="en-GB" sz="2200" b="1" kern="1200" dirty="0">
                <a:solidFill>
                  <a:schemeClr val="tx2">
                    <a:lumMod val="50000"/>
                  </a:schemeClr>
                </a:solidFill>
              </a:rPr>
              <a:t>Medical examination </a:t>
            </a:r>
            <a:r>
              <a:rPr lang="en-GB" sz="2200" kern="1200" dirty="0">
                <a:solidFill>
                  <a:schemeClr val="tx2">
                    <a:lumMod val="50000"/>
                  </a:schemeClr>
                </a:solidFill>
              </a:rPr>
              <a:t>should take place within agreed timescales following a fall especially those with a high vulnerability to injury, or who have been immobilised due to injury </a:t>
            </a:r>
            <a:endParaRPr lang="en-US" sz="2200" kern="1200" dirty="0">
              <a:solidFill>
                <a:schemeClr val="tx2">
                  <a:lumMod val="50000"/>
                </a:schemeClr>
              </a:solidFill>
            </a:endParaRPr>
          </a:p>
        </p:txBody>
      </p:sp>
      <p:sp>
        <p:nvSpPr>
          <p:cNvPr id="12" name="Free-form: Shape 11">
            <a:extLst>
              <a:ext uri="{FF2B5EF4-FFF2-40B4-BE49-F238E27FC236}">
                <a16:creationId xmlns:a16="http://schemas.microsoft.com/office/drawing/2014/main" id="{A970746F-D37E-4E89-3EF9-110364705AF8}"/>
              </a:ext>
            </a:extLst>
          </p:cNvPr>
          <p:cNvSpPr/>
          <p:nvPr/>
        </p:nvSpPr>
        <p:spPr>
          <a:xfrm>
            <a:off x="3659106" y="5340063"/>
            <a:ext cx="8330836" cy="1209780"/>
          </a:xfrm>
          <a:custGeom>
            <a:avLst/>
            <a:gdLst>
              <a:gd name="connsiteX0" fmla="*/ 0 w 8330836"/>
              <a:gd name="connsiteY0" fmla="*/ 201634 h 1209780"/>
              <a:gd name="connsiteX1" fmla="*/ 201634 w 8330836"/>
              <a:gd name="connsiteY1" fmla="*/ 0 h 1209780"/>
              <a:gd name="connsiteX2" fmla="*/ 8129202 w 8330836"/>
              <a:gd name="connsiteY2" fmla="*/ 0 h 1209780"/>
              <a:gd name="connsiteX3" fmla="*/ 8330836 w 8330836"/>
              <a:gd name="connsiteY3" fmla="*/ 201634 h 1209780"/>
              <a:gd name="connsiteX4" fmla="*/ 8330836 w 8330836"/>
              <a:gd name="connsiteY4" fmla="*/ 1008146 h 1209780"/>
              <a:gd name="connsiteX5" fmla="*/ 8129202 w 8330836"/>
              <a:gd name="connsiteY5" fmla="*/ 1209780 h 1209780"/>
              <a:gd name="connsiteX6" fmla="*/ 201634 w 8330836"/>
              <a:gd name="connsiteY6" fmla="*/ 1209780 h 1209780"/>
              <a:gd name="connsiteX7" fmla="*/ 0 w 8330836"/>
              <a:gd name="connsiteY7" fmla="*/ 1008146 h 1209780"/>
              <a:gd name="connsiteX8" fmla="*/ 0 w 8330836"/>
              <a:gd name="connsiteY8" fmla="*/ 201634 h 1209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0836" h="1209780">
                <a:moveTo>
                  <a:pt x="0" y="201634"/>
                </a:moveTo>
                <a:cubicBezTo>
                  <a:pt x="0" y="90275"/>
                  <a:pt x="90275" y="0"/>
                  <a:pt x="201634" y="0"/>
                </a:cubicBezTo>
                <a:lnTo>
                  <a:pt x="8129202" y="0"/>
                </a:lnTo>
                <a:cubicBezTo>
                  <a:pt x="8240561" y="0"/>
                  <a:pt x="8330836" y="90275"/>
                  <a:pt x="8330836" y="201634"/>
                </a:cubicBezTo>
                <a:lnTo>
                  <a:pt x="8330836" y="1008146"/>
                </a:lnTo>
                <a:cubicBezTo>
                  <a:pt x="8330836" y="1119505"/>
                  <a:pt x="8240561" y="1209780"/>
                  <a:pt x="8129202" y="1209780"/>
                </a:cubicBezTo>
                <a:lnTo>
                  <a:pt x="201634" y="1209780"/>
                </a:lnTo>
                <a:cubicBezTo>
                  <a:pt x="90275" y="1209780"/>
                  <a:pt x="0" y="1119505"/>
                  <a:pt x="0" y="1008146"/>
                </a:cubicBezTo>
                <a:lnTo>
                  <a:pt x="0" y="201634"/>
                </a:lnTo>
                <a:close/>
              </a:path>
            </a:pathLst>
          </a:custGeom>
        </p:spPr>
        <p:style>
          <a:lnRef idx="2">
            <a:schemeClr val="lt1">
              <a:hueOff val="0"/>
              <a:satOff val="0"/>
              <a:lumOff val="0"/>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txBody>
          <a:bodyPr spcFirstLastPara="0" vert="horz" wrap="square" lIns="142877" tIns="142877" rIns="142877" bIns="142877" numCol="1" spcCol="1270" anchor="ctr" anchorCtr="0">
            <a:noAutofit/>
          </a:bodyPr>
          <a:lstStyle/>
          <a:p>
            <a:pPr marL="0" lvl="0" indent="0" algn="l" defTabSz="977900">
              <a:lnSpc>
                <a:spcPct val="90000"/>
              </a:lnSpc>
              <a:spcBef>
                <a:spcPct val="0"/>
              </a:spcBef>
              <a:spcAft>
                <a:spcPct val="35000"/>
              </a:spcAft>
              <a:buNone/>
            </a:pPr>
            <a:r>
              <a:rPr lang="en-GB" sz="2200" b="1" kern="1200" dirty="0">
                <a:solidFill>
                  <a:schemeClr val="tx2">
                    <a:lumMod val="50000"/>
                  </a:schemeClr>
                </a:solidFill>
              </a:rPr>
              <a:t>Conduct a post fall review </a:t>
            </a:r>
            <a:r>
              <a:rPr lang="en-GB" sz="2200" kern="1200" dirty="0">
                <a:solidFill>
                  <a:schemeClr val="tx2">
                    <a:lumMod val="50000"/>
                  </a:schemeClr>
                </a:solidFill>
              </a:rPr>
              <a:t>/ rapid root cause analysis to learn how </a:t>
            </a:r>
            <a:r>
              <a:rPr lang="en-GB" sz="2200" b="1" kern="1200" dirty="0">
                <a:solidFill>
                  <a:schemeClr val="tx2">
                    <a:lumMod val="50000"/>
                  </a:schemeClr>
                </a:solidFill>
              </a:rPr>
              <a:t>further falls can be prevented </a:t>
            </a:r>
            <a:r>
              <a:rPr lang="en-GB" sz="2200" kern="1200" dirty="0">
                <a:solidFill>
                  <a:schemeClr val="tx2">
                    <a:lumMod val="50000"/>
                  </a:schemeClr>
                </a:solidFill>
              </a:rPr>
              <a:t>for the person and for wider learning</a:t>
            </a:r>
            <a:endParaRPr lang="en-US" sz="2200" kern="1200" dirty="0">
              <a:solidFill>
                <a:schemeClr val="tx2">
                  <a:lumMod val="50000"/>
                </a:schemeClr>
              </a:solidFill>
            </a:endParaRPr>
          </a:p>
        </p:txBody>
      </p:sp>
      <p:pic>
        <p:nvPicPr>
          <p:cNvPr id="4" name="Picture 3" descr="A blue and white logo&#10;&#10;Description automatically generated">
            <a:extLst>
              <a:ext uri="{FF2B5EF4-FFF2-40B4-BE49-F238E27FC236}">
                <a16:creationId xmlns:a16="http://schemas.microsoft.com/office/drawing/2014/main" id="{DFE53BAD-285A-940C-5F50-77C59B118C31}"/>
              </a:ext>
            </a:extLst>
          </p:cNvPr>
          <p:cNvPicPr>
            <a:picLocks noChangeAspect="1"/>
          </p:cNvPicPr>
          <p:nvPr/>
        </p:nvPicPr>
        <p:blipFill>
          <a:blip r:embed="rId3"/>
          <a:stretch>
            <a:fillRect/>
          </a:stretch>
        </p:blipFill>
        <p:spPr>
          <a:xfrm>
            <a:off x="270501" y="236306"/>
            <a:ext cx="1052571" cy="861829"/>
          </a:xfrm>
          <a:prstGeom prst="rect">
            <a:avLst/>
          </a:prstGeom>
        </p:spPr>
      </p:pic>
      <p:sp>
        <p:nvSpPr>
          <p:cNvPr id="14" name="Moon 13">
            <a:extLst>
              <a:ext uri="{FF2B5EF4-FFF2-40B4-BE49-F238E27FC236}">
                <a16:creationId xmlns:a16="http://schemas.microsoft.com/office/drawing/2014/main" id="{FA4109DC-64EB-92FB-2D59-B513FBFD4016}"/>
              </a:ext>
            </a:extLst>
          </p:cNvPr>
          <p:cNvSpPr/>
          <p:nvPr/>
        </p:nvSpPr>
        <p:spPr>
          <a:xfrm>
            <a:off x="285741" y="6082109"/>
            <a:ext cx="272424" cy="496491"/>
          </a:xfrm>
          <a:prstGeom prst="mo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aphicFrame>
        <p:nvGraphicFramePr>
          <p:cNvPr id="5" name="Content Placeholder 3">
            <a:extLst>
              <a:ext uri="{FF2B5EF4-FFF2-40B4-BE49-F238E27FC236}">
                <a16:creationId xmlns:a16="http://schemas.microsoft.com/office/drawing/2014/main" id="{96297269-337C-7BDE-B670-6FAD3F992968}"/>
              </a:ext>
            </a:extLst>
          </p:cNvPr>
          <p:cNvGraphicFramePr>
            <a:graphicFrameLocks noGrp="1"/>
          </p:cNvGraphicFramePr>
          <p:nvPr>
            <p:ph idx="1"/>
            <p:extLst>
              <p:ext uri="{D42A27DB-BD31-4B8C-83A1-F6EECF244321}">
                <p14:modId xmlns:p14="http://schemas.microsoft.com/office/powerpoint/2010/main" val="838666142"/>
              </p:ext>
            </p:extLst>
          </p:nvPr>
        </p:nvGraphicFramePr>
        <p:xfrm>
          <a:off x="3156067" y="119270"/>
          <a:ext cx="9737325" cy="64196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1">
            <a:extLst>
              <a:ext uri="{FF2B5EF4-FFF2-40B4-BE49-F238E27FC236}">
                <a16:creationId xmlns:a16="http://schemas.microsoft.com/office/drawing/2014/main" id="{1C94BAC5-C41E-957A-B263-37B7CD3B6CFF}"/>
              </a:ext>
            </a:extLst>
          </p:cNvPr>
          <p:cNvSpPr>
            <a:spLocks noGrp="1"/>
          </p:cNvSpPr>
          <p:nvPr>
            <p:ph type="title"/>
          </p:nvPr>
        </p:nvSpPr>
        <p:spPr>
          <a:xfrm>
            <a:off x="558165" y="2657212"/>
            <a:ext cx="2947386" cy="1543575"/>
          </a:xfrm>
        </p:spPr>
        <p:txBody>
          <a:bodyPr>
            <a:normAutofit/>
          </a:bodyPr>
          <a:lstStyle/>
          <a:p>
            <a:r>
              <a:rPr lang="en-GB" sz="6000" dirty="0">
                <a:solidFill>
                  <a:schemeClr val="bg1"/>
                </a:solidFill>
              </a:rPr>
              <a:t>Statistics </a:t>
            </a:r>
          </a:p>
        </p:txBody>
      </p:sp>
      <p:grpSp>
        <p:nvGrpSpPr>
          <p:cNvPr id="2" name="Group 1">
            <a:extLst>
              <a:ext uri="{FF2B5EF4-FFF2-40B4-BE49-F238E27FC236}">
                <a16:creationId xmlns:a16="http://schemas.microsoft.com/office/drawing/2014/main" id="{ADD07498-C511-E79F-2D3C-3A2006B948B2}"/>
              </a:ext>
            </a:extLst>
          </p:cNvPr>
          <p:cNvGrpSpPr/>
          <p:nvPr/>
        </p:nvGrpSpPr>
        <p:grpSpPr>
          <a:xfrm>
            <a:off x="285741" y="235704"/>
            <a:ext cx="11650998" cy="861829"/>
            <a:chOff x="285741" y="235704"/>
            <a:chExt cx="11650998" cy="861829"/>
          </a:xfrm>
        </p:grpSpPr>
        <p:pic>
          <p:nvPicPr>
            <p:cNvPr id="3" name="Picture 2" descr="A blue and white logo&#10;&#10;Description automatically generated">
              <a:extLst>
                <a:ext uri="{FF2B5EF4-FFF2-40B4-BE49-F238E27FC236}">
                  <a16:creationId xmlns:a16="http://schemas.microsoft.com/office/drawing/2014/main" id="{55553877-4E78-F484-A240-7FC5F5CB49F0}"/>
                </a:ext>
              </a:extLst>
            </p:cNvPr>
            <p:cNvPicPr>
              <a:picLocks noChangeAspect="1"/>
            </p:cNvPicPr>
            <p:nvPr/>
          </p:nvPicPr>
          <p:blipFill>
            <a:blip r:embed="rId8"/>
            <a:stretch>
              <a:fillRect/>
            </a:stretch>
          </p:blipFill>
          <p:spPr>
            <a:xfrm>
              <a:off x="285741" y="235704"/>
              <a:ext cx="1052571" cy="861829"/>
            </a:xfrm>
            <a:prstGeom prst="rect">
              <a:avLst/>
            </a:prstGeom>
          </p:spPr>
        </p:pic>
        <p:pic>
          <p:nvPicPr>
            <p:cNvPr id="4" name="Picture 3" descr="Blue and white logo with text&#10;&#10;Description automatically generated">
              <a:extLst>
                <a:ext uri="{FF2B5EF4-FFF2-40B4-BE49-F238E27FC236}">
                  <a16:creationId xmlns:a16="http://schemas.microsoft.com/office/drawing/2014/main" id="{4A8429AF-1C86-42A2-B284-0F997259344A}"/>
                </a:ext>
              </a:extLst>
            </p:cNvPr>
            <p:cNvPicPr>
              <a:picLocks noChangeAspect="1"/>
            </p:cNvPicPr>
            <p:nvPr/>
          </p:nvPicPr>
          <p:blipFill>
            <a:blip r:embed="rId9"/>
            <a:stretch>
              <a:fillRect/>
            </a:stretch>
          </p:blipFill>
          <p:spPr>
            <a:xfrm>
              <a:off x="11222364" y="309430"/>
              <a:ext cx="714375" cy="714375"/>
            </a:xfrm>
            <a:prstGeom prst="rect">
              <a:avLst/>
            </a:prstGeom>
          </p:spPr>
        </p:pic>
      </p:grpSp>
      <p:sp>
        <p:nvSpPr>
          <p:cNvPr id="7" name="Moon 6">
            <a:extLst>
              <a:ext uri="{FF2B5EF4-FFF2-40B4-BE49-F238E27FC236}">
                <a16:creationId xmlns:a16="http://schemas.microsoft.com/office/drawing/2014/main" id="{D9EA3F1F-6A5D-0E77-51B9-2ECC28678F1F}"/>
              </a:ext>
            </a:extLst>
          </p:cNvPr>
          <p:cNvSpPr/>
          <p:nvPr/>
        </p:nvSpPr>
        <p:spPr>
          <a:xfrm>
            <a:off x="285741" y="6082109"/>
            <a:ext cx="272424" cy="496491"/>
          </a:xfrm>
          <a:prstGeom prst="mo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6328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5C99D1-C73D-6401-9B81-203F1BEDA8CD}"/>
              </a:ext>
            </a:extLst>
          </p:cNvPr>
          <p:cNvSpPr>
            <a:spLocks noGrp="1"/>
          </p:cNvSpPr>
          <p:nvPr>
            <p:ph type="title"/>
          </p:nvPr>
        </p:nvSpPr>
        <p:spPr>
          <a:xfrm>
            <a:off x="686834" y="1153572"/>
            <a:ext cx="3200400" cy="4461163"/>
          </a:xfrm>
        </p:spPr>
        <p:txBody>
          <a:bodyPr>
            <a:normAutofit/>
          </a:bodyPr>
          <a:lstStyle/>
          <a:p>
            <a:r>
              <a:rPr lang="en-GB" sz="3700" dirty="0">
                <a:solidFill>
                  <a:srgbClr val="FFFFFF"/>
                </a:solidFill>
              </a:rPr>
              <a:t>Post falls care</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E9BE7510-B118-BB7A-1FF5-54F27C5B44CA}"/>
              </a:ext>
            </a:extLst>
          </p:cNvPr>
          <p:cNvSpPr>
            <a:spLocks noGrp="1"/>
          </p:cNvSpPr>
          <p:nvPr>
            <p:ph idx="1"/>
          </p:nvPr>
        </p:nvSpPr>
        <p:spPr>
          <a:xfrm>
            <a:off x="4401122" y="319088"/>
            <a:ext cx="7557028" cy="6341165"/>
          </a:xfrm>
        </p:spPr>
        <p:txBody>
          <a:bodyPr>
            <a:noAutofit/>
          </a:bodyPr>
          <a:lstStyle/>
          <a:p>
            <a:pPr marL="0" indent="0">
              <a:buNone/>
            </a:pPr>
            <a:r>
              <a:rPr lang="en-GB" sz="3600" b="1" dirty="0"/>
              <a:t>Assessment</a:t>
            </a:r>
            <a:r>
              <a:rPr lang="en-GB" sz="2400" dirty="0"/>
              <a:t> </a:t>
            </a:r>
          </a:p>
          <a:p>
            <a:pPr marL="0" indent="0">
              <a:buNone/>
            </a:pPr>
            <a:r>
              <a:rPr lang="en-GB" sz="2400" dirty="0"/>
              <a:t>by the staff member witnessing the fall</a:t>
            </a:r>
          </a:p>
          <a:p>
            <a:pPr marL="0" indent="0">
              <a:buNone/>
            </a:pPr>
            <a:r>
              <a:rPr lang="en-GB" sz="2400" dirty="0"/>
              <a:t>IS THE PERSON:</a:t>
            </a:r>
          </a:p>
          <a:p>
            <a:pPr lvl="1">
              <a:buFont typeface="Wingdings" panose="05000000000000000000" pitchFamily="2" charset="2"/>
              <a:buChar char="Ø"/>
            </a:pPr>
            <a:r>
              <a:rPr lang="en-GB" sz="2000" dirty="0"/>
              <a:t>Unresponsive: check airway &gt; signs of life?</a:t>
            </a:r>
          </a:p>
          <a:p>
            <a:pPr lvl="1">
              <a:buFont typeface="Wingdings" panose="05000000000000000000" pitchFamily="2" charset="2"/>
              <a:buChar char="Ø"/>
            </a:pPr>
            <a:r>
              <a:rPr lang="en-GB" sz="2000" dirty="0"/>
              <a:t>No signs of life: call cardiac arrest team &gt; start CPR</a:t>
            </a:r>
          </a:p>
          <a:p>
            <a:pPr lvl="1">
              <a:buFont typeface="Wingdings" panose="05000000000000000000" pitchFamily="2" charset="2"/>
              <a:buChar char="Ø"/>
            </a:pPr>
            <a:r>
              <a:rPr lang="en-GB" sz="2000" dirty="0"/>
              <a:t>Responsive? ask about pain &gt; assess for injury, consider first aid </a:t>
            </a:r>
          </a:p>
          <a:p>
            <a:r>
              <a:rPr lang="en-GB" sz="2400" b="1" dirty="0"/>
              <a:t>ABCDE Assessment </a:t>
            </a:r>
            <a:r>
              <a:rPr lang="en-GB" sz="2400" dirty="0"/>
              <a:t>prior to moving </a:t>
            </a:r>
          </a:p>
          <a:p>
            <a:r>
              <a:rPr lang="en-GB" sz="2400" b="1" dirty="0"/>
              <a:t>Top-to-toe assessment </a:t>
            </a:r>
            <a:r>
              <a:rPr lang="en-GB" sz="2400" dirty="0"/>
              <a:t>for injury by nursing staff (where competent) or Dr</a:t>
            </a:r>
            <a:endParaRPr lang="en-GB" sz="2400" b="1" dirty="0"/>
          </a:p>
          <a:p>
            <a:r>
              <a:rPr lang="en-GB" sz="2400" dirty="0"/>
              <a:t>Assess the </a:t>
            </a:r>
            <a:r>
              <a:rPr lang="en-GB" sz="2400" b="1" dirty="0"/>
              <a:t>environment</a:t>
            </a:r>
            <a:r>
              <a:rPr lang="en-GB" sz="2400" dirty="0"/>
              <a:t>, is it safe?</a:t>
            </a:r>
          </a:p>
          <a:p>
            <a:r>
              <a:rPr lang="en-GB" sz="2400" dirty="0"/>
              <a:t>NB </a:t>
            </a:r>
            <a:r>
              <a:rPr lang="en-GB" sz="2400" b="1" dirty="0"/>
              <a:t>spinal injury </a:t>
            </a:r>
            <a:r>
              <a:rPr lang="en-GB" sz="2400" dirty="0"/>
              <a:t>caution &gt;  Advice re spinal board</a:t>
            </a:r>
          </a:p>
          <a:p>
            <a:r>
              <a:rPr lang="en-GB" sz="2400" dirty="0"/>
              <a:t>Consider how to best get the person off the floor.</a:t>
            </a:r>
          </a:p>
          <a:p>
            <a:r>
              <a:rPr lang="en-GB" sz="2400" b="1" dirty="0"/>
              <a:t>All falls should be reported </a:t>
            </a:r>
            <a:r>
              <a:rPr lang="en-GB" sz="2400" dirty="0"/>
              <a:t>to Medical staff at time </a:t>
            </a:r>
          </a:p>
          <a:p>
            <a:pPr marL="0" indent="0">
              <a:buNone/>
            </a:pPr>
            <a:r>
              <a:rPr lang="en-GB" sz="2400" dirty="0"/>
              <a:t>of incident</a:t>
            </a:r>
          </a:p>
        </p:txBody>
      </p:sp>
      <p:grpSp>
        <p:nvGrpSpPr>
          <p:cNvPr id="3" name="Group 2">
            <a:extLst>
              <a:ext uri="{FF2B5EF4-FFF2-40B4-BE49-F238E27FC236}">
                <a16:creationId xmlns:a16="http://schemas.microsoft.com/office/drawing/2014/main" id="{639939F3-B795-12F0-600D-32F061F20309}"/>
              </a:ext>
            </a:extLst>
          </p:cNvPr>
          <p:cNvGrpSpPr/>
          <p:nvPr/>
        </p:nvGrpSpPr>
        <p:grpSpPr>
          <a:xfrm>
            <a:off x="270501" y="224154"/>
            <a:ext cx="11650998" cy="861829"/>
            <a:chOff x="285741" y="235704"/>
            <a:chExt cx="11650998" cy="861829"/>
          </a:xfrm>
        </p:grpSpPr>
        <p:pic>
          <p:nvPicPr>
            <p:cNvPr id="4" name="Picture 3" descr="A blue and white logo&#10;&#10;Description automatically generated">
              <a:extLst>
                <a:ext uri="{FF2B5EF4-FFF2-40B4-BE49-F238E27FC236}">
                  <a16:creationId xmlns:a16="http://schemas.microsoft.com/office/drawing/2014/main" id="{EA574328-FA9F-C5C4-5BF6-EC6973E7A583}"/>
                </a:ext>
              </a:extLst>
            </p:cNvPr>
            <p:cNvPicPr>
              <a:picLocks noChangeAspect="1"/>
            </p:cNvPicPr>
            <p:nvPr/>
          </p:nvPicPr>
          <p:blipFill>
            <a:blip r:embed="rId3"/>
            <a:stretch>
              <a:fillRect/>
            </a:stretch>
          </p:blipFill>
          <p:spPr>
            <a:xfrm>
              <a:off x="285741" y="235704"/>
              <a:ext cx="1052571" cy="861829"/>
            </a:xfrm>
            <a:prstGeom prst="rect">
              <a:avLst/>
            </a:prstGeom>
          </p:spPr>
        </p:pic>
        <p:pic>
          <p:nvPicPr>
            <p:cNvPr id="6" name="Picture 5" descr="Blue and white logo with text&#10;&#10;Description automatically generated">
              <a:extLst>
                <a:ext uri="{FF2B5EF4-FFF2-40B4-BE49-F238E27FC236}">
                  <a16:creationId xmlns:a16="http://schemas.microsoft.com/office/drawing/2014/main" id="{19C34965-0450-CFAA-5CD5-09F3452F075C}"/>
                </a:ext>
              </a:extLst>
            </p:cNvPr>
            <p:cNvPicPr>
              <a:picLocks noChangeAspect="1"/>
            </p:cNvPicPr>
            <p:nvPr/>
          </p:nvPicPr>
          <p:blipFill>
            <a:blip r:embed="rId4"/>
            <a:stretch>
              <a:fillRect/>
            </a:stretch>
          </p:blipFill>
          <p:spPr>
            <a:xfrm>
              <a:off x="11222364" y="309430"/>
              <a:ext cx="714375" cy="714375"/>
            </a:xfrm>
            <a:prstGeom prst="rect">
              <a:avLst/>
            </a:prstGeom>
          </p:spPr>
        </p:pic>
      </p:grpSp>
      <p:sp>
        <p:nvSpPr>
          <p:cNvPr id="7" name="Moon 6">
            <a:extLst>
              <a:ext uri="{FF2B5EF4-FFF2-40B4-BE49-F238E27FC236}">
                <a16:creationId xmlns:a16="http://schemas.microsoft.com/office/drawing/2014/main" id="{9C31DC86-C416-8C57-568E-D930C1C4DFA2}"/>
              </a:ext>
            </a:extLst>
          </p:cNvPr>
          <p:cNvSpPr/>
          <p:nvPr/>
        </p:nvSpPr>
        <p:spPr>
          <a:xfrm>
            <a:off x="285741" y="6082109"/>
            <a:ext cx="272424" cy="496491"/>
          </a:xfrm>
          <a:prstGeom prst="mo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39587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5C99D1-C73D-6401-9B81-203F1BEDA8CD}"/>
              </a:ext>
            </a:extLst>
          </p:cNvPr>
          <p:cNvSpPr>
            <a:spLocks noGrp="1"/>
          </p:cNvSpPr>
          <p:nvPr>
            <p:ph type="title"/>
          </p:nvPr>
        </p:nvSpPr>
        <p:spPr>
          <a:xfrm>
            <a:off x="282049" y="975232"/>
            <a:ext cx="3200400" cy="2288895"/>
          </a:xfrm>
        </p:spPr>
        <p:txBody>
          <a:bodyPr>
            <a:normAutofit/>
          </a:bodyPr>
          <a:lstStyle/>
          <a:p>
            <a:r>
              <a:rPr lang="en-GB" dirty="0">
                <a:solidFill>
                  <a:srgbClr val="FFFFFF"/>
                </a:solidFill>
              </a:rPr>
              <a:t>Ongoing care</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E9BE7510-B118-BB7A-1FF5-54F27C5B44CA}"/>
              </a:ext>
            </a:extLst>
          </p:cNvPr>
          <p:cNvSpPr>
            <a:spLocks noGrp="1"/>
          </p:cNvSpPr>
          <p:nvPr>
            <p:ph idx="1"/>
          </p:nvPr>
        </p:nvSpPr>
        <p:spPr>
          <a:xfrm>
            <a:off x="4522956" y="1054545"/>
            <a:ext cx="6933330" cy="5886546"/>
          </a:xfrm>
        </p:spPr>
        <p:txBody>
          <a:bodyPr>
            <a:noAutofit/>
          </a:bodyPr>
          <a:lstStyle/>
          <a:p>
            <a:r>
              <a:rPr lang="en-GB" sz="2400" dirty="0"/>
              <a:t>Is </a:t>
            </a:r>
            <a:r>
              <a:rPr lang="en-GB" sz="2400" b="1" dirty="0"/>
              <a:t>Head injury </a:t>
            </a:r>
            <a:r>
              <a:rPr lang="en-GB" sz="2400" dirty="0"/>
              <a:t>suspected or Unwitnessed fall? &gt; Neuro observations immediately  &gt; GCS out of 15 &gt; inform Dr</a:t>
            </a:r>
          </a:p>
          <a:p>
            <a:r>
              <a:rPr lang="en-GB" sz="2400" b="1" dirty="0"/>
              <a:t>Dr should review pt ASAP</a:t>
            </a:r>
            <a:r>
              <a:rPr lang="en-GB" sz="2400" dirty="0"/>
              <a:t>, particularly where injury is evident/nurse has concerns</a:t>
            </a:r>
          </a:p>
          <a:p>
            <a:r>
              <a:rPr lang="en-GB" sz="2400" dirty="0"/>
              <a:t>Where top-to-toe has be carried out and no injury noted, </a:t>
            </a:r>
            <a:r>
              <a:rPr lang="en-GB" sz="2400" b="1" dirty="0"/>
              <a:t>Dr review should still be within 12 hours, </a:t>
            </a:r>
            <a:r>
              <a:rPr lang="en-GB" sz="2400" dirty="0"/>
              <a:t>if deemed safe.</a:t>
            </a:r>
          </a:p>
          <a:p>
            <a:r>
              <a:rPr lang="en-GB" sz="2400" b="1" dirty="0"/>
              <a:t>Falls risk assessment </a:t>
            </a:r>
            <a:r>
              <a:rPr lang="en-GB" sz="2400" dirty="0"/>
              <a:t>should be carried out and care plan updated. </a:t>
            </a:r>
          </a:p>
          <a:p>
            <a:r>
              <a:rPr lang="en-GB" sz="2400" dirty="0"/>
              <a:t>Note falls risk above bed space</a:t>
            </a:r>
          </a:p>
          <a:p>
            <a:r>
              <a:rPr lang="en-GB" sz="2400" b="1" dirty="0"/>
              <a:t>Information about falls risks </a:t>
            </a:r>
            <a:r>
              <a:rPr lang="en-GB" sz="2400" dirty="0"/>
              <a:t>should be discussed with patient and relatives</a:t>
            </a:r>
          </a:p>
        </p:txBody>
      </p:sp>
      <p:grpSp>
        <p:nvGrpSpPr>
          <p:cNvPr id="3" name="Group 2">
            <a:extLst>
              <a:ext uri="{FF2B5EF4-FFF2-40B4-BE49-F238E27FC236}">
                <a16:creationId xmlns:a16="http://schemas.microsoft.com/office/drawing/2014/main" id="{6FA56705-36CA-4237-3E9D-3836F171F2E8}"/>
              </a:ext>
            </a:extLst>
          </p:cNvPr>
          <p:cNvGrpSpPr/>
          <p:nvPr/>
        </p:nvGrpSpPr>
        <p:grpSpPr>
          <a:xfrm>
            <a:off x="282049" y="2734258"/>
            <a:ext cx="3403562" cy="2187481"/>
            <a:chOff x="783772" y="4029734"/>
            <a:chExt cx="3396344" cy="2747109"/>
          </a:xfrm>
        </p:grpSpPr>
        <p:pic>
          <p:nvPicPr>
            <p:cNvPr id="4" name="Picture 3">
              <a:extLst>
                <a:ext uri="{FF2B5EF4-FFF2-40B4-BE49-F238E27FC236}">
                  <a16:creationId xmlns:a16="http://schemas.microsoft.com/office/drawing/2014/main" id="{ED1288C5-F8FC-BCBB-59AF-B8BBE8ACDB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772" y="4029734"/>
              <a:ext cx="3396342" cy="874226"/>
            </a:xfrm>
            <a:prstGeom prst="rect">
              <a:avLst/>
            </a:prstGeom>
          </p:spPr>
        </p:pic>
        <p:pic>
          <p:nvPicPr>
            <p:cNvPr id="6" name="Content Placeholder 4">
              <a:extLst>
                <a:ext uri="{FF2B5EF4-FFF2-40B4-BE49-F238E27FC236}">
                  <a16:creationId xmlns:a16="http://schemas.microsoft.com/office/drawing/2014/main" id="{E678ED2A-6F6C-ED7C-607B-FB79C4783B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772" y="4886456"/>
              <a:ext cx="3396344" cy="609072"/>
            </a:xfrm>
            <a:prstGeom prst="rect">
              <a:avLst/>
            </a:prstGeom>
          </p:spPr>
        </p:pic>
        <p:pic>
          <p:nvPicPr>
            <p:cNvPr id="7" name="Content Placeholder 4" descr="A picture containing shoji, building, window, crossword puzzle&#10;&#10;Description automatically generated">
              <a:extLst>
                <a:ext uri="{FF2B5EF4-FFF2-40B4-BE49-F238E27FC236}">
                  <a16:creationId xmlns:a16="http://schemas.microsoft.com/office/drawing/2014/main" id="{C4BFA218-EB28-F012-1A2A-E7AED6A720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772" y="5491040"/>
              <a:ext cx="3396342" cy="686260"/>
            </a:xfrm>
            <a:prstGeom prst="rect">
              <a:avLst/>
            </a:prstGeom>
          </p:spPr>
        </p:pic>
        <p:pic>
          <p:nvPicPr>
            <p:cNvPr id="9" name="Content Placeholder 4" descr="A picture containing text, shoji, crossword puzzle, appliance&#10;&#10;Description automatically generated">
              <a:extLst>
                <a:ext uri="{FF2B5EF4-FFF2-40B4-BE49-F238E27FC236}">
                  <a16:creationId xmlns:a16="http://schemas.microsoft.com/office/drawing/2014/main" id="{50643E63-2264-CC18-6C6D-DDA5FBD7D87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11" t="5907" r="1023" b="8134"/>
            <a:stretch/>
          </p:blipFill>
          <p:spPr>
            <a:xfrm>
              <a:off x="812690" y="6217918"/>
              <a:ext cx="3341299" cy="558925"/>
            </a:xfrm>
            <a:prstGeom prst="rect">
              <a:avLst/>
            </a:prstGeom>
            <a:ln w="19050">
              <a:solidFill>
                <a:schemeClr val="accent2"/>
              </a:solidFill>
            </a:ln>
          </p:spPr>
        </p:pic>
      </p:grpSp>
      <p:grpSp>
        <p:nvGrpSpPr>
          <p:cNvPr id="11" name="Group 10">
            <a:extLst>
              <a:ext uri="{FF2B5EF4-FFF2-40B4-BE49-F238E27FC236}">
                <a16:creationId xmlns:a16="http://schemas.microsoft.com/office/drawing/2014/main" id="{7BEAD0D6-ED3B-896F-36E2-1F25A6714052}"/>
              </a:ext>
            </a:extLst>
          </p:cNvPr>
          <p:cNvGrpSpPr/>
          <p:nvPr/>
        </p:nvGrpSpPr>
        <p:grpSpPr>
          <a:xfrm>
            <a:off x="270501" y="224154"/>
            <a:ext cx="11650998" cy="861829"/>
            <a:chOff x="285741" y="235704"/>
            <a:chExt cx="11650998" cy="861829"/>
          </a:xfrm>
        </p:grpSpPr>
        <p:pic>
          <p:nvPicPr>
            <p:cNvPr id="13" name="Picture 12" descr="A blue and white logo&#10;&#10;Description automatically generated">
              <a:extLst>
                <a:ext uri="{FF2B5EF4-FFF2-40B4-BE49-F238E27FC236}">
                  <a16:creationId xmlns:a16="http://schemas.microsoft.com/office/drawing/2014/main" id="{E0EB3E77-FF14-7C16-930E-81F4A8D2027A}"/>
                </a:ext>
              </a:extLst>
            </p:cNvPr>
            <p:cNvPicPr>
              <a:picLocks noChangeAspect="1"/>
            </p:cNvPicPr>
            <p:nvPr/>
          </p:nvPicPr>
          <p:blipFill>
            <a:blip r:embed="rId7"/>
            <a:stretch>
              <a:fillRect/>
            </a:stretch>
          </p:blipFill>
          <p:spPr>
            <a:xfrm>
              <a:off x="285741" y="235704"/>
              <a:ext cx="1052571" cy="861829"/>
            </a:xfrm>
            <a:prstGeom prst="rect">
              <a:avLst/>
            </a:prstGeom>
          </p:spPr>
        </p:pic>
        <p:pic>
          <p:nvPicPr>
            <p:cNvPr id="14" name="Picture 13" descr="Blue and white logo with text&#10;&#10;Description automatically generated">
              <a:extLst>
                <a:ext uri="{FF2B5EF4-FFF2-40B4-BE49-F238E27FC236}">
                  <a16:creationId xmlns:a16="http://schemas.microsoft.com/office/drawing/2014/main" id="{B5C65DA2-E4FA-99A0-5F57-340EE6E6277A}"/>
                </a:ext>
              </a:extLst>
            </p:cNvPr>
            <p:cNvPicPr>
              <a:picLocks noChangeAspect="1"/>
            </p:cNvPicPr>
            <p:nvPr/>
          </p:nvPicPr>
          <p:blipFill>
            <a:blip r:embed="rId8"/>
            <a:stretch>
              <a:fillRect/>
            </a:stretch>
          </p:blipFill>
          <p:spPr>
            <a:xfrm>
              <a:off x="11222364" y="309430"/>
              <a:ext cx="714375" cy="714375"/>
            </a:xfrm>
            <a:prstGeom prst="rect">
              <a:avLst/>
            </a:prstGeom>
          </p:spPr>
        </p:pic>
      </p:grpSp>
      <p:sp>
        <p:nvSpPr>
          <p:cNvPr id="15" name="Moon 14">
            <a:extLst>
              <a:ext uri="{FF2B5EF4-FFF2-40B4-BE49-F238E27FC236}">
                <a16:creationId xmlns:a16="http://schemas.microsoft.com/office/drawing/2014/main" id="{6E26B955-2B3E-DE16-10E7-C4887903024B}"/>
              </a:ext>
            </a:extLst>
          </p:cNvPr>
          <p:cNvSpPr/>
          <p:nvPr/>
        </p:nvSpPr>
        <p:spPr>
          <a:xfrm>
            <a:off x="285741" y="6082109"/>
            <a:ext cx="272424" cy="496491"/>
          </a:xfrm>
          <a:prstGeom prst="mo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05612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5C99D1-C73D-6401-9B81-203F1BEDA8CD}"/>
              </a:ext>
            </a:extLst>
          </p:cNvPr>
          <p:cNvSpPr>
            <a:spLocks noGrp="1"/>
          </p:cNvSpPr>
          <p:nvPr>
            <p:ph type="title"/>
          </p:nvPr>
        </p:nvSpPr>
        <p:spPr>
          <a:xfrm>
            <a:off x="268357" y="1153572"/>
            <a:ext cx="3618877" cy="4461163"/>
          </a:xfrm>
        </p:spPr>
        <p:txBody>
          <a:bodyPr>
            <a:normAutofit/>
          </a:bodyPr>
          <a:lstStyle/>
          <a:p>
            <a:r>
              <a:rPr lang="en-GB" sz="4000" dirty="0">
                <a:solidFill>
                  <a:srgbClr val="FFFFFF"/>
                </a:solidFill>
              </a:rPr>
              <a:t>Communication and Documentation </a:t>
            </a:r>
            <a:br>
              <a:rPr lang="en-GB" sz="4000" dirty="0">
                <a:solidFill>
                  <a:srgbClr val="FFFFFF"/>
                </a:solidFill>
              </a:rPr>
            </a:br>
            <a:r>
              <a:rPr lang="en-GB" sz="4000" dirty="0">
                <a:solidFill>
                  <a:srgbClr val="FFFFFF"/>
                </a:solidFill>
              </a:rPr>
              <a:t>following fall</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A6D2761-2688-6BEE-C520-61E804EDD2F6}"/>
              </a:ext>
            </a:extLst>
          </p:cNvPr>
          <p:cNvSpPr>
            <a:spLocks noGrp="1"/>
          </p:cNvSpPr>
          <p:nvPr>
            <p:ph idx="1"/>
          </p:nvPr>
        </p:nvSpPr>
        <p:spPr>
          <a:xfrm>
            <a:off x="4456452" y="463962"/>
            <a:ext cx="6906491" cy="5930075"/>
          </a:xfrm>
        </p:spPr>
        <p:txBody>
          <a:bodyPr anchor="ctr">
            <a:normAutofit/>
          </a:bodyPr>
          <a:lstStyle/>
          <a:p>
            <a:r>
              <a:rPr lang="en-GB" sz="2200" b="1" dirty="0"/>
              <a:t>Next of kin informed ASAP </a:t>
            </a:r>
            <a:r>
              <a:rPr lang="en-GB" sz="2200" dirty="0"/>
              <a:t>of the situation</a:t>
            </a:r>
          </a:p>
          <a:p>
            <a:r>
              <a:rPr lang="en-GB" sz="2200" dirty="0"/>
              <a:t>Assessment </a:t>
            </a:r>
            <a:r>
              <a:rPr lang="en-GB" sz="2200" b="1" dirty="0"/>
              <a:t>outcome documented </a:t>
            </a:r>
            <a:r>
              <a:rPr lang="en-GB" sz="2200" dirty="0"/>
              <a:t>in patients notes</a:t>
            </a:r>
          </a:p>
          <a:p>
            <a:r>
              <a:rPr lang="en-GB" sz="2200" dirty="0"/>
              <a:t>Where serious injury is sustained consultant should also be informed</a:t>
            </a:r>
          </a:p>
          <a:p>
            <a:pPr marL="0" indent="0">
              <a:buNone/>
            </a:pPr>
            <a:r>
              <a:rPr lang="en-GB" sz="2200" b="1" dirty="0"/>
              <a:t>DATIX reporting </a:t>
            </a:r>
          </a:p>
          <a:p>
            <a:r>
              <a:rPr lang="en-GB" sz="2200" dirty="0"/>
              <a:t>completed ASAP, incident number shared with charge nurse</a:t>
            </a:r>
          </a:p>
          <a:p>
            <a:r>
              <a:rPr lang="en-GB" sz="2200" dirty="0"/>
              <a:t>Including details of circumstances of fall and actions taken.</a:t>
            </a:r>
          </a:p>
          <a:p>
            <a:endParaRPr lang="en-GB" sz="1050" dirty="0"/>
          </a:p>
          <a:p>
            <a:pPr marL="0" indent="0">
              <a:buNone/>
            </a:pPr>
            <a:r>
              <a:rPr lang="en-GB" sz="2200" dirty="0"/>
              <a:t>All falls which involve harm are subject to incident investigation and if a fracture or death occurs they are reviewed by senior management teams. This is important to ensure safety and enable reflective practice so that lessons may be learned. </a:t>
            </a:r>
          </a:p>
        </p:txBody>
      </p:sp>
      <p:pic>
        <p:nvPicPr>
          <p:cNvPr id="1026" name="Picture 2" descr="Datix">
            <a:extLst>
              <a:ext uri="{FF2B5EF4-FFF2-40B4-BE49-F238E27FC236}">
                <a16:creationId xmlns:a16="http://schemas.microsoft.com/office/drawing/2014/main" id="{73690425-65A4-947B-005B-2A6A8F235C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637" y="5836317"/>
            <a:ext cx="2381250" cy="40005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AB733A36-B878-FCD2-E003-CFA0D6A48035}"/>
              </a:ext>
            </a:extLst>
          </p:cNvPr>
          <p:cNvGrpSpPr/>
          <p:nvPr/>
        </p:nvGrpSpPr>
        <p:grpSpPr>
          <a:xfrm>
            <a:off x="270501" y="224154"/>
            <a:ext cx="11650998" cy="861829"/>
            <a:chOff x="285741" y="235704"/>
            <a:chExt cx="11650998" cy="861829"/>
          </a:xfrm>
        </p:grpSpPr>
        <p:pic>
          <p:nvPicPr>
            <p:cNvPr id="5" name="Picture 4" descr="A blue and white logo&#10;&#10;Description automatically generated">
              <a:extLst>
                <a:ext uri="{FF2B5EF4-FFF2-40B4-BE49-F238E27FC236}">
                  <a16:creationId xmlns:a16="http://schemas.microsoft.com/office/drawing/2014/main" id="{749F2EC7-81F2-1437-A6E0-EF8C04EC8F87}"/>
                </a:ext>
              </a:extLst>
            </p:cNvPr>
            <p:cNvPicPr>
              <a:picLocks noChangeAspect="1"/>
            </p:cNvPicPr>
            <p:nvPr/>
          </p:nvPicPr>
          <p:blipFill>
            <a:blip r:embed="rId4"/>
            <a:stretch>
              <a:fillRect/>
            </a:stretch>
          </p:blipFill>
          <p:spPr>
            <a:xfrm>
              <a:off x="285741" y="235704"/>
              <a:ext cx="1052571" cy="861829"/>
            </a:xfrm>
            <a:prstGeom prst="rect">
              <a:avLst/>
            </a:prstGeom>
          </p:spPr>
        </p:pic>
        <p:pic>
          <p:nvPicPr>
            <p:cNvPr id="6" name="Picture 5" descr="Blue and white logo with text&#10;&#10;Description automatically generated">
              <a:extLst>
                <a:ext uri="{FF2B5EF4-FFF2-40B4-BE49-F238E27FC236}">
                  <a16:creationId xmlns:a16="http://schemas.microsoft.com/office/drawing/2014/main" id="{B0272472-7812-E5EC-53C5-C13B8A4F8191}"/>
                </a:ext>
              </a:extLst>
            </p:cNvPr>
            <p:cNvPicPr>
              <a:picLocks noChangeAspect="1"/>
            </p:cNvPicPr>
            <p:nvPr/>
          </p:nvPicPr>
          <p:blipFill>
            <a:blip r:embed="rId5"/>
            <a:stretch>
              <a:fillRect/>
            </a:stretch>
          </p:blipFill>
          <p:spPr>
            <a:xfrm>
              <a:off x="11222364" y="309430"/>
              <a:ext cx="714375" cy="714375"/>
            </a:xfrm>
            <a:prstGeom prst="rect">
              <a:avLst/>
            </a:prstGeom>
          </p:spPr>
        </p:pic>
      </p:grpSp>
      <p:sp>
        <p:nvSpPr>
          <p:cNvPr id="7" name="Moon 6">
            <a:extLst>
              <a:ext uri="{FF2B5EF4-FFF2-40B4-BE49-F238E27FC236}">
                <a16:creationId xmlns:a16="http://schemas.microsoft.com/office/drawing/2014/main" id="{3540048A-062B-C84C-8036-566AB4639B4A}"/>
              </a:ext>
            </a:extLst>
          </p:cNvPr>
          <p:cNvSpPr/>
          <p:nvPr/>
        </p:nvSpPr>
        <p:spPr>
          <a:xfrm>
            <a:off x="220194" y="6310250"/>
            <a:ext cx="272424" cy="342233"/>
          </a:xfrm>
          <a:prstGeom prst="mo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98780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Rectangle 12">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ctrTitle"/>
          </p:nvPr>
        </p:nvSpPr>
        <p:spPr>
          <a:xfrm>
            <a:off x="3315031" y="1380754"/>
            <a:ext cx="5561938" cy="2513516"/>
          </a:xfrm>
        </p:spPr>
        <p:txBody>
          <a:bodyPr>
            <a:normAutofit/>
          </a:bodyPr>
          <a:lstStyle/>
          <a:p>
            <a:r>
              <a:rPr lang="en-GB" dirty="0"/>
              <a:t> Scenario</a:t>
            </a:r>
          </a:p>
        </p:txBody>
      </p:sp>
      <p:sp>
        <p:nvSpPr>
          <p:cNvPr id="4" name="Subtitle 3">
            <a:extLst>
              <a:ext uri="{FF2B5EF4-FFF2-40B4-BE49-F238E27FC236}">
                <a16:creationId xmlns:a16="http://schemas.microsoft.com/office/drawing/2014/main" id="{CC0FC463-8297-EC2C-7F37-E5DEF8A386FA}"/>
              </a:ext>
            </a:extLst>
          </p:cNvPr>
          <p:cNvSpPr>
            <a:spLocks noGrp="1"/>
          </p:cNvSpPr>
          <p:nvPr>
            <p:ph type="subTitle" idx="1"/>
          </p:nvPr>
        </p:nvSpPr>
        <p:spPr>
          <a:xfrm>
            <a:off x="3315031" y="4076802"/>
            <a:ext cx="5561938" cy="1534587"/>
          </a:xfrm>
        </p:spPr>
        <p:txBody>
          <a:bodyPr>
            <a:normAutofit/>
          </a:bodyPr>
          <a:lstStyle/>
          <a:p>
            <a:endParaRPr lang="en-GB"/>
          </a:p>
        </p:txBody>
      </p:sp>
      <p:sp>
        <p:nvSpPr>
          <p:cNvPr id="17" name="Arc 16">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9" name="Oval 18">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6834" y="1153572"/>
            <a:ext cx="3200400" cy="4461163"/>
          </a:xfrm>
        </p:spPr>
        <p:txBody>
          <a:bodyPr>
            <a:normAutofit/>
          </a:bodyPr>
          <a:lstStyle/>
          <a:p>
            <a:r>
              <a:rPr lang="en-GB" dirty="0">
                <a:solidFill>
                  <a:srgbClr val="FFFFFF"/>
                </a:solidFill>
              </a:rPr>
              <a:t>Summary</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4447308" y="591344"/>
            <a:ext cx="6906491" cy="5585619"/>
          </a:xfrm>
        </p:spPr>
        <p:txBody>
          <a:bodyPr anchor="ctr">
            <a:normAutofit/>
          </a:bodyPr>
          <a:lstStyle/>
          <a:p>
            <a:r>
              <a:rPr lang="en-GB" sz="3600" dirty="0"/>
              <a:t>Reducing falls risks is a healthcare priority</a:t>
            </a:r>
          </a:p>
          <a:p>
            <a:r>
              <a:rPr lang="en-GB" sz="3600" dirty="0"/>
              <a:t>We can improve outcomes through risk management and falls prevention, using an MDT approach.</a:t>
            </a:r>
          </a:p>
          <a:p>
            <a:r>
              <a:rPr lang="en-GB" sz="3600" dirty="0"/>
              <a:t>Ensuring the falls pathway becomes embedded in practice will support this.</a:t>
            </a:r>
          </a:p>
        </p:txBody>
      </p:sp>
      <p:sp>
        <p:nvSpPr>
          <p:cNvPr id="4" name="Moon 3">
            <a:extLst>
              <a:ext uri="{FF2B5EF4-FFF2-40B4-BE49-F238E27FC236}">
                <a16:creationId xmlns:a16="http://schemas.microsoft.com/office/drawing/2014/main" id="{BF37FE15-2900-F10B-5E12-88A995D5E5D9}"/>
              </a:ext>
            </a:extLst>
          </p:cNvPr>
          <p:cNvSpPr/>
          <p:nvPr/>
        </p:nvSpPr>
        <p:spPr>
          <a:xfrm>
            <a:off x="285741" y="6082109"/>
            <a:ext cx="272424" cy="496491"/>
          </a:xfrm>
          <a:prstGeom prst="mo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E50A97-E7CC-D18F-BCAD-114073FAEB1E}"/>
              </a:ext>
            </a:extLst>
          </p:cNvPr>
          <p:cNvSpPr>
            <a:spLocks noGrp="1"/>
          </p:cNvSpPr>
          <p:nvPr>
            <p:ph type="title"/>
          </p:nvPr>
        </p:nvSpPr>
        <p:spPr>
          <a:xfrm>
            <a:off x="838200" y="365125"/>
            <a:ext cx="5558489" cy="1325563"/>
          </a:xfrm>
        </p:spPr>
        <p:txBody>
          <a:bodyPr>
            <a:normAutofit/>
          </a:bodyPr>
          <a:lstStyle/>
          <a:p>
            <a:r>
              <a:rPr lang="en-GB" dirty="0"/>
              <a:t>Next steps</a:t>
            </a:r>
          </a:p>
        </p:txBody>
      </p:sp>
      <p:sp>
        <p:nvSpPr>
          <p:cNvPr id="10" name="Freeform: Shape 9">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4954EA48-B79F-DE59-E296-9820CC4041B2}"/>
              </a:ext>
            </a:extLst>
          </p:cNvPr>
          <p:cNvSpPr>
            <a:spLocks noGrp="1"/>
          </p:cNvSpPr>
          <p:nvPr>
            <p:ph idx="1"/>
          </p:nvPr>
        </p:nvSpPr>
        <p:spPr>
          <a:xfrm>
            <a:off x="617220" y="1825625"/>
            <a:ext cx="6057900" cy="4351338"/>
          </a:xfrm>
        </p:spPr>
        <p:txBody>
          <a:bodyPr>
            <a:noAutofit/>
          </a:bodyPr>
          <a:lstStyle/>
          <a:p>
            <a:r>
              <a:rPr lang="en-GB" sz="3200" dirty="0"/>
              <a:t>How will you set about reducing falls risk in your area?</a:t>
            </a:r>
          </a:p>
          <a:p>
            <a:endParaRPr lang="en-GB" sz="3200" dirty="0"/>
          </a:p>
          <a:p>
            <a:r>
              <a:rPr lang="en-GB" sz="3200" dirty="0"/>
              <a:t>Any questions for us?</a:t>
            </a:r>
          </a:p>
          <a:p>
            <a:r>
              <a:rPr lang="en-GB" sz="3200" dirty="0"/>
              <a:t>Further clarification needed?</a:t>
            </a:r>
          </a:p>
          <a:p>
            <a:r>
              <a:rPr lang="en-GB" sz="3200" dirty="0"/>
              <a:t>Materials, including presentation and handouts, will be available on the falls intranet pages</a:t>
            </a:r>
          </a:p>
          <a:p>
            <a:endParaRPr lang="en-GB" dirty="0"/>
          </a:p>
        </p:txBody>
      </p:sp>
      <p:sp>
        <p:nvSpPr>
          <p:cNvPr id="12" name="Oval 11">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Block Arc 13">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8" name="Straight Connector 17">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2599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4422889" y="636190"/>
            <a:ext cx="7210946" cy="5585619"/>
          </a:xfrm>
        </p:spPr>
        <p:txBody>
          <a:bodyPr anchor="ctr">
            <a:normAutofit/>
          </a:bodyPr>
          <a:lstStyle/>
          <a:p>
            <a:r>
              <a:rPr lang="en-GB" sz="3600" dirty="0"/>
              <a:t>Statistics and health care priorities</a:t>
            </a:r>
          </a:p>
          <a:p>
            <a:r>
              <a:rPr lang="en-GB" sz="3600" dirty="0"/>
              <a:t>Falls and why they happen</a:t>
            </a:r>
          </a:p>
          <a:p>
            <a:r>
              <a:rPr lang="en-GB" sz="3600" dirty="0"/>
              <a:t>Assessing falls risk</a:t>
            </a:r>
          </a:p>
          <a:p>
            <a:r>
              <a:rPr lang="en-GB" sz="3600" dirty="0"/>
              <a:t>Improving outcomes through risk management and falls prevention interventions</a:t>
            </a:r>
          </a:p>
          <a:p>
            <a:r>
              <a:rPr lang="en-GB" sz="3600" dirty="0"/>
              <a:t>Enhanced measures</a:t>
            </a:r>
          </a:p>
          <a:p>
            <a:r>
              <a:rPr lang="en-GB" sz="3600" dirty="0"/>
              <a:t>Post falls assessment and care</a:t>
            </a:r>
          </a:p>
        </p:txBody>
      </p:sp>
      <p:sp>
        <p:nvSpPr>
          <p:cNvPr id="2" name="TextBox 1">
            <a:extLst>
              <a:ext uri="{FF2B5EF4-FFF2-40B4-BE49-F238E27FC236}">
                <a16:creationId xmlns:a16="http://schemas.microsoft.com/office/drawing/2014/main" id="{53DF037A-DA61-4315-BF1D-D573A432AABE}"/>
              </a:ext>
            </a:extLst>
          </p:cNvPr>
          <p:cNvSpPr txBox="1"/>
          <p:nvPr/>
        </p:nvSpPr>
        <p:spPr>
          <a:xfrm>
            <a:off x="427139" y="2921167"/>
            <a:ext cx="3312993" cy="1015663"/>
          </a:xfrm>
          <a:prstGeom prst="rect">
            <a:avLst/>
          </a:prstGeom>
          <a:noFill/>
        </p:spPr>
        <p:txBody>
          <a:bodyPr wrap="square" rtlCol="0">
            <a:spAutoFit/>
          </a:bodyPr>
          <a:lstStyle/>
          <a:p>
            <a:pPr marL="0" indent="0" algn="l">
              <a:buNone/>
            </a:pPr>
            <a:r>
              <a:rPr lang="en-GB" sz="6000" dirty="0">
                <a:solidFill>
                  <a:schemeClr val="bg1"/>
                </a:solidFill>
              </a:rPr>
              <a:t>Contents</a:t>
            </a:r>
          </a:p>
        </p:txBody>
      </p:sp>
      <p:grpSp>
        <p:nvGrpSpPr>
          <p:cNvPr id="4" name="Group 3">
            <a:extLst>
              <a:ext uri="{FF2B5EF4-FFF2-40B4-BE49-F238E27FC236}">
                <a16:creationId xmlns:a16="http://schemas.microsoft.com/office/drawing/2014/main" id="{DF7577B9-D248-7BBD-71A3-BA31376816D3}"/>
              </a:ext>
            </a:extLst>
          </p:cNvPr>
          <p:cNvGrpSpPr/>
          <p:nvPr/>
        </p:nvGrpSpPr>
        <p:grpSpPr>
          <a:xfrm>
            <a:off x="285741" y="235704"/>
            <a:ext cx="11650998" cy="861829"/>
            <a:chOff x="285741" y="235704"/>
            <a:chExt cx="11650998" cy="861829"/>
          </a:xfrm>
        </p:grpSpPr>
        <p:pic>
          <p:nvPicPr>
            <p:cNvPr id="5" name="Picture 4" descr="A blue and white logo&#10;&#10;Description automatically generated">
              <a:extLst>
                <a:ext uri="{FF2B5EF4-FFF2-40B4-BE49-F238E27FC236}">
                  <a16:creationId xmlns:a16="http://schemas.microsoft.com/office/drawing/2014/main" id="{AA40EDC4-8191-2871-4815-E688EF58092D}"/>
                </a:ext>
              </a:extLst>
            </p:cNvPr>
            <p:cNvPicPr>
              <a:picLocks noChangeAspect="1"/>
            </p:cNvPicPr>
            <p:nvPr/>
          </p:nvPicPr>
          <p:blipFill>
            <a:blip r:embed="rId3"/>
            <a:stretch>
              <a:fillRect/>
            </a:stretch>
          </p:blipFill>
          <p:spPr>
            <a:xfrm>
              <a:off x="285741" y="235704"/>
              <a:ext cx="1052571" cy="861829"/>
            </a:xfrm>
            <a:prstGeom prst="rect">
              <a:avLst/>
            </a:prstGeom>
          </p:spPr>
        </p:pic>
        <p:pic>
          <p:nvPicPr>
            <p:cNvPr id="6" name="Picture 5" descr="Blue and white logo with text&#10;&#10;Description automatically generated">
              <a:extLst>
                <a:ext uri="{FF2B5EF4-FFF2-40B4-BE49-F238E27FC236}">
                  <a16:creationId xmlns:a16="http://schemas.microsoft.com/office/drawing/2014/main" id="{9C95C801-59A0-E2B2-751B-47F50218EC81}"/>
                </a:ext>
              </a:extLst>
            </p:cNvPr>
            <p:cNvPicPr>
              <a:picLocks noChangeAspect="1"/>
            </p:cNvPicPr>
            <p:nvPr/>
          </p:nvPicPr>
          <p:blipFill>
            <a:blip r:embed="rId4"/>
            <a:stretch>
              <a:fillRect/>
            </a:stretch>
          </p:blipFill>
          <p:spPr>
            <a:xfrm>
              <a:off x="11222364" y="309430"/>
              <a:ext cx="714375" cy="714375"/>
            </a:xfrm>
            <a:prstGeom prst="rect">
              <a:avLst/>
            </a:prstGeom>
          </p:spPr>
        </p:pic>
      </p:grpSp>
    </p:spTree>
    <p:extLst>
      <p:ext uri="{BB962C8B-B14F-4D97-AF65-F5344CB8AC3E}">
        <p14:creationId xmlns:p14="http://schemas.microsoft.com/office/powerpoint/2010/main" val="955461765"/>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DF7577B9-D248-7BBD-71A3-BA31376816D3}"/>
              </a:ext>
            </a:extLst>
          </p:cNvPr>
          <p:cNvGrpSpPr/>
          <p:nvPr/>
        </p:nvGrpSpPr>
        <p:grpSpPr>
          <a:xfrm>
            <a:off x="285741" y="235704"/>
            <a:ext cx="11650998" cy="861829"/>
            <a:chOff x="285741" y="235704"/>
            <a:chExt cx="11650998" cy="861829"/>
          </a:xfrm>
        </p:grpSpPr>
        <p:pic>
          <p:nvPicPr>
            <p:cNvPr id="5" name="Picture 4" descr="A blue and white logo&#10;&#10;Description automatically generated">
              <a:extLst>
                <a:ext uri="{FF2B5EF4-FFF2-40B4-BE49-F238E27FC236}">
                  <a16:creationId xmlns:a16="http://schemas.microsoft.com/office/drawing/2014/main" id="{AA40EDC4-8191-2871-4815-E688EF58092D}"/>
                </a:ext>
              </a:extLst>
            </p:cNvPr>
            <p:cNvPicPr>
              <a:picLocks noChangeAspect="1"/>
            </p:cNvPicPr>
            <p:nvPr/>
          </p:nvPicPr>
          <p:blipFill>
            <a:blip r:embed="rId3"/>
            <a:stretch>
              <a:fillRect/>
            </a:stretch>
          </p:blipFill>
          <p:spPr>
            <a:xfrm>
              <a:off x="285741" y="235704"/>
              <a:ext cx="1052571" cy="861829"/>
            </a:xfrm>
            <a:prstGeom prst="rect">
              <a:avLst/>
            </a:prstGeom>
          </p:spPr>
        </p:pic>
        <p:pic>
          <p:nvPicPr>
            <p:cNvPr id="6" name="Picture 5" descr="Blue and white logo with text&#10;&#10;Description automatically generated">
              <a:extLst>
                <a:ext uri="{FF2B5EF4-FFF2-40B4-BE49-F238E27FC236}">
                  <a16:creationId xmlns:a16="http://schemas.microsoft.com/office/drawing/2014/main" id="{9C95C801-59A0-E2B2-751B-47F50218EC81}"/>
                </a:ext>
              </a:extLst>
            </p:cNvPr>
            <p:cNvPicPr>
              <a:picLocks noChangeAspect="1"/>
            </p:cNvPicPr>
            <p:nvPr/>
          </p:nvPicPr>
          <p:blipFill>
            <a:blip r:embed="rId4"/>
            <a:stretch>
              <a:fillRect/>
            </a:stretch>
          </p:blipFill>
          <p:spPr>
            <a:xfrm>
              <a:off x="11222364" y="309430"/>
              <a:ext cx="714375" cy="714375"/>
            </a:xfrm>
            <a:prstGeom prst="rect">
              <a:avLst/>
            </a:prstGeom>
          </p:spPr>
        </p:pic>
      </p:grpSp>
      <p:pic>
        <p:nvPicPr>
          <p:cNvPr id="1026" name="Picture 2"/>
          <p:cNvPicPr>
            <a:picLocks noChangeAspect="1" noChangeArrowheads="1"/>
          </p:cNvPicPr>
          <p:nvPr/>
        </p:nvPicPr>
        <p:blipFill>
          <a:blip r:embed="rId5"/>
          <a:srcRect/>
          <a:stretch>
            <a:fillRect/>
          </a:stretch>
        </p:blipFill>
        <p:spPr bwMode="auto">
          <a:xfrm>
            <a:off x="3314700" y="266700"/>
            <a:ext cx="6248400" cy="6248400"/>
          </a:xfrm>
          <a:prstGeom prst="rect">
            <a:avLst/>
          </a:prstGeom>
          <a:noFill/>
          <a:ln w="9525">
            <a:noFill/>
            <a:miter lim="800000"/>
            <a:headEnd/>
            <a:tailEnd/>
          </a:ln>
        </p:spPr>
      </p:pic>
    </p:spTree>
    <p:extLst>
      <p:ext uri="{BB962C8B-B14F-4D97-AF65-F5344CB8AC3E}">
        <p14:creationId xmlns:p14="http://schemas.microsoft.com/office/powerpoint/2010/main" val="955461765"/>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References &amp; Resources</a:t>
            </a:r>
          </a:p>
        </p:txBody>
      </p:sp>
      <p:sp>
        <p:nvSpPr>
          <p:cNvPr id="3" name="Content Placeholder 2"/>
          <p:cNvSpPr>
            <a:spLocks noGrp="1"/>
          </p:cNvSpPr>
          <p:nvPr>
            <p:ph idx="1"/>
          </p:nvPr>
        </p:nvSpPr>
        <p:spPr/>
        <p:txBody>
          <a:bodyPr>
            <a:normAutofit fontScale="77500" lnSpcReduction="20000"/>
          </a:bodyPr>
          <a:lstStyle/>
          <a:p>
            <a:r>
              <a:rPr lang="en-GB" dirty="0">
                <a:hlinkClick r:id="rId2"/>
              </a:rPr>
              <a:t>Policy and Protocol for the Assessment and Management of Adult Hospital Patients with Falls (</a:t>
            </a:r>
            <a:r>
              <a:rPr lang="en-GB" dirty="0" err="1">
                <a:hlinkClick r:id="rId2"/>
              </a:rPr>
              <a:t>nhslothian.scot</a:t>
            </a:r>
            <a:r>
              <a:rPr lang="en-GB" dirty="0">
                <a:hlinkClick r:id="rId2"/>
              </a:rPr>
              <a:t>)</a:t>
            </a:r>
            <a:endParaRPr lang="en-GB" dirty="0"/>
          </a:p>
          <a:p>
            <a:r>
              <a:rPr lang="en-GB" dirty="0">
                <a:hlinkClick r:id="rId3"/>
              </a:rPr>
              <a:t>NAIF annual report 2023 | RCP London</a:t>
            </a:r>
            <a:endParaRPr lang="en-GB" dirty="0"/>
          </a:p>
          <a:p>
            <a:r>
              <a:rPr lang="en-GB" dirty="0">
                <a:hlinkClick r:id="rId4"/>
              </a:rPr>
              <a:t>World guidelines for falls prevention and management for older adults: a global initiative | Age and Ageing | Oxford Academic (oup.com)</a:t>
            </a:r>
            <a:endParaRPr lang="en-GB" dirty="0"/>
          </a:p>
          <a:p>
            <a:r>
              <a:rPr lang="en-GB" dirty="0">
                <a:hlinkClick r:id="rId5"/>
              </a:rPr>
              <a:t>Overview | Falls in older people: assessing risk and prevention | Guidance | NICE</a:t>
            </a:r>
            <a:endParaRPr lang="en-GB" dirty="0"/>
          </a:p>
          <a:p>
            <a:r>
              <a:rPr lang="en-GB" dirty="0">
                <a:hlinkClick r:id="rId6"/>
              </a:rPr>
              <a:t>Breast Care Nurse Service (scot.nhs.uk)</a:t>
            </a:r>
            <a:r>
              <a:rPr lang="en-GB" dirty="0"/>
              <a:t> (falls sensor leaflet – no idea why it says this!!)</a:t>
            </a:r>
          </a:p>
          <a:p>
            <a:r>
              <a:rPr lang="en-GB" dirty="0">
                <a:hlinkClick r:id="rId7"/>
              </a:rPr>
              <a:t>Falls Sensor Guidelines v4 (scot.nhs.uk)</a:t>
            </a:r>
            <a:endParaRPr lang="en-GB" dirty="0"/>
          </a:p>
          <a:p>
            <a:r>
              <a:rPr lang="en-GB" dirty="0"/>
              <a:t>Jacqueline C T Close, Stephen R Lord, Fall prevention in older people: past, present and future, </a:t>
            </a:r>
            <a:r>
              <a:rPr lang="en-GB" i="1" dirty="0"/>
              <a:t>Age and Ageing</a:t>
            </a:r>
            <a:r>
              <a:rPr lang="en-GB" dirty="0"/>
              <a:t>, Volume 51, Issue 6, June 2022, afac105, </a:t>
            </a:r>
            <a:r>
              <a:rPr lang="en-GB" dirty="0">
                <a:hlinkClick r:id="rId8"/>
              </a:rPr>
              <a:t>https://doi.org/10.1093/ageing/afac105</a:t>
            </a:r>
            <a:endParaRPr lang="en-GB" dirty="0"/>
          </a:p>
          <a:p>
            <a:r>
              <a:rPr lang="en-GB" dirty="0">
                <a:hlinkClick r:id="rId9"/>
              </a:rPr>
              <a:t>Ambition 4. Target more specialist, personalised care and support - National falls and fracture prevention strategy 2019-2024 draft: consultation - </a:t>
            </a:r>
            <a:r>
              <a:rPr lang="en-GB" dirty="0" err="1">
                <a:hlinkClick r:id="rId9"/>
              </a:rPr>
              <a:t>gov.scot</a:t>
            </a:r>
            <a:r>
              <a:rPr lang="en-GB" dirty="0">
                <a:hlinkClick r:id="rId9"/>
              </a:rPr>
              <a:t> (www.gov.scot)</a:t>
            </a:r>
            <a:endParaRPr lang="en-GB" dirty="0"/>
          </a:p>
        </p:txBody>
      </p:sp>
    </p:spTree>
    <p:extLst>
      <p:ext uri="{BB962C8B-B14F-4D97-AF65-F5344CB8AC3E}">
        <p14:creationId xmlns:p14="http://schemas.microsoft.com/office/powerpoint/2010/main" val="26382894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 name="Title 1">
            <a:extLst>
              <a:ext uri="{FF2B5EF4-FFF2-40B4-BE49-F238E27FC236}">
                <a16:creationId xmlns:a16="http://schemas.microsoft.com/office/drawing/2014/main" id="{FAF7A40F-8720-465A-16F0-A2912733A457}"/>
              </a:ext>
            </a:extLst>
          </p:cNvPr>
          <p:cNvSpPr txBox="1">
            <a:spLocks/>
          </p:cNvSpPr>
          <p:nvPr/>
        </p:nvSpPr>
        <p:spPr>
          <a:xfrm>
            <a:off x="558165" y="2481079"/>
            <a:ext cx="3860411" cy="189584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6000" dirty="0">
                <a:solidFill>
                  <a:schemeClr val="bg1"/>
                </a:solidFill>
              </a:rPr>
              <a:t>SPSP Falls reduction</a:t>
            </a:r>
          </a:p>
        </p:txBody>
      </p:sp>
      <p:grpSp>
        <p:nvGrpSpPr>
          <p:cNvPr id="13" name="Group 12">
            <a:extLst>
              <a:ext uri="{FF2B5EF4-FFF2-40B4-BE49-F238E27FC236}">
                <a16:creationId xmlns:a16="http://schemas.microsoft.com/office/drawing/2014/main" id="{4C1567FB-35A7-4534-7E5D-DEF1D00DAB7D}"/>
              </a:ext>
            </a:extLst>
          </p:cNvPr>
          <p:cNvGrpSpPr/>
          <p:nvPr/>
        </p:nvGrpSpPr>
        <p:grpSpPr>
          <a:xfrm>
            <a:off x="4321556" y="691489"/>
            <a:ext cx="7244381" cy="3335021"/>
            <a:chOff x="4323180" y="666244"/>
            <a:chExt cx="7244381" cy="3335021"/>
          </a:xfrm>
        </p:grpSpPr>
        <p:sp>
          <p:nvSpPr>
            <p:cNvPr id="14" name="Free-form: Shape 13">
              <a:extLst>
                <a:ext uri="{FF2B5EF4-FFF2-40B4-BE49-F238E27FC236}">
                  <a16:creationId xmlns:a16="http://schemas.microsoft.com/office/drawing/2014/main" id="{59FB7FB0-2B79-F0F4-FF01-2588E1EA550E}"/>
                </a:ext>
              </a:extLst>
            </p:cNvPr>
            <p:cNvSpPr/>
            <p:nvPr/>
          </p:nvSpPr>
          <p:spPr>
            <a:xfrm>
              <a:off x="8278280" y="666244"/>
              <a:ext cx="3289281" cy="1625767"/>
            </a:xfrm>
            <a:custGeom>
              <a:avLst/>
              <a:gdLst>
                <a:gd name="connsiteX0" fmla="*/ 270967 w 1625767"/>
                <a:gd name="connsiteY0" fmla="*/ 0 h 3289281"/>
                <a:gd name="connsiteX1" fmla="*/ 1354800 w 1625767"/>
                <a:gd name="connsiteY1" fmla="*/ 0 h 3289281"/>
                <a:gd name="connsiteX2" fmla="*/ 1625767 w 1625767"/>
                <a:gd name="connsiteY2" fmla="*/ 270967 h 3289281"/>
                <a:gd name="connsiteX3" fmla="*/ 1625767 w 1625767"/>
                <a:gd name="connsiteY3" fmla="*/ 3289281 h 3289281"/>
                <a:gd name="connsiteX4" fmla="*/ 1625767 w 1625767"/>
                <a:gd name="connsiteY4" fmla="*/ 3289281 h 3289281"/>
                <a:gd name="connsiteX5" fmla="*/ 0 w 1625767"/>
                <a:gd name="connsiteY5" fmla="*/ 3289281 h 3289281"/>
                <a:gd name="connsiteX6" fmla="*/ 0 w 1625767"/>
                <a:gd name="connsiteY6" fmla="*/ 3289281 h 3289281"/>
                <a:gd name="connsiteX7" fmla="*/ 0 w 1625767"/>
                <a:gd name="connsiteY7" fmla="*/ 270967 h 3289281"/>
                <a:gd name="connsiteX8" fmla="*/ 270967 w 1625767"/>
                <a:gd name="connsiteY8" fmla="*/ 0 h 3289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5767" h="3289281">
                  <a:moveTo>
                    <a:pt x="1625767" y="548226"/>
                  </a:moveTo>
                  <a:lnTo>
                    <a:pt x="1625767" y="2741055"/>
                  </a:lnTo>
                  <a:cubicBezTo>
                    <a:pt x="1625767" y="3043831"/>
                    <a:pt x="1565805" y="3289280"/>
                    <a:pt x="1491838" y="3289280"/>
                  </a:cubicBezTo>
                  <a:lnTo>
                    <a:pt x="0" y="3289280"/>
                  </a:lnTo>
                  <a:lnTo>
                    <a:pt x="0" y="3289280"/>
                  </a:lnTo>
                  <a:lnTo>
                    <a:pt x="0" y="1"/>
                  </a:lnTo>
                  <a:lnTo>
                    <a:pt x="0" y="1"/>
                  </a:lnTo>
                  <a:lnTo>
                    <a:pt x="1491838" y="1"/>
                  </a:lnTo>
                  <a:cubicBezTo>
                    <a:pt x="1565805" y="1"/>
                    <a:pt x="1625767" y="245450"/>
                    <a:pt x="1625767" y="548226"/>
                  </a:cubicBezTo>
                  <a:close/>
                </a:path>
              </a:pathLst>
            </a:custGeom>
          </p:spPr>
          <p:style>
            <a:lnRef idx="1">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83821" tIns="121272" rIns="163182" bIns="121274" numCol="1" spcCol="1270" anchor="ctr" anchorCtr="0">
              <a:noAutofit/>
            </a:bodyPr>
            <a:lstStyle/>
            <a:p>
              <a:pPr marL="228600" lvl="1" indent="-228600" algn="l" defTabSz="977900">
                <a:lnSpc>
                  <a:spcPct val="90000"/>
                </a:lnSpc>
                <a:spcBef>
                  <a:spcPct val="0"/>
                </a:spcBef>
                <a:spcAft>
                  <a:spcPct val="15000"/>
                </a:spcAft>
                <a:buChar char="•"/>
              </a:pPr>
              <a:r>
                <a:rPr lang="en-US" sz="2200" kern="1200" dirty="0"/>
                <a:t>20% reduction in inpatient falls</a:t>
              </a:r>
            </a:p>
            <a:p>
              <a:pPr marL="228600" lvl="1" indent="-228600" algn="l" defTabSz="977900">
                <a:lnSpc>
                  <a:spcPct val="90000"/>
                </a:lnSpc>
                <a:spcBef>
                  <a:spcPct val="0"/>
                </a:spcBef>
                <a:spcAft>
                  <a:spcPct val="15000"/>
                </a:spcAft>
                <a:buChar char="•"/>
              </a:pPr>
              <a:r>
                <a:rPr lang="en-US" sz="2200" kern="1200" dirty="0"/>
                <a:t>30% reduction in inpatient falls with harm</a:t>
              </a:r>
            </a:p>
          </p:txBody>
        </p:sp>
        <p:sp>
          <p:nvSpPr>
            <p:cNvPr id="15" name="Free-form: Shape 14">
              <a:extLst>
                <a:ext uri="{FF2B5EF4-FFF2-40B4-BE49-F238E27FC236}">
                  <a16:creationId xmlns:a16="http://schemas.microsoft.com/office/drawing/2014/main" id="{D96B18DF-7D22-349B-5CFD-59930BE0F85C}"/>
                </a:ext>
              </a:extLst>
            </p:cNvPr>
            <p:cNvSpPr/>
            <p:nvPr/>
          </p:nvSpPr>
          <p:spPr>
            <a:xfrm>
              <a:off x="4323180" y="671936"/>
              <a:ext cx="3858079" cy="1627186"/>
            </a:xfrm>
            <a:custGeom>
              <a:avLst/>
              <a:gdLst>
                <a:gd name="connsiteX0" fmla="*/ 0 w 3858079"/>
                <a:gd name="connsiteY0" fmla="*/ 271203 h 1627186"/>
                <a:gd name="connsiteX1" fmla="*/ 271203 w 3858079"/>
                <a:gd name="connsiteY1" fmla="*/ 0 h 1627186"/>
                <a:gd name="connsiteX2" fmla="*/ 3586876 w 3858079"/>
                <a:gd name="connsiteY2" fmla="*/ 0 h 1627186"/>
                <a:gd name="connsiteX3" fmla="*/ 3858079 w 3858079"/>
                <a:gd name="connsiteY3" fmla="*/ 271203 h 1627186"/>
                <a:gd name="connsiteX4" fmla="*/ 3858079 w 3858079"/>
                <a:gd name="connsiteY4" fmla="*/ 1355983 h 1627186"/>
                <a:gd name="connsiteX5" fmla="*/ 3586876 w 3858079"/>
                <a:gd name="connsiteY5" fmla="*/ 1627186 h 1627186"/>
                <a:gd name="connsiteX6" fmla="*/ 271203 w 3858079"/>
                <a:gd name="connsiteY6" fmla="*/ 1627186 h 1627186"/>
                <a:gd name="connsiteX7" fmla="*/ 0 w 3858079"/>
                <a:gd name="connsiteY7" fmla="*/ 1355983 h 1627186"/>
                <a:gd name="connsiteX8" fmla="*/ 0 w 3858079"/>
                <a:gd name="connsiteY8" fmla="*/ 271203 h 1627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58079" h="1627186">
                  <a:moveTo>
                    <a:pt x="0" y="271203"/>
                  </a:moveTo>
                  <a:cubicBezTo>
                    <a:pt x="0" y="121422"/>
                    <a:pt x="121422" y="0"/>
                    <a:pt x="271203" y="0"/>
                  </a:cubicBezTo>
                  <a:lnTo>
                    <a:pt x="3586876" y="0"/>
                  </a:lnTo>
                  <a:cubicBezTo>
                    <a:pt x="3736657" y="0"/>
                    <a:pt x="3858079" y="121422"/>
                    <a:pt x="3858079" y="271203"/>
                  </a:cubicBezTo>
                  <a:lnTo>
                    <a:pt x="3858079" y="1355983"/>
                  </a:lnTo>
                  <a:cubicBezTo>
                    <a:pt x="3858079" y="1505764"/>
                    <a:pt x="3736657" y="1627186"/>
                    <a:pt x="3586876" y="1627186"/>
                  </a:cubicBezTo>
                  <a:lnTo>
                    <a:pt x="271203" y="1627186"/>
                  </a:lnTo>
                  <a:cubicBezTo>
                    <a:pt x="121422" y="1627186"/>
                    <a:pt x="0" y="1505764"/>
                    <a:pt x="0" y="1355983"/>
                  </a:cubicBezTo>
                  <a:lnTo>
                    <a:pt x="0" y="271203"/>
                  </a:lnTo>
                  <a:close/>
                </a:path>
              </a:pathLst>
            </a:custGeom>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201353" tIns="140393" rIns="201353" bIns="140393" numCol="1" spcCol="1270" anchor="ctr" anchorCtr="0">
              <a:noAutofit/>
            </a:bodyPr>
            <a:lstStyle/>
            <a:p>
              <a:pPr marL="0" lvl="0" indent="0" algn="ctr" defTabSz="1422400">
                <a:lnSpc>
                  <a:spcPct val="90000"/>
                </a:lnSpc>
                <a:spcBef>
                  <a:spcPct val="0"/>
                </a:spcBef>
                <a:spcAft>
                  <a:spcPct val="35000"/>
                </a:spcAft>
                <a:buNone/>
              </a:pPr>
              <a:r>
                <a:rPr lang="en-US" sz="3200" kern="1200" dirty="0"/>
                <a:t>National SPSP Inpatient falls reduction targets:</a:t>
              </a:r>
            </a:p>
          </p:txBody>
        </p:sp>
        <p:sp>
          <p:nvSpPr>
            <p:cNvPr id="16" name="Free-form: Shape 15">
              <a:extLst>
                <a:ext uri="{FF2B5EF4-FFF2-40B4-BE49-F238E27FC236}">
                  <a16:creationId xmlns:a16="http://schemas.microsoft.com/office/drawing/2014/main" id="{BA365E00-829A-13F6-8A98-D992CE7FF88D}"/>
                </a:ext>
              </a:extLst>
            </p:cNvPr>
            <p:cNvSpPr/>
            <p:nvPr/>
          </p:nvSpPr>
          <p:spPr>
            <a:xfrm>
              <a:off x="4420200" y="2374079"/>
              <a:ext cx="7143633" cy="1627186"/>
            </a:xfrm>
            <a:custGeom>
              <a:avLst/>
              <a:gdLst>
                <a:gd name="connsiteX0" fmla="*/ 0 w 7143633"/>
                <a:gd name="connsiteY0" fmla="*/ 271203 h 1627186"/>
                <a:gd name="connsiteX1" fmla="*/ 271203 w 7143633"/>
                <a:gd name="connsiteY1" fmla="*/ 0 h 1627186"/>
                <a:gd name="connsiteX2" fmla="*/ 6872430 w 7143633"/>
                <a:gd name="connsiteY2" fmla="*/ 0 h 1627186"/>
                <a:gd name="connsiteX3" fmla="*/ 7143633 w 7143633"/>
                <a:gd name="connsiteY3" fmla="*/ 271203 h 1627186"/>
                <a:gd name="connsiteX4" fmla="*/ 7143633 w 7143633"/>
                <a:gd name="connsiteY4" fmla="*/ 1355983 h 1627186"/>
                <a:gd name="connsiteX5" fmla="*/ 6872430 w 7143633"/>
                <a:gd name="connsiteY5" fmla="*/ 1627186 h 1627186"/>
                <a:gd name="connsiteX6" fmla="*/ 271203 w 7143633"/>
                <a:gd name="connsiteY6" fmla="*/ 1627186 h 1627186"/>
                <a:gd name="connsiteX7" fmla="*/ 0 w 7143633"/>
                <a:gd name="connsiteY7" fmla="*/ 1355983 h 1627186"/>
                <a:gd name="connsiteX8" fmla="*/ 0 w 7143633"/>
                <a:gd name="connsiteY8" fmla="*/ 271203 h 1627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3633" h="1627186">
                  <a:moveTo>
                    <a:pt x="0" y="271203"/>
                  </a:moveTo>
                  <a:cubicBezTo>
                    <a:pt x="0" y="121422"/>
                    <a:pt x="121422" y="0"/>
                    <a:pt x="271203" y="0"/>
                  </a:cubicBezTo>
                  <a:lnTo>
                    <a:pt x="6872430" y="0"/>
                  </a:lnTo>
                  <a:cubicBezTo>
                    <a:pt x="7022211" y="0"/>
                    <a:pt x="7143633" y="121422"/>
                    <a:pt x="7143633" y="271203"/>
                  </a:cubicBezTo>
                  <a:lnTo>
                    <a:pt x="7143633" y="1355983"/>
                  </a:lnTo>
                  <a:cubicBezTo>
                    <a:pt x="7143633" y="1505764"/>
                    <a:pt x="7022211" y="1627186"/>
                    <a:pt x="6872430" y="1627186"/>
                  </a:cubicBezTo>
                  <a:lnTo>
                    <a:pt x="271203" y="1627186"/>
                  </a:lnTo>
                  <a:cubicBezTo>
                    <a:pt x="121422" y="1627186"/>
                    <a:pt x="0" y="1505764"/>
                    <a:pt x="0" y="1355983"/>
                  </a:cubicBezTo>
                  <a:lnTo>
                    <a:pt x="0" y="271203"/>
                  </a:lnTo>
                  <a:close/>
                </a:path>
              </a:pathLst>
            </a:custGeom>
          </p:spPr>
          <p:style>
            <a:lnRef idx="0">
              <a:schemeClr val="lt1">
                <a:hueOff val="0"/>
                <a:satOff val="0"/>
                <a:lumOff val="0"/>
                <a:alphaOff val="0"/>
              </a:schemeClr>
            </a:lnRef>
            <a:fillRef idx="3">
              <a:schemeClr val="accent5">
                <a:hueOff val="-6758543"/>
                <a:satOff val="-17419"/>
                <a:lumOff val="-11765"/>
                <a:alphaOff val="0"/>
              </a:schemeClr>
            </a:fillRef>
            <a:effectRef idx="2">
              <a:schemeClr val="accent5">
                <a:hueOff val="-6758543"/>
                <a:satOff val="-17419"/>
                <a:lumOff val="-11765"/>
                <a:alphaOff val="0"/>
              </a:schemeClr>
            </a:effectRef>
            <a:fontRef idx="minor">
              <a:schemeClr val="lt1"/>
            </a:fontRef>
          </p:style>
          <p:txBody>
            <a:bodyPr spcFirstLastPara="0" vert="horz" wrap="square" lIns="201353" tIns="140393" rIns="201353" bIns="140393" numCol="1" spcCol="1270" anchor="ctr" anchorCtr="0">
              <a:noAutofit/>
            </a:bodyPr>
            <a:lstStyle/>
            <a:p>
              <a:pPr marL="0" lvl="0" indent="0" algn="ctr" defTabSz="1422400">
                <a:lnSpc>
                  <a:spcPct val="90000"/>
                </a:lnSpc>
                <a:spcBef>
                  <a:spcPct val="0"/>
                </a:spcBef>
                <a:spcAft>
                  <a:spcPct val="35000"/>
                </a:spcAft>
                <a:buNone/>
              </a:pPr>
              <a:r>
                <a:rPr lang="en-US" sz="3200" kern="1200" dirty="0"/>
                <a:t>By March 2024</a:t>
              </a:r>
            </a:p>
          </p:txBody>
        </p:sp>
      </p:grpSp>
      <p:sp>
        <p:nvSpPr>
          <p:cNvPr id="7" name="Content Placeholder 2">
            <a:extLst>
              <a:ext uri="{FF2B5EF4-FFF2-40B4-BE49-F238E27FC236}">
                <a16:creationId xmlns:a16="http://schemas.microsoft.com/office/drawing/2014/main" id="{5C395AC5-5D46-48CB-49D6-C2775D6C1D24}"/>
              </a:ext>
            </a:extLst>
          </p:cNvPr>
          <p:cNvSpPr>
            <a:spLocks noGrp="1"/>
          </p:cNvSpPr>
          <p:nvPr>
            <p:ph idx="1"/>
          </p:nvPr>
        </p:nvSpPr>
        <p:spPr>
          <a:xfrm>
            <a:off x="4303734" y="4176425"/>
            <a:ext cx="7441991" cy="931653"/>
          </a:xfrm>
        </p:spPr>
        <p:txBody>
          <a:bodyPr/>
          <a:lstStyle/>
          <a:p>
            <a:pPr marL="0" indent="0">
              <a:buNone/>
            </a:pPr>
            <a:r>
              <a:rPr lang="en-GB" dirty="0">
                <a:hlinkClick r:id="rId3"/>
              </a:rPr>
              <a:t>Falls | Scottish Patient Safety Programme (SPSP) | </a:t>
            </a:r>
            <a:r>
              <a:rPr lang="en-GB" dirty="0" err="1">
                <a:hlinkClick r:id="rId3"/>
              </a:rPr>
              <a:t>ihub</a:t>
            </a:r>
            <a:r>
              <a:rPr lang="en-GB" dirty="0">
                <a:hlinkClick r:id="rId3"/>
              </a:rPr>
              <a:t> - Falls</a:t>
            </a:r>
            <a:endParaRPr lang="en-GB" dirty="0"/>
          </a:p>
        </p:txBody>
      </p:sp>
      <p:pic>
        <p:nvPicPr>
          <p:cNvPr id="9" name="Picture 8">
            <a:extLst>
              <a:ext uri="{FF2B5EF4-FFF2-40B4-BE49-F238E27FC236}">
                <a16:creationId xmlns:a16="http://schemas.microsoft.com/office/drawing/2014/main" id="{9B327273-A6BF-73D5-EB1E-4266C310DA5C}"/>
              </a:ext>
            </a:extLst>
          </p:cNvPr>
          <p:cNvPicPr>
            <a:picLocks noChangeAspect="1"/>
          </p:cNvPicPr>
          <p:nvPr/>
        </p:nvPicPr>
        <p:blipFill>
          <a:blip r:embed="rId4"/>
          <a:stretch>
            <a:fillRect/>
          </a:stretch>
        </p:blipFill>
        <p:spPr>
          <a:xfrm>
            <a:off x="6295384" y="4889896"/>
            <a:ext cx="3017895" cy="1771095"/>
          </a:xfrm>
          <a:prstGeom prst="rect">
            <a:avLst/>
          </a:prstGeom>
        </p:spPr>
      </p:pic>
      <p:grpSp>
        <p:nvGrpSpPr>
          <p:cNvPr id="2" name="Group 1">
            <a:extLst>
              <a:ext uri="{FF2B5EF4-FFF2-40B4-BE49-F238E27FC236}">
                <a16:creationId xmlns:a16="http://schemas.microsoft.com/office/drawing/2014/main" id="{6F9EC36F-393A-DB89-03DD-9D52585B77A7}"/>
              </a:ext>
            </a:extLst>
          </p:cNvPr>
          <p:cNvGrpSpPr/>
          <p:nvPr/>
        </p:nvGrpSpPr>
        <p:grpSpPr>
          <a:xfrm>
            <a:off x="285741" y="235704"/>
            <a:ext cx="11650998" cy="861829"/>
            <a:chOff x="285741" y="235704"/>
            <a:chExt cx="11650998" cy="861829"/>
          </a:xfrm>
        </p:grpSpPr>
        <p:pic>
          <p:nvPicPr>
            <p:cNvPr id="3" name="Picture 2" descr="A blue and white logo&#10;&#10;Description automatically generated">
              <a:extLst>
                <a:ext uri="{FF2B5EF4-FFF2-40B4-BE49-F238E27FC236}">
                  <a16:creationId xmlns:a16="http://schemas.microsoft.com/office/drawing/2014/main" id="{5EE90E12-3282-BE21-0E66-B5E1DFD60529}"/>
                </a:ext>
              </a:extLst>
            </p:cNvPr>
            <p:cNvPicPr>
              <a:picLocks noChangeAspect="1"/>
            </p:cNvPicPr>
            <p:nvPr/>
          </p:nvPicPr>
          <p:blipFill>
            <a:blip r:embed="rId5"/>
            <a:stretch>
              <a:fillRect/>
            </a:stretch>
          </p:blipFill>
          <p:spPr>
            <a:xfrm>
              <a:off x="285741" y="235704"/>
              <a:ext cx="1052571" cy="861829"/>
            </a:xfrm>
            <a:prstGeom prst="rect">
              <a:avLst/>
            </a:prstGeom>
          </p:spPr>
        </p:pic>
        <p:pic>
          <p:nvPicPr>
            <p:cNvPr id="4" name="Picture 3" descr="Blue and white logo with text&#10;&#10;Description automatically generated">
              <a:extLst>
                <a:ext uri="{FF2B5EF4-FFF2-40B4-BE49-F238E27FC236}">
                  <a16:creationId xmlns:a16="http://schemas.microsoft.com/office/drawing/2014/main" id="{463846ED-AC10-B62C-C1C4-22C4DE98B067}"/>
                </a:ext>
              </a:extLst>
            </p:cNvPr>
            <p:cNvPicPr>
              <a:picLocks noChangeAspect="1"/>
            </p:cNvPicPr>
            <p:nvPr/>
          </p:nvPicPr>
          <p:blipFill>
            <a:blip r:embed="rId6"/>
            <a:stretch>
              <a:fillRect/>
            </a:stretch>
          </p:blipFill>
          <p:spPr>
            <a:xfrm>
              <a:off x="11222364" y="309430"/>
              <a:ext cx="714375" cy="714375"/>
            </a:xfrm>
            <a:prstGeom prst="rect">
              <a:avLst/>
            </a:prstGeom>
          </p:spPr>
        </p:pic>
      </p:grpSp>
      <p:sp>
        <p:nvSpPr>
          <p:cNvPr id="11" name="Moon 10">
            <a:extLst>
              <a:ext uri="{FF2B5EF4-FFF2-40B4-BE49-F238E27FC236}">
                <a16:creationId xmlns:a16="http://schemas.microsoft.com/office/drawing/2014/main" id="{7C288168-8AC2-860D-BB4E-306179E032D0}"/>
              </a:ext>
            </a:extLst>
          </p:cNvPr>
          <p:cNvSpPr/>
          <p:nvPr/>
        </p:nvSpPr>
        <p:spPr>
          <a:xfrm>
            <a:off x="285741" y="6082109"/>
            <a:ext cx="272424" cy="496491"/>
          </a:xfrm>
          <a:prstGeom prst="mo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939099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6834" y="1153572"/>
            <a:ext cx="3200400" cy="4461163"/>
          </a:xfrm>
        </p:spPr>
        <p:txBody>
          <a:bodyPr>
            <a:normAutofit/>
          </a:bodyPr>
          <a:lstStyle/>
          <a:p>
            <a:r>
              <a:rPr lang="en-GB">
                <a:solidFill>
                  <a:srgbClr val="FFFFFF"/>
                </a:solidFill>
              </a:rPr>
              <a:t>Why do we need training?</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5194553" y="636190"/>
            <a:ext cx="5970166" cy="5585619"/>
          </a:xfrm>
        </p:spPr>
        <p:txBody>
          <a:bodyPr anchor="ctr">
            <a:normAutofit/>
          </a:bodyPr>
          <a:lstStyle/>
          <a:p>
            <a:pPr marL="0" indent="0">
              <a:buNone/>
            </a:pPr>
            <a:r>
              <a:rPr lang="en-GB" sz="4000" dirty="0"/>
              <a:t>All healthcare professionals dealing with patients known to be at risk of falling should develop and maintain basic professional competence in falls assessment and prevention     </a:t>
            </a:r>
            <a:r>
              <a:rPr lang="en-GB" dirty="0"/>
              <a:t>(</a:t>
            </a:r>
            <a:r>
              <a:rPr lang="en-GB" sz="2000" dirty="0"/>
              <a:t>NICE 2013)</a:t>
            </a:r>
            <a:endParaRPr lang="en-GB" dirty="0"/>
          </a:p>
        </p:txBody>
      </p:sp>
      <p:grpSp>
        <p:nvGrpSpPr>
          <p:cNvPr id="4" name="Group 3">
            <a:extLst>
              <a:ext uri="{FF2B5EF4-FFF2-40B4-BE49-F238E27FC236}">
                <a16:creationId xmlns:a16="http://schemas.microsoft.com/office/drawing/2014/main" id="{D83E1709-5D8D-6F4C-2638-AB69B91CFD5C}"/>
              </a:ext>
            </a:extLst>
          </p:cNvPr>
          <p:cNvGrpSpPr/>
          <p:nvPr/>
        </p:nvGrpSpPr>
        <p:grpSpPr>
          <a:xfrm>
            <a:off x="285741" y="235704"/>
            <a:ext cx="11650998" cy="861829"/>
            <a:chOff x="285741" y="235704"/>
            <a:chExt cx="11650998" cy="861829"/>
          </a:xfrm>
        </p:grpSpPr>
        <p:pic>
          <p:nvPicPr>
            <p:cNvPr id="5" name="Picture 4" descr="A blue and white logo&#10;&#10;Description automatically generated">
              <a:extLst>
                <a:ext uri="{FF2B5EF4-FFF2-40B4-BE49-F238E27FC236}">
                  <a16:creationId xmlns:a16="http://schemas.microsoft.com/office/drawing/2014/main" id="{C1A4E2B2-749A-D04B-9632-B18E757EAEBA}"/>
                </a:ext>
              </a:extLst>
            </p:cNvPr>
            <p:cNvPicPr>
              <a:picLocks noChangeAspect="1"/>
            </p:cNvPicPr>
            <p:nvPr/>
          </p:nvPicPr>
          <p:blipFill>
            <a:blip r:embed="rId2"/>
            <a:stretch>
              <a:fillRect/>
            </a:stretch>
          </p:blipFill>
          <p:spPr>
            <a:xfrm>
              <a:off x="285741" y="235704"/>
              <a:ext cx="1052571" cy="861829"/>
            </a:xfrm>
            <a:prstGeom prst="rect">
              <a:avLst/>
            </a:prstGeom>
          </p:spPr>
        </p:pic>
        <p:pic>
          <p:nvPicPr>
            <p:cNvPr id="6" name="Picture 5" descr="Blue and white logo with text&#10;&#10;Description automatically generated">
              <a:extLst>
                <a:ext uri="{FF2B5EF4-FFF2-40B4-BE49-F238E27FC236}">
                  <a16:creationId xmlns:a16="http://schemas.microsoft.com/office/drawing/2014/main" id="{86706DC7-7E1F-4F83-97D6-0F2E5947A630}"/>
                </a:ext>
              </a:extLst>
            </p:cNvPr>
            <p:cNvPicPr>
              <a:picLocks noChangeAspect="1"/>
            </p:cNvPicPr>
            <p:nvPr/>
          </p:nvPicPr>
          <p:blipFill>
            <a:blip r:embed="rId3"/>
            <a:stretch>
              <a:fillRect/>
            </a:stretch>
          </p:blipFill>
          <p:spPr>
            <a:xfrm>
              <a:off x="11222364" y="309430"/>
              <a:ext cx="714375" cy="714375"/>
            </a:xfrm>
            <a:prstGeom prst="rect">
              <a:avLst/>
            </a:prstGeom>
          </p:spPr>
        </p:pic>
      </p:grpSp>
      <p:sp>
        <p:nvSpPr>
          <p:cNvPr id="7" name="Moon 6">
            <a:extLst>
              <a:ext uri="{FF2B5EF4-FFF2-40B4-BE49-F238E27FC236}">
                <a16:creationId xmlns:a16="http://schemas.microsoft.com/office/drawing/2014/main" id="{6A087B5C-26E9-73E3-F26C-E70D0CBC937C}"/>
              </a:ext>
            </a:extLst>
          </p:cNvPr>
          <p:cNvSpPr/>
          <p:nvPr/>
        </p:nvSpPr>
        <p:spPr>
          <a:xfrm>
            <a:off x="285741" y="6082109"/>
            <a:ext cx="272424" cy="496491"/>
          </a:xfrm>
          <a:prstGeom prst="mo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763537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ectangle 11">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ctrTitle"/>
          </p:nvPr>
        </p:nvSpPr>
        <p:spPr>
          <a:xfrm>
            <a:off x="3315031" y="2172242"/>
            <a:ext cx="5561938" cy="2513516"/>
          </a:xfrm>
        </p:spPr>
        <p:txBody>
          <a:bodyPr>
            <a:normAutofit/>
          </a:bodyPr>
          <a:lstStyle/>
          <a:p>
            <a:r>
              <a:rPr lang="en-GB" sz="5600" dirty="0"/>
              <a:t>Falls and why they happen</a:t>
            </a:r>
          </a:p>
        </p:txBody>
      </p:sp>
      <p:sp>
        <p:nvSpPr>
          <p:cNvPr id="16" name="Arc 15">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 name="Oval 17">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5EB2536D-18D5-BB6E-1E1A-9103421AA806}"/>
              </a:ext>
            </a:extLst>
          </p:cNvPr>
          <p:cNvGrpSpPr/>
          <p:nvPr/>
        </p:nvGrpSpPr>
        <p:grpSpPr>
          <a:xfrm>
            <a:off x="466534" y="297880"/>
            <a:ext cx="11044617" cy="1704038"/>
            <a:chOff x="504817" y="309430"/>
            <a:chExt cx="14132096" cy="1704038"/>
          </a:xfrm>
        </p:grpSpPr>
        <p:pic>
          <p:nvPicPr>
            <p:cNvPr id="5" name="Picture 4" descr="A blue and white logo&#10;&#10;Description automatically generated">
              <a:extLst>
                <a:ext uri="{FF2B5EF4-FFF2-40B4-BE49-F238E27FC236}">
                  <a16:creationId xmlns:a16="http://schemas.microsoft.com/office/drawing/2014/main" id="{46439437-5C02-3EB4-7413-19C989AB0A3A}"/>
                </a:ext>
              </a:extLst>
            </p:cNvPr>
            <p:cNvPicPr>
              <a:picLocks noChangeAspect="1"/>
            </p:cNvPicPr>
            <p:nvPr/>
          </p:nvPicPr>
          <p:blipFill>
            <a:blip r:embed="rId3"/>
            <a:stretch>
              <a:fillRect/>
            </a:stretch>
          </p:blipFill>
          <p:spPr>
            <a:xfrm>
              <a:off x="504817" y="309430"/>
              <a:ext cx="2974401" cy="1704038"/>
            </a:xfrm>
            <a:prstGeom prst="rect">
              <a:avLst/>
            </a:prstGeom>
          </p:spPr>
        </p:pic>
        <p:pic>
          <p:nvPicPr>
            <p:cNvPr id="6" name="Picture 5" descr="Blue and white logo with text&#10;&#10;Description automatically generated">
              <a:extLst>
                <a:ext uri="{FF2B5EF4-FFF2-40B4-BE49-F238E27FC236}">
                  <a16:creationId xmlns:a16="http://schemas.microsoft.com/office/drawing/2014/main" id="{81150853-BB2F-67E9-67B1-1A6AD5811A04}"/>
                </a:ext>
              </a:extLst>
            </p:cNvPr>
            <p:cNvPicPr>
              <a:picLocks noChangeAspect="1"/>
            </p:cNvPicPr>
            <p:nvPr/>
          </p:nvPicPr>
          <p:blipFill>
            <a:blip r:embed="rId4"/>
            <a:stretch>
              <a:fillRect/>
            </a:stretch>
          </p:blipFill>
          <p:spPr>
            <a:xfrm>
              <a:off x="12482242" y="309430"/>
              <a:ext cx="2154671" cy="1704038"/>
            </a:xfrm>
            <a:prstGeom prst="rect">
              <a:avLst/>
            </a:prstGeom>
          </p:spPr>
        </p:pic>
      </p:grpSp>
    </p:spTree>
    <p:extLst>
      <p:ext uri="{BB962C8B-B14F-4D97-AF65-F5344CB8AC3E}">
        <p14:creationId xmlns:p14="http://schemas.microsoft.com/office/powerpoint/2010/main" val="10242168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spAutoFit/>
      </a:bodyPr>
      <a:lstStyle>
        <a:defPPr marL="0" indent="0" algn="l">
          <a:buNone/>
          <a:defRPr sz="2000" b="1" dirty="0">
            <a:solidFill>
              <a:srgbClr val="FF0000"/>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7616</TotalTime>
  <Words>5065</Words>
  <Application>Microsoft Office PowerPoint</Application>
  <PresentationFormat>Widescreen</PresentationFormat>
  <Paragraphs>548</Paragraphs>
  <Slides>68</Slides>
  <Notes>60</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68</vt:i4>
      </vt:variant>
    </vt:vector>
  </HeadingPairs>
  <TitlesOfParts>
    <vt:vector size="73" baseType="lpstr">
      <vt:lpstr>Arial</vt:lpstr>
      <vt:lpstr>Calibri</vt:lpstr>
      <vt:lpstr>Calibri Light</vt:lpstr>
      <vt:lpstr>Wingdings</vt:lpstr>
      <vt:lpstr>Office Theme</vt:lpstr>
      <vt:lpstr>In-Hospital Falls Prevention and Management</vt:lpstr>
      <vt:lpstr>PowerPoint Presentation</vt:lpstr>
      <vt:lpstr>PowerPoint Presentation</vt:lpstr>
      <vt:lpstr>Statistics and Health Priorities</vt:lpstr>
      <vt:lpstr>PowerPoint Presentation</vt:lpstr>
      <vt:lpstr>Statistics </vt:lpstr>
      <vt:lpstr>PowerPoint Presentation</vt:lpstr>
      <vt:lpstr>Why do we need training?</vt:lpstr>
      <vt:lpstr>Falls and why they happen</vt:lpstr>
      <vt:lpstr>What is a fall?</vt:lpstr>
      <vt:lpstr>Most people don’t stay in one position all the time, </vt:lpstr>
      <vt:lpstr>Why do people get up?</vt:lpstr>
      <vt:lpstr>Why do people fall?</vt:lpstr>
      <vt:lpstr>QUIZ health associated falls risk factors</vt:lpstr>
      <vt:lpstr>Health</vt:lpstr>
      <vt:lpstr>Medications</vt:lpstr>
      <vt:lpstr>Medications</vt:lpstr>
      <vt:lpstr>Medications</vt:lpstr>
      <vt:lpstr>Environment</vt:lpstr>
      <vt:lpstr>Everything else</vt:lpstr>
      <vt:lpstr>Everything else</vt:lpstr>
      <vt:lpstr>Complexities of falls risk</vt:lpstr>
      <vt:lpstr>Assessing Falls Risk</vt:lpstr>
      <vt:lpstr>So, WHO is at risk?</vt:lpstr>
      <vt:lpstr>NICE Recommendations</vt:lpstr>
      <vt:lpstr>The 5 Q’s Falls Risk Assessment  (trak risk assessment)</vt:lpstr>
      <vt:lpstr>NHS Lothian Falls risk assessment flowchart</vt:lpstr>
      <vt:lpstr>Falls Bundle NHS Lothian</vt:lpstr>
      <vt:lpstr>Falls Safety Bundle for more vulnerable patients NHS Lothian</vt:lpstr>
      <vt:lpstr>MDT Intervention and Assessment Bundle for more vulnerable patients NHS Lothian</vt:lpstr>
      <vt:lpstr>Falls Risk Assessment</vt:lpstr>
      <vt:lpstr>Health issues which increase falls risk?</vt:lpstr>
      <vt:lpstr>Balance challenge</vt:lpstr>
      <vt:lpstr>Risk Management and Falls Prevention</vt:lpstr>
      <vt:lpstr>PowerPoint Presentation</vt:lpstr>
      <vt:lpstr>Risk management and falls prevention</vt:lpstr>
      <vt:lpstr>Cognitive impairment risk management</vt:lpstr>
      <vt:lpstr>Delirium and falls</vt:lpstr>
      <vt:lpstr>Delirium and falls</vt:lpstr>
      <vt:lpstr>Falls as a sign of clinical deterioration</vt:lpstr>
      <vt:lpstr>Acute illness risk management</vt:lpstr>
      <vt:lpstr>Long term medical conditions risk management</vt:lpstr>
      <vt:lpstr>Medications risk management</vt:lpstr>
      <vt:lpstr>Optimising safe independent mobility risk management</vt:lpstr>
      <vt:lpstr>End PJ Paralysis</vt:lpstr>
      <vt:lpstr>Equipment and Environment risk management</vt:lpstr>
      <vt:lpstr>Communication  risk management</vt:lpstr>
      <vt:lpstr>Management  NICE 2013</vt:lpstr>
      <vt:lpstr>When patients require enhanced care interventions</vt:lpstr>
      <vt:lpstr>Falls sensors</vt:lpstr>
      <vt:lpstr>Patients requiring increased supervision</vt:lpstr>
      <vt:lpstr>Capacity</vt:lpstr>
      <vt:lpstr>Assessment of Capacity</vt:lpstr>
      <vt:lpstr>Adults with Incapacity Act 2000</vt:lpstr>
      <vt:lpstr>Adults with Incapacity Act 2000</vt:lpstr>
      <vt:lpstr>Adults with Incapacity Act 2000</vt:lpstr>
      <vt:lpstr>Complaints</vt:lpstr>
      <vt:lpstr>Post Fall Assessment and Care </vt:lpstr>
      <vt:lpstr>Management of a fall: Post Falls bundle</vt:lpstr>
      <vt:lpstr>Post falls care</vt:lpstr>
      <vt:lpstr>Ongoing care</vt:lpstr>
      <vt:lpstr>Communication and Documentation  following fall</vt:lpstr>
      <vt:lpstr> Scenario</vt:lpstr>
      <vt:lpstr>Summary</vt:lpstr>
      <vt:lpstr>Next steps</vt:lpstr>
      <vt:lpstr>PowerPoint Presentation</vt:lpstr>
      <vt:lpstr>PowerPoint Presentation</vt:lpstr>
      <vt:lpstr>References &amp; Resources</vt:lpstr>
    </vt:vector>
  </TitlesOfParts>
  <Company>NHS Lothian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 hospital falls prevention and management</dc:title>
  <dc:creator>Watt, Michelle</dc:creator>
  <cp:lastModifiedBy>Wilson, Belinda X</cp:lastModifiedBy>
  <cp:revision>121</cp:revision>
  <dcterms:created xsi:type="dcterms:W3CDTF">2023-11-20T09:37:22Z</dcterms:created>
  <dcterms:modified xsi:type="dcterms:W3CDTF">2024-05-20T14:52:28Z</dcterms:modified>
</cp:coreProperties>
</file>