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50" r:id="rId5"/>
    <p:sldId id="4420" r:id="rId6"/>
    <p:sldId id="352" r:id="rId7"/>
    <p:sldId id="257" r:id="rId8"/>
    <p:sldId id="4413" r:id="rId9"/>
    <p:sldId id="4398" r:id="rId10"/>
    <p:sldId id="4411" r:id="rId11"/>
    <p:sldId id="351" r:id="rId12"/>
    <p:sldId id="4422" r:id="rId13"/>
    <p:sldId id="4416" r:id="rId14"/>
    <p:sldId id="256" r:id="rId15"/>
    <p:sldId id="4418" r:id="rId16"/>
    <p:sldId id="4426" r:id="rId17"/>
    <p:sldId id="4428" r:id="rId18"/>
    <p:sldId id="4423" r:id="rId19"/>
    <p:sldId id="4424" r:id="rId20"/>
    <p:sldId id="4425" r:id="rId21"/>
    <p:sldId id="4427"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64387" autoAdjust="0"/>
  </p:normalViewPr>
  <p:slideViewPr>
    <p:cSldViewPr snapToGrid="0">
      <p:cViewPr varScale="1">
        <p:scale>
          <a:sx n="23" d="100"/>
          <a:sy n="23" d="100"/>
        </p:scale>
        <p:origin x="1520" y="3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AF042-0A84-4DBA-BEFB-F5B0170BDF55}" type="datetimeFigureOut">
              <a:rPr lang="en-GB" smtClean="0"/>
              <a:t>09/10/2025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75C9B-06EF-472A-854F-88B75A96EB51}" type="slidenum">
              <a:rPr lang="en-GB" smtClean="0"/>
              <a:t>‹#›</a:t>
            </a:fld>
            <a:endParaRPr lang="en-GB"/>
          </a:p>
        </p:txBody>
      </p:sp>
    </p:spTree>
    <p:extLst>
      <p:ext uri="{BB962C8B-B14F-4D97-AF65-F5344CB8AC3E}">
        <p14:creationId xmlns:p14="http://schemas.microsoft.com/office/powerpoint/2010/main" val="41784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Hello, my name is Hannah Cairns, and I work for Edinburgh Health and Social Care Partnership as the Chief Allied Health Professional.</a:t>
            </a:r>
          </a:p>
          <a:p>
            <a:r>
              <a:rPr lang="en-GB" sz="1200" kern="1200" dirty="0">
                <a:solidFill>
                  <a:schemeClr val="tx1"/>
                </a:solidFill>
                <a:effectLst/>
                <a:latin typeface="+mn-lt"/>
                <a:ea typeface="+mn-ea"/>
                <a:cs typeface="+mn-cs"/>
              </a:rPr>
              <a:t>It is my pleasure to share with you the output of over 18 months of work to </a:t>
            </a:r>
            <a:r>
              <a:rPr lang="en-US" sz="1200" kern="1200" dirty="0">
                <a:solidFill>
                  <a:schemeClr val="tx1"/>
                </a:solidFill>
                <a:effectLst/>
                <a:latin typeface="+mn-lt"/>
                <a:ea typeface="+mn-ea"/>
                <a:cs typeface="+mn-cs"/>
              </a:rPr>
              <a:t>improve the outcomes of people living in the community in Edinburgh at risk of falls.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a:t>
            </a:fld>
            <a:endParaRPr lang="en-GB"/>
          </a:p>
        </p:txBody>
      </p:sp>
    </p:spTree>
    <p:extLst>
      <p:ext uri="{BB962C8B-B14F-4D97-AF65-F5344CB8AC3E}">
        <p14:creationId xmlns:p14="http://schemas.microsoft.com/office/powerpoint/2010/main" val="3359354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kern="1200" dirty="0">
                <a:solidFill>
                  <a:schemeClr val="tx1"/>
                </a:solidFill>
                <a:effectLst/>
                <a:latin typeface="+mn-lt"/>
                <a:ea typeface="+mn-ea"/>
                <a:cs typeface="+mn-cs"/>
              </a:rPr>
              <a:t>Earlier this year, the updated NICE guidelines on falls in older people were published. We were really pleased to see that the approach we had developed was already fully aligned with these national recommendations.</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It was reassuring to know that no changes were needed, and that our work is not only evidence-based but also reflects best practice at a national level.</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10</a:t>
            </a:fld>
            <a:endParaRPr lang="en-GB"/>
          </a:p>
        </p:txBody>
      </p:sp>
    </p:spTree>
    <p:extLst>
      <p:ext uri="{BB962C8B-B14F-4D97-AF65-F5344CB8AC3E}">
        <p14:creationId xmlns:p14="http://schemas.microsoft.com/office/powerpoint/2010/main" val="104107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we’ve identified individuals based on their level of falls risk, we’ve put in place targeted Care Bundles designed to match that risk. These bundles help ensure people get consistent support, that preventative steps are taken as early as possible, and that we focus our limited resources where they’re needed most — with those at the highest risk.</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11</a:t>
            </a:fld>
            <a:endParaRPr lang="en-GB"/>
          </a:p>
        </p:txBody>
      </p:sp>
    </p:spTree>
    <p:extLst>
      <p:ext uri="{BB962C8B-B14F-4D97-AF65-F5344CB8AC3E}">
        <p14:creationId xmlns:p14="http://schemas.microsoft.com/office/powerpoint/2010/main" val="562141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Detail of the care bundles can be seen here and are cumulative, starting at Level 0 with clear, clinically sound signposting to appropriate support. As we move to Levels 1 and 2, the approach becomes more focused, offering access to strength and balance programmes through our partners at Edinburgh Leisure as well as some more targeted support.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When someone is identified at Level 3 risk, they move to a clinical pathway and are offered a full multifactorial falls assessment. This is carried out by a trained Occupational Therapist or Physiotherapist, leading to tailored interventions based on their specific needs.</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12</a:t>
            </a:fld>
            <a:endParaRPr lang="en-GB"/>
          </a:p>
        </p:txBody>
      </p:sp>
    </p:spTree>
    <p:extLst>
      <p:ext uri="{BB962C8B-B14F-4D97-AF65-F5344CB8AC3E}">
        <p14:creationId xmlns:p14="http://schemas.microsoft.com/office/powerpoint/2010/main" val="421870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Here, you'll find more detail about the strength, balance, and exercise programmes we’ve commissioned through our partnership with Edinburgh Leisure. These are now delivered under the </a:t>
            </a:r>
            <a:r>
              <a:rPr lang="en-GB" sz="1200" i="1" kern="1200" dirty="0">
                <a:solidFill>
                  <a:schemeClr val="tx1"/>
                </a:solidFill>
                <a:effectLst/>
                <a:latin typeface="+mn-lt"/>
                <a:ea typeface="+mn-ea"/>
                <a:cs typeface="+mn-cs"/>
              </a:rPr>
              <a:t>Balanced Life</a:t>
            </a:r>
            <a:r>
              <a:rPr lang="en-GB" sz="1200" kern="1200" dirty="0">
                <a:solidFill>
                  <a:schemeClr val="tx1"/>
                </a:solidFill>
                <a:effectLst/>
                <a:latin typeface="+mn-lt"/>
                <a:ea typeface="+mn-ea"/>
                <a:cs typeface="+mn-cs"/>
              </a:rPr>
              <a:t> programme, which has replaced the previous </a:t>
            </a:r>
            <a:r>
              <a:rPr lang="en-GB" sz="1200" i="1" kern="1200" dirty="0">
                <a:solidFill>
                  <a:schemeClr val="tx1"/>
                </a:solidFill>
                <a:effectLst/>
                <a:latin typeface="+mn-lt"/>
                <a:ea typeface="+mn-ea"/>
                <a:cs typeface="+mn-cs"/>
              </a:rPr>
              <a:t>Steady Steps</a:t>
            </a:r>
            <a:r>
              <a:rPr lang="en-GB" sz="1200" kern="1200" dirty="0">
                <a:solidFill>
                  <a:schemeClr val="tx1"/>
                </a:solidFill>
                <a:effectLst/>
                <a:latin typeface="+mn-lt"/>
                <a:ea typeface="+mn-ea"/>
                <a:cs typeface="+mn-cs"/>
              </a:rPr>
              <a:t> offering.</a:t>
            </a:r>
          </a:p>
          <a:p>
            <a:r>
              <a:rPr lang="en-GB" sz="1200" kern="1200" dirty="0">
                <a:solidFill>
                  <a:schemeClr val="tx1"/>
                </a:solidFill>
                <a:effectLst/>
                <a:latin typeface="+mn-lt"/>
                <a:ea typeface="+mn-ea"/>
                <a:cs typeface="+mn-cs"/>
              </a:rPr>
              <a:t>For individuals identified at risk level 2, the programme now includes a more intensive </a:t>
            </a:r>
            <a:r>
              <a:rPr lang="en-GB" sz="1200" i="1" kern="1200" dirty="0">
                <a:solidFill>
                  <a:schemeClr val="tx1"/>
                </a:solidFill>
                <a:effectLst/>
                <a:latin typeface="+mn-lt"/>
                <a:ea typeface="+mn-ea"/>
                <a:cs typeface="+mn-cs"/>
              </a:rPr>
              <a:t>Balance Plus</a:t>
            </a:r>
            <a:r>
              <a:rPr lang="en-GB" sz="1200" kern="1200" dirty="0">
                <a:solidFill>
                  <a:schemeClr val="tx1"/>
                </a:solidFill>
                <a:effectLst/>
                <a:latin typeface="+mn-lt"/>
                <a:ea typeface="+mn-ea"/>
                <a:cs typeface="+mn-cs"/>
              </a:rPr>
              <a:t> class, providing targeted support to help reduce their risk of falls.</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13</a:t>
            </a:fld>
            <a:endParaRPr lang="en-GB"/>
          </a:p>
        </p:txBody>
      </p:sp>
    </p:spTree>
    <p:extLst>
      <p:ext uri="{BB962C8B-B14F-4D97-AF65-F5344CB8AC3E}">
        <p14:creationId xmlns:p14="http://schemas.microsoft.com/office/powerpoint/2010/main" val="343942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When we developed our risk-stratified falls screening tool, we did so with a strong focus on self-management. The aim was to create a decision-making tool that individuals — along with their carers and families — could use themselves, guiding them through the pathway online and helping them access information that's tailored to their specific needs.</a:t>
            </a:r>
          </a:p>
          <a:p>
            <a:r>
              <a:rPr lang="en-GB" sz="1200" kern="1200" dirty="0">
                <a:solidFill>
                  <a:schemeClr val="tx1"/>
                </a:solidFill>
                <a:effectLst/>
                <a:latin typeface="+mn-lt"/>
                <a:ea typeface="+mn-ea"/>
                <a:cs typeface="+mn-cs"/>
              </a:rPr>
              <a:t>This self-management platform is a vital part of the support we offer to people at risk of falling. It empowers them to take an active role in managing their health, with the right information at the right time.</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14</a:t>
            </a:fld>
            <a:endParaRPr lang="en-GB"/>
          </a:p>
        </p:txBody>
      </p:sp>
    </p:spTree>
    <p:extLst>
      <p:ext uri="{BB962C8B-B14F-4D97-AF65-F5344CB8AC3E}">
        <p14:creationId xmlns:p14="http://schemas.microsoft.com/office/powerpoint/2010/main" val="725069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To successfully implement the new falls prevention and management pathway, it's vital that we have a skilled workforce in place, with access to the right information at the right time.</a:t>
            </a:r>
          </a:p>
          <a:p>
            <a:r>
              <a:rPr lang="en-GB" sz="1200" kern="1200" dirty="0">
                <a:solidFill>
                  <a:schemeClr val="tx1"/>
                </a:solidFill>
                <a:effectLst/>
                <a:latin typeface="+mn-lt"/>
                <a:ea typeface="+mn-ea"/>
                <a:cs typeface="+mn-cs"/>
              </a:rPr>
              <a:t>That’s why we’ve developed a supporting knowledge and skills framework with three distinct tiers of expertise. This framework is designed to guide staff in building the necessary expertise, so they can deliver the pathway safely, effectively, and to the highest standard—within their own scope of practice.</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15</a:t>
            </a:fld>
            <a:endParaRPr lang="en-GB"/>
          </a:p>
        </p:txBody>
      </p:sp>
    </p:spTree>
    <p:extLst>
      <p:ext uri="{BB962C8B-B14F-4D97-AF65-F5344CB8AC3E}">
        <p14:creationId xmlns:p14="http://schemas.microsoft.com/office/powerpoint/2010/main" val="3646265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visual shows how our knowledge and skills tiers align with the falls screening tool.</a:t>
            </a:r>
          </a:p>
          <a:p>
            <a:r>
              <a:rPr lang="en-GB" sz="1200" kern="1200" dirty="0">
                <a:solidFill>
                  <a:schemeClr val="tx1"/>
                </a:solidFill>
                <a:effectLst/>
                <a:latin typeface="+mn-lt"/>
                <a:ea typeface="+mn-ea"/>
                <a:cs typeface="+mn-cs"/>
              </a:rPr>
              <a:t>At the </a:t>
            </a:r>
            <a:r>
              <a:rPr lang="en-GB" sz="1200" b="1" kern="1200" dirty="0">
                <a:solidFill>
                  <a:schemeClr val="tx1"/>
                </a:solidFill>
                <a:effectLst/>
                <a:latin typeface="+mn-lt"/>
                <a:ea typeface="+mn-ea"/>
                <a:cs typeface="+mn-cs"/>
              </a:rPr>
              <a:t>Informed Tier</a:t>
            </a:r>
            <a:r>
              <a:rPr lang="en-GB" sz="1200" kern="1200" dirty="0">
                <a:solidFill>
                  <a:schemeClr val="tx1"/>
                </a:solidFill>
                <a:effectLst/>
                <a:latin typeface="+mn-lt"/>
                <a:ea typeface="+mn-ea"/>
                <a:cs typeface="+mn-cs"/>
              </a:rPr>
              <a:t>, staff are equipped to safely carry out the first part of the screening tool. This level is designed for anyone who regularly interacts with people at risk of falling.</a:t>
            </a: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Skilled Tier</a:t>
            </a:r>
            <a:r>
              <a:rPr lang="en-GB" sz="1200" kern="1200" dirty="0">
                <a:solidFill>
                  <a:schemeClr val="tx1"/>
                </a:solidFill>
                <a:effectLst/>
                <a:latin typeface="+mn-lt"/>
                <a:ea typeface="+mn-ea"/>
                <a:cs typeface="+mn-cs"/>
              </a:rPr>
              <a:t> supports the second stage of the screening process, which includes falls severity questions, Clinical Frailty Scale (CFS) scoring, and basic strength and balance testing. This allows us to identify and differentiate individuals across risk levels 1 to 3.</a:t>
            </a:r>
          </a:p>
          <a:p>
            <a:r>
              <a:rPr lang="en-GB" sz="1200" kern="1200" dirty="0">
                <a:solidFill>
                  <a:schemeClr val="tx1"/>
                </a:solidFill>
                <a:effectLst/>
                <a:latin typeface="+mn-lt"/>
                <a:ea typeface="+mn-ea"/>
                <a:cs typeface="+mn-cs"/>
              </a:rPr>
              <a:t>Finally, the </a:t>
            </a:r>
            <a:r>
              <a:rPr lang="en-GB" sz="1200" b="1" kern="1200" dirty="0">
                <a:solidFill>
                  <a:schemeClr val="tx1"/>
                </a:solidFill>
                <a:effectLst/>
                <a:latin typeface="+mn-lt"/>
                <a:ea typeface="+mn-ea"/>
                <a:cs typeface="+mn-cs"/>
              </a:rPr>
              <a:t>Expert Tier</a:t>
            </a:r>
            <a:r>
              <a:rPr lang="en-GB" sz="1200" kern="1200" dirty="0">
                <a:solidFill>
                  <a:schemeClr val="tx1"/>
                </a:solidFill>
                <a:effectLst/>
                <a:latin typeface="+mn-lt"/>
                <a:ea typeface="+mn-ea"/>
                <a:cs typeface="+mn-cs"/>
              </a:rPr>
              <a:t> is for professionals responsible for delivering the clinical pathway. This is triggered by a multifactorial falls assessment and includes more advanced, targeted interventions.</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16</a:t>
            </a:fld>
            <a:endParaRPr lang="en-GB"/>
          </a:p>
        </p:txBody>
      </p:sp>
    </p:spTree>
    <p:extLst>
      <p:ext uri="{BB962C8B-B14F-4D97-AF65-F5344CB8AC3E}">
        <p14:creationId xmlns:p14="http://schemas.microsoft.com/office/powerpoint/2010/main" val="51422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slide outlines the clinical pathway, which is intended for use by clinicians working at the </a:t>
            </a:r>
            <a:r>
              <a:rPr lang="en-GB" sz="1200" b="1" kern="1200" dirty="0">
                <a:solidFill>
                  <a:schemeClr val="tx1"/>
                </a:solidFill>
                <a:effectLst/>
                <a:latin typeface="+mn-lt"/>
                <a:ea typeface="+mn-ea"/>
                <a:cs typeface="+mn-cs"/>
              </a:rPr>
              <a:t>Expert Tier</a:t>
            </a:r>
            <a:r>
              <a:rPr lang="en-GB" sz="1200" kern="1200" dirty="0">
                <a:solidFill>
                  <a:schemeClr val="tx1"/>
                </a:solidFill>
                <a:effectLst/>
                <a:latin typeface="+mn-lt"/>
                <a:ea typeface="+mn-ea"/>
                <a:cs typeface="+mn-cs"/>
              </a:rPr>
              <a:t> level.</a:t>
            </a:r>
          </a:p>
          <a:p>
            <a:r>
              <a:rPr lang="en-GB" sz="1200" kern="1200" dirty="0">
                <a:solidFill>
                  <a:schemeClr val="tx1"/>
                </a:solidFill>
                <a:effectLst/>
                <a:latin typeface="+mn-lt"/>
                <a:ea typeface="+mn-ea"/>
                <a:cs typeface="+mn-cs"/>
              </a:rPr>
              <a:t>The first step is to determine whether the individual is suitable to undergo a multifactorial falls assessment. From there, the clinician can identify the person’s specific needs, and the most appropriate support or interventions required to reduce their risk.</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17</a:t>
            </a:fld>
            <a:endParaRPr lang="en-GB"/>
          </a:p>
        </p:txBody>
      </p:sp>
    </p:spTree>
    <p:extLst>
      <p:ext uri="{BB962C8B-B14F-4D97-AF65-F5344CB8AC3E}">
        <p14:creationId xmlns:p14="http://schemas.microsoft.com/office/powerpoint/2010/main" val="3333753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We expect the new falls pathway to continue evolving and improving as it's embedded across the system.</a:t>
            </a:r>
          </a:p>
          <a:p>
            <a:r>
              <a:rPr lang="en-GB" sz="1200" kern="1200" dirty="0">
                <a:solidFill>
                  <a:schemeClr val="tx1"/>
                </a:solidFill>
                <a:effectLst/>
                <a:latin typeface="+mn-lt"/>
                <a:ea typeface="+mn-ea"/>
                <a:cs typeface="+mn-cs"/>
              </a:rPr>
              <a:t>To support this, we’ve developed and evaluated a new Clinical Lead for Falls role, and we hope to recruit into that post soon. This role will be central to overseeing the implementation of the pathway, measuring its impact, and driving ongoing improvements.</a:t>
            </a:r>
          </a:p>
          <a:p>
            <a:r>
              <a:rPr lang="en-GB" sz="1200" kern="1200" dirty="0">
                <a:solidFill>
                  <a:schemeClr val="tx1"/>
                </a:solidFill>
                <a:effectLst/>
                <a:latin typeface="+mn-lt"/>
                <a:ea typeface="+mn-ea"/>
                <a:cs typeface="+mn-cs"/>
              </a:rPr>
              <a:t>Our measurement framework is still in the early stages, but we anticipate it will develop further as we gather more data and insights from practice.</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18</a:t>
            </a:fld>
            <a:endParaRPr lang="en-GB"/>
          </a:p>
        </p:txBody>
      </p:sp>
    </p:spTree>
    <p:extLst>
      <p:ext uri="{BB962C8B-B14F-4D97-AF65-F5344CB8AC3E}">
        <p14:creationId xmlns:p14="http://schemas.microsoft.com/office/powerpoint/2010/main" val="997168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 hope you’ve found this presentation helpful. It’s just one part of a wider toolkit designed to support you in implementing the falls pathway, no matter where you work within the health and care system.</a:t>
            </a:r>
          </a:p>
          <a:p>
            <a:r>
              <a:rPr lang="en-GB" sz="1200" kern="1200" dirty="0">
                <a:solidFill>
                  <a:schemeClr val="tx1"/>
                </a:solidFill>
                <a:effectLst/>
                <a:latin typeface="+mn-lt"/>
                <a:ea typeface="+mn-ea"/>
                <a:cs typeface="+mn-cs"/>
              </a:rPr>
              <a:t>Thank you for taking the time to listen.</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19</a:t>
            </a:fld>
            <a:endParaRPr lang="en-GB"/>
          </a:p>
        </p:txBody>
      </p:sp>
    </p:spTree>
    <p:extLst>
      <p:ext uri="{BB962C8B-B14F-4D97-AF65-F5344CB8AC3E}">
        <p14:creationId xmlns:p14="http://schemas.microsoft.com/office/powerpoint/2010/main" val="53559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kern="1200" dirty="0">
                <a:solidFill>
                  <a:schemeClr val="tx1"/>
                </a:solidFill>
                <a:effectLst/>
                <a:latin typeface="+mn-lt"/>
                <a:ea typeface="+mn-ea"/>
                <a:cs typeface="+mn-cs"/>
              </a:rPr>
              <a:t>The work we've carried out in Edinburgh has played a key role in supporting the implementation of the Lothian Falls Prevention and Management Framework, which, as many of you will know, was published earlier this year. This framework has been instrumental in guiding our approach, providing us with a clear and consistent strategic direction across services. It sets out priorities for action, promotes evidence-based practice, and supports a more integrated and preventative approach to falls management across the region.</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By aligning our work in Edinburgh with the aims of the framework, we've been able to contribute meaningfully to its early progress, helping to embed its principles into local practice and begin addressing some of the key challenges around falls prevention in a more coordinated way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2</a:t>
            </a:fld>
            <a:endParaRPr lang="en-GB"/>
          </a:p>
        </p:txBody>
      </p:sp>
    </p:spTree>
    <p:extLst>
      <p:ext uri="{BB962C8B-B14F-4D97-AF65-F5344CB8AC3E}">
        <p14:creationId xmlns:p14="http://schemas.microsoft.com/office/powerpoint/2010/main" val="197129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developed this work using Quality Improvement methodology alongside the Scottish Approach to Service Design, which many of you may know as the 'double diamond' approach. Using these structured methods has been key to the project’s success. It’s important to highlight that they allowed the team to take a step back and fully explore the challenges within the system before moving towards solutions. This meant we could clearly identify the areas that needed to be addressed, based on real insight and evidence, rather than assumptions.</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3</a:t>
            </a:fld>
            <a:endParaRPr lang="en-GB"/>
          </a:p>
        </p:txBody>
      </p:sp>
    </p:spTree>
    <p:extLst>
      <p:ext uri="{BB962C8B-B14F-4D97-AF65-F5344CB8AC3E}">
        <p14:creationId xmlns:p14="http://schemas.microsoft.com/office/powerpoint/2010/main" val="369254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kern="1200" dirty="0">
                <a:solidFill>
                  <a:schemeClr val="tx1"/>
                </a:solidFill>
                <a:effectLst/>
                <a:latin typeface="+mn-lt"/>
                <a:ea typeface="+mn-ea"/>
                <a:cs typeface="+mn-cs"/>
              </a:rPr>
              <a:t>Falls represent one of the most costly — yet largely preventable — challenges facing our health and social care system. The impact is not only financial, but also deeply affects individuals’ physical, psychological, and functional wellbeing.</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In Edinburgh, we know that many services are involved in falls prevention and management. However, the current approach tends to be low priority, inconsistent, and often unreliable.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Right now, around 120 people attend the Emergency Department each week due to a fall. Of those, approximately 20 are admitted with a fractured neck of femur — each case costing the health service between £56,000 and £72,000. This places significant strain on already stretched unscheduled care services.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4</a:t>
            </a:fld>
            <a:endParaRPr lang="en-GB"/>
          </a:p>
        </p:txBody>
      </p:sp>
    </p:spTree>
    <p:extLst>
      <p:ext uri="{BB962C8B-B14F-4D97-AF65-F5344CB8AC3E}">
        <p14:creationId xmlns:p14="http://schemas.microsoft.com/office/powerpoint/2010/main" val="2719326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Over time, the falls project team carefully developed their approach, which is outlined in this driver diagram. At the heart of the work is a clear and ambitious goal: to reduce avoidable harm from falls by 30% within the first 12 months of implementing the new approach.</a:t>
            </a:r>
          </a:p>
          <a:p>
            <a:r>
              <a:rPr lang="en-GB" sz="1200" kern="1200" dirty="0">
                <a:solidFill>
                  <a:schemeClr val="tx1"/>
                </a:solidFill>
                <a:effectLst/>
                <a:latin typeface="+mn-lt"/>
                <a:ea typeface="+mn-ea"/>
                <a:cs typeface="+mn-cs"/>
              </a:rPr>
              <a:t>To achieve this, we focused on three key change ideas:</a:t>
            </a:r>
          </a:p>
          <a:p>
            <a:pPr lvl="0"/>
            <a:r>
              <a:rPr lang="en-GB" sz="1200" kern="1200" dirty="0">
                <a:solidFill>
                  <a:schemeClr val="tx1"/>
                </a:solidFill>
                <a:effectLst/>
                <a:latin typeface="+mn-lt"/>
                <a:ea typeface="+mn-ea"/>
                <a:cs typeface="+mn-cs"/>
              </a:rPr>
              <a:t>First, we planned to introduce a risk stratification model, which allowed us to develop clear falls risk levels and corresponding care pathways.</a:t>
            </a:r>
          </a:p>
          <a:p>
            <a:pPr lvl="0"/>
            <a:r>
              <a:rPr lang="en-GB" sz="1200" kern="1200" dirty="0">
                <a:solidFill>
                  <a:schemeClr val="tx1"/>
                </a:solidFill>
                <a:effectLst/>
                <a:latin typeface="+mn-lt"/>
                <a:ea typeface="+mn-ea"/>
                <a:cs typeface="+mn-cs"/>
              </a:rPr>
              <a:t>Second, we planned to design a screening tool to help identify individuals at risk of falling early and consistently.</a:t>
            </a:r>
          </a:p>
          <a:p>
            <a:pPr lvl="0"/>
            <a:r>
              <a:rPr lang="en-GB" sz="1200" kern="1200" dirty="0">
                <a:solidFill>
                  <a:schemeClr val="tx1"/>
                </a:solidFill>
                <a:effectLst/>
                <a:latin typeface="+mn-lt"/>
                <a:ea typeface="+mn-ea"/>
                <a:cs typeface="+mn-cs"/>
              </a:rPr>
              <a:t>And third, we planned to create a standardised approach to assessing those at highest risk, ensuring they receive the right support at the right time.</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5</a:t>
            </a:fld>
            <a:endParaRPr lang="en-GB"/>
          </a:p>
        </p:txBody>
      </p:sp>
    </p:spTree>
    <p:extLst>
      <p:ext uri="{BB962C8B-B14F-4D97-AF65-F5344CB8AC3E}">
        <p14:creationId xmlns:p14="http://schemas.microsoft.com/office/powerpoint/2010/main" val="15720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kern="1200" dirty="0">
                <a:solidFill>
                  <a:schemeClr val="tx1"/>
                </a:solidFill>
                <a:effectLst/>
                <a:latin typeface="+mn-lt"/>
                <a:ea typeface="+mn-ea"/>
                <a:cs typeface="+mn-cs"/>
              </a:rPr>
              <a:t>The first step in our approach was to develop and test a risk stratification model for falls, grounded in a population health perspective.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 started by creating a theoretical model that stratified individuals based on age and overall wellbeing. This formed the basis of our initial risk framework, which we then took forward for testing to see how well it worked in practice.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goal here was to move from a one-size-fits-all approach to one that allows us to better understand who is most at risk—and to tailor support accordingly.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6</a:t>
            </a:fld>
            <a:endParaRPr lang="en-GB"/>
          </a:p>
        </p:txBody>
      </p:sp>
    </p:spTree>
    <p:extLst>
      <p:ext uri="{BB962C8B-B14F-4D97-AF65-F5344CB8AC3E}">
        <p14:creationId xmlns:p14="http://schemas.microsoft.com/office/powerpoint/2010/main" val="349054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kern="1200" dirty="0">
                <a:solidFill>
                  <a:schemeClr val="tx1"/>
                </a:solidFill>
                <a:effectLst/>
                <a:latin typeface="+mn-lt"/>
                <a:ea typeface="+mn-ea"/>
                <a:cs typeface="+mn-cs"/>
              </a:rPr>
              <a:t>As we tested the risk model across a variety of settings, something important emerged: we identified an additional group—those at very low risk of falls, which we’ve now defined as ‘risk level 0’.</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It became clear that this group needed to be recognised in the model. While they may not need specific intervention, it’s still important to provide appropriate support—so we focused on public health messaging and signposting to help them maintain their wellbeing and prevent future risk.</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As a result of this work, we were able to confirm four distinct falls risk levels. These are: Level 0 – very low risk, Level 1 – low risk, Level 2 – medium risk, and Level 3 – high risk.</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This stepped approach gives us a clearer framework for identifying individuals' risk and tailoring the right support to the right people.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7</a:t>
            </a:fld>
            <a:endParaRPr lang="en-GB"/>
          </a:p>
        </p:txBody>
      </p:sp>
    </p:spTree>
    <p:extLst>
      <p:ext uri="{BB962C8B-B14F-4D97-AF65-F5344CB8AC3E}">
        <p14:creationId xmlns:p14="http://schemas.microsoft.com/office/powerpoint/2010/main" val="1119565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lvl="0"/>
            <a:r>
              <a:rPr kumimoji="0" lang="en-GB" altLang="en-US" sz="1200" b="0" i="0" u="none" kern="1200" baseline="0" dirty="0">
                <a:solidFill>
                  <a:schemeClr val="tx1"/>
                </a:solidFill>
                <a:effectLst/>
                <a:latin typeface="Calibri" pitchFamily="34" charset="0"/>
                <a:ea typeface="ＭＳ Ｐゴシック" pitchFamily="34" charset="-128"/>
                <a:cs typeface="+mn-cs"/>
              </a:rPr>
              <a:t>As part of the development process, the team paid close attention to the World Falls Algorithm and carefully considered how it could align with our own tested risk stratification model.</a:t>
            </a:r>
          </a:p>
          <a:p>
            <a:r>
              <a:rPr kumimoji="0" lang="en-GB" altLang="en-US" sz="1200" b="0" i="0" u="none" kern="1200" baseline="0" dirty="0">
                <a:solidFill>
                  <a:schemeClr val="tx1"/>
                </a:solidFill>
                <a:effectLst/>
                <a:latin typeface="Calibri" pitchFamily="34" charset="0"/>
                <a:ea typeface="ＭＳ Ｐゴシック" pitchFamily="34" charset="-128"/>
                <a:cs typeface="+mn-cs"/>
              </a:rPr>
              <a:t>The final screening tool we developed is a blend of both—bringing together elements of the World Falls approach with our local insights. We believe this combination offers the most appropriate and effective way to identify and support people at risk of falls here in Edinburgh.</a:t>
            </a:r>
          </a:p>
          <a:p>
            <a:pPr marL="0" lvl="0" indent="0"/>
            <a:endParaRPr lang="en-US" altLang="en-US" dirty="0">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18A9F803-373D-4D98-9E32-5816ACA0D284}"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work led to the design and development of a new Falls Screening and Identification Tool, which can be used by a wide range of health and care professionals across the system.</a:t>
            </a:r>
          </a:p>
          <a:p>
            <a:r>
              <a:rPr lang="en-GB" sz="1200" kern="1200" dirty="0">
                <a:solidFill>
                  <a:schemeClr val="tx1"/>
                </a:solidFill>
                <a:effectLst/>
                <a:latin typeface="+mn-lt"/>
                <a:ea typeface="+mn-ea"/>
                <a:cs typeface="+mn-cs"/>
              </a:rPr>
              <a:t>The tool allows us to identify individuals at risk of falling and categorise them in a consistent and structured way, based on their level of risk.</a:t>
            </a:r>
          </a:p>
          <a:p>
            <a:r>
              <a:rPr lang="en-GB" sz="1200" kern="1200" dirty="0">
                <a:solidFill>
                  <a:schemeClr val="tx1"/>
                </a:solidFill>
                <a:effectLst/>
                <a:latin typeface="+mn-lt"/>
                <a:ea typeface="+mn-ea"/>
                <a:cs typeface="+mn-cs"/>
              </a:rPr>
              <a:t>After completing the screening, individuals are assigned to one of four risk levels—starting with Level 0 for very low risk, then Level 1 for low risk, Level 2 for moderate risk, and Level 3 for high risk.</a:t>
            </a:r>
          </a:p>
          <a:p>
            <a:r>
              <a:rPr lang="en-GB" sz="1200" kern="1200" dirty="0">
                <a:solidFill>
                  <a:schemeClr val="tx1"/>
                </a:solidFill>
                <a:effectLst/>
                <a:latin typeface="+mn-lt"/>
                <a:ea typeface="+mn-ea"/>
                <a:cs typeface="+mn-cs"/>
              </a:rPr>
              <a:t>This shared approach helps ensure everyone is assessed using the same clear framework, no matter where they present within the system.</a:t>
            </a:r>
          </a:p>
          <a:p>
            <a:endParaRPr lang="en-GB" dirty="0"/>
          </a:p>
        </p:txBody>
      </p:sp>
      <p:sp>
        <p:nvSpPr>
          <p:cNvPr id="4" name="Slide Number Placeholder 3"/>
          <p:cNvSpPr>
            <a:spLocks noGrp="1"/>
          </p:cNvSpPr>
          <p:nvPr>
            <p:ph type="sldNum" sz="quarter" idx="5"/>
          </p:nvPr>
        </p:nvSpPr>
        <p:spPr/>
        <p:txBody>
          <a:bodyPr/>
          <a:lstStyle/>
          <a:p>
            <a:fld id="{F0475C9B-06EF-472A-854F-88B75A96EB51}" type="slidenum">
              <a:rPr lang="en-GB" smtClean="0"/>
              <a:t>9</a:t>
            </a:fld>
            <a:endParaRPr lang="en-GB"/>
          </a:p>
        </p:txBody>
      </p:sp>
    </p:spTree>
    <p:extLst>
      <p:ext uri="{BB962C8B-B14F-4D97-AF65-F5344CB8AC3E}">
        <p14:creationId xmlns:p14="http://schemas.microsoft.com/office/powerpoint/2010/main" val="297559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B135-23AC-D042-D108-5656C9C63F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D8FDA2-EC43-5B98-335E-84FCB4B36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B4A829-A612-7077-EE56-3FCCAB24FE9D}"/>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5" name="Footer Placeholder 4">
            <a:extLst>
              <a:ext uri="{FF2B5EF4-FFF2-40B4-BE49-F238E27FC236}">
                <a16:creationId xmlns:a16="http://schemas.microsoft.com/office/drawing/2014/main" id="{A34D16B0-C3EC-4879-652B-667E8143F1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33528-57F6-601B-7DAC-89CFC0ECE1BA}"/>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219907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3B5-7EFF-0532-5773-3D786A79C5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18ECC6-BE11-A821-0012-EA5CB3A834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8D352-087A-EE72-9999-26CEDC04C86E}"/>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5" name="Footer Placeholder 4">
            <a:extLst>
              <a:ext uri="{FF2B5EF4-FFF2-40B4-BE49-F238E27FC236}">
                <a16:creationId xmlns:a16="http://schemas.microsoft.com/office/drawing/2014/main" id="{3408FC9D-7048-217A-BA95-92ECF013AD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82F126-A092-75C1-988A-134FF10A5581}"/>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25489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320FCE-D5DC-B7BE-D53C-F16F4C5491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2B0349-018C-E77E-0B34-458334C128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8ECE48-48BE-A6A0-EDF0-BB26FEB4E2C3}"/>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5" name="Footer Placeholder 4">
            <a:extLst>
              <a:ext uri="{FF2B5EF4-FFF2-40B4-BE49-F238E27FC236}">
                <a16:creationId xmlns:a16="http://schemas.microsoft.com/office/drawing/2014/main" id="{8C32D610-DAEA-37DC-342D-352E831095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662253-710E-07E6-F458-F87BAF0EF46B}"/>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55584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6820-7FF3-1B84-AA5D-A326785953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70EA5F-D646-ECBD-8C25-E431D545FF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C0F6A3-CE31-1D20-2E9B-9F948333C118}"/>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5" name="Footer Placeholder 4">
            <a:extLst>
              <a:ext uri="{FF2B5EF4-FFF2-40B4-BE49-F238E27FC236}">
                <a16:creationId xmlns:a16="http://schemas.microsoft.com/office/drawing/2014/main" id="{9DBB2D14-BC7E-E200-D635-4531F79F7C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612C2-AB64-CCC8-3D4E-1B56DB33A509}"/>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9041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F8D2-F075-BA2B-5FC6-481EADA498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313D68-7016-D545-1E79-00FABE4987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3C42BC-7FB7-FE25-6E92-9C2AB556DB7B}"/>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5" name="Footer Placeholder 4">
            <a:extLst>
              <a:ext uri="{FF2B5EF4-FFF2-40B4-BE49-F238E27FC236}">
                <a16:creationId xmlns:a16="http://schemas.microsoft.com/office/drawing/2014/main" id="{71F13B46-2CA5-86C0-E1E2-9E2DE6C30B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323B2-BDD1-6EC5-01E0-47D038E85445}"/>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300242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36FB-FC1A-D259-EB06-9286933EDF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865710-C922-E678-22A8-BDCFF55D44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A50CD7-5CCC-A711-78B7-854C964B78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29DD83-FC59-3C91-184B-DE035C6D3CFE}"/>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6" name="Footer Placeholder 5">
            <a:extLst>
              <a:ext uri="{FF2B5EF4-FFF2-40B4-BE49-F238E27FC236}">
                <a16:creationId xmlns:a16="http://schemas.microsoft.com/office/drawing/2014/main" id="{5F51B2F5-A7B5-E4C6-34E6-18BE6DEF34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E2E24-9DA7-7419-8B1E-46C101A9D445}"/>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1633189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3E04-D00C-0469-2349-279177D61E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0A8870-10EF-BBD1-1491-6E809CFB02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15F3-CB70-27AC-E948-12FE527911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837CA6-8EE1-D651-E79B-95B10B4DE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1ABE8E-C558-8E97-921E-EF9954FC44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F41358-00ED-256F-88AB-7DED83659B62}"/>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8" name="Footer Placeholder 7">
            <a:extLst>
              <a:ext uri="{FF2B5EF4-FFF2-40B4-BE49-F238E27FC236}">
                <a16:creationId xmlns:a16="http://schemas.microsoft.com/office/drawing/2014/main" id="{AB1CEE73-1A56-794D-A260-ED5F4EF7C9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C752829-4DEF-73E6-1DFC-99E5F41DB960}"/>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127067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9546-193E-8EA2-60B8-1BC5ED648A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57E471-4239-6673-769F-19ED6C10CEC4}"/>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4" name="Footer Placeholder 3">
            <a:extLst>
              <a:ext uri="{FF2B5EF4-FFF2-40B4-BE49-F238E27FC236}">
                <a16:creationId xmlns:a16="http://schemas.microsoft.com/office/drawing/2014/main" id="{6FC2A56C-A50D-43E3-16AA-40AE058D72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E374FB-FC7F-D5C6-2872-89E494059A17}"/>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296268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49B54-7AEE-A489-830A-D60405247029}"/>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3" name="Footer Placeholder 2">
            <a:extLst>
              <a:ext uri="{FF2B5EF4-FFF2-40B4-BE49-F238E27FC236}">
                <a16:creationId xmlns:a16="http://schemas.microsoft.com/office/drawing/2014/main" id="{94492B93-F305-B1B7-DF59-535CE7826A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875398-8271-A68C-A9D5-7085224DF056}"/>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383916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4F7B-3D73-E34E-77B9-840C82FA9A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861012F-848A-311F-8920-9433518DF3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3F0245-51C4-117F-C947-2A05A081B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6DCB71-44C7-A3CD-74C5-8CD68DEA2968}"/>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6" name="Footer Placeholder 5">
            <a:extLst>
              <a:ext uri="{FF2B5EF4-FFF2-40B4-BE49-F238E27FC236}">
                <a16:creationId xmlns:a16="http://schemas.microsoft.com/office/drawing/2014/main" id="{E1B547A5-B3E3-8360-4FCE-405408B0EB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57700F-0131-E775-7A3E-7AF4A89F0034}"/>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2425492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2A14-359D-04C9-CDE6-B226A5E53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D1E385-44F9-8043-4EAE-217DA8BE53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EFD0C1-6177-CD09-4360-6EED83D40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20015-81C7-910E-3631-32E401FE3A84}"/>
              </a:ext>
            </a:extLst>
          </p:cNvPr>
          <p:cNvSpPr>
            <a:spLocks noGrp="1"/>
          </p:cNvSpPr>
          <p:nvPr>
            <p:ph type="dt" sz="half" idx="10"/>
          </p:nvPr>
        </p:nvSpPr>
        <p:spPr/>
        <p:txBody>
          <a:bodyPr/>
          <a:lstStyle/>
          <a:p>
            <a:fld id="{78C5D51D-64DC-4E61-8787-FC3C8910F8A8}" type="datetimeFigureOut">
              <a:rPr lang="en-GB" smtClean="0"/>
              <a:t>09/10/2025</a:t>
            </a:fld>
            <a:endParaRPr lang="en-GB"/>
          </a:p>
        </p:txBody>
      </p:sp>
      <p:sp>
        <p:nvSpPr>
          <p:cNvPr id="6" name="Footer Placeholder 5">
            <a:extLst>
              <a:ext uri="{FF2B5EF4-FFF2-40B4-BE49-F238E27FC236}">
                <a16:creationId xmlns:a16="http://schemas.microsoft.com/office/drawing/2014/main" id="{5397CAEF-AEC9-260B-0D22-ECF22180FE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F91DB1-D5B0-C3D2-D3BF-113E7FC34F88}"/>
              </a:ext>
            </a:extLst>
          </p:cNvPr>
          <p:cNvSpPr>
            <a:spLocks noGrp="1"/>
          </p:cNvSpPr>
          <p:nvPr>
            <p:ph type="sldNum" sz="quarter" idx="12"/>
          </p:nvPr>
        </p:nvSpPr>
        <p:spPr/>
        <p:txBody>
          <a:bodyPr/>
          <a:lstStyle/>
          <a:p>
            <a:fld id="{B7FC72CA-6A3F-40A7-B9F0-5254A11BA979}" type="slidenum">
              <a:rPr lang="en-GB" smtClean="0"/>
              <a:t>‹#›</a:t>
            </a:fld>
            <a:endParaRPr lang="en-GB"/>
          </a:p>
        </p:txBody>
      </p:sp>
    </p:spTree>
    <p:extLst>
      <p:ext uri="{BB962C8B-B14F-4D97-AF65-F5344CB8AC3E}">
        <p14:creationId xmlns:p14="http://schemas.microsoft.com/office/powerpoint/2010/main" val="1764426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B2B1C6-83A0-10F2-EC88-E6412B240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BE02D9-4814-AC4C-683D-ABF94EF3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95E9C8-D1EB-CC0B-BAF0-C79F2DA5C4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5D51D-64DC-4E61-8787-FC3C8910F8A8}" type="datetimeFigureOut">
              <a:rPr lang="en-GB" smtClean="0"/>
              <a:t>09/10/2025</a:t>
            </a:fld>
            <a:endParaRPr lang="en-GB"/>
          </a:p>
        </p:txBody>
      </p:sp>
      <p:sp>
        <p:nvSpPr>
          <p:cNvPr id="5" name="Footer Placeholder 4">
            <a:extLst>
              <a:ext uri="{FF2B5EF4-FFF2-40B4-BE49-F238E27FC236}">
                <a16:creationId xmlns:a16="http://schemas.microsoft.com/office/drawing/2014/main" id="{447289EE-DA4C-CBA5-FE13-570FA1C444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295B68-83C3-142C-78C0-7CE4EAB0D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C72CA-6A3F-40A7-B9F0-5254A11BA979}" type="slidenum">
              <a:rPr lang="en-GB" smtClean="0"/>
              <a:t>‹#›</a:t>
            </a:fld>
            <a:endParaRPr lang="en-GB"/>
          </a:p>
        </p:txBody>
      </p:sp>
    </p:spTree>
    <p:extLst>
      <p:ext uri="{BB962C8B-B14F-4D97-AF65-F5344CB8AC3E}">
        <p14:creationId xmlns:p14="http://schemas.microsoft.com/office/powerpoint/2010/main" val="309387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e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jpe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e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e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e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e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hyperlink" Target="https://doi.org/10.1093/ageing/afac205" TargetMode="External"/><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e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4574E0-E9B3-40C6-9097-E7E3C32FB1D1}"/>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575550" y="155575"/>
            <a:ext cx="4044950" cy="2036763"/>
          </a:xfrm>
          <a:prstGeom prst="rect">
            <a:avLst/>
          </a:prstGeom>
        </p:spPr>
      </p:pic>
      <p:pic>
        <p:nvPicPr>
          <p:cNvPr id="1026" name="Picture 2" descr="Fall over clipart - Clipground">
            <a:extLst>
              <a:ext uri="{FF2B5EF4-FFF2-40B4-BE49-F238E27FC236}">
                <a16:creationId xmlns:a16="http://schemas.microsoft.com/office/drawing/2014/main" id="{4C1F39B3-629A-D06C-9E98-4EACDD33F2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3"/>
          <a:stretch/>
        </p:blipFill>
        <p:spPr bwMode="auto">
          <a:xfrm>
            <a:off x="7575550" y="2266950"/>
            <a:ext cx="4044950" cy="4035425"/>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2B072A-74B2-8AF7-463B-8219B8EB2365}"/>
              </a:ext>
            </a:extLst>
          </p:cNvPr>
          <p:cNvSpPr>
            <a:spLocks noGrp="1"/>
          </p:cNvSpPr>
          <p:nvPr>
            <p:ph type="ctrTitle"/>
          </p:nvPr>
        </p:nvSpPr>
        <p:spPr>
          <a:xfrm>
            <a:off x="841248" y="552289"/>
            <a:ext cx="6151654" cy="3391061"/>
          </a:xfrm>
        </p:spPr>
        <p:txBody>
          <a:bodyPr>
            <a:normAutofit/>
          </a:bodyPr>
          <a:lstStyle/>
          <a:p>
            <a:pPr algn="l"/>
            <a:r>
              <a:rPr lang="en-GB" sz="5400"/>
              <a:t>Reducing Avoidable Harm through Falls Prevention</a:t>
            </a:r>
            <a:br>
              <a:rPr lang="en-GB" sz="5200"/>
            </a:br>
            <a:endParaRPr lang="en-GB" sz="5200" dirty="0"/>
          </a:p>
        </p:txBody>
      </p:sp>
      <p:sp>
        <p:nvSpPr>
          <p:cNvPr id="3" name="Subtitle 2">
            <a:extLst>
              <a:ext uri="{FF2B5EF4-FFF2-40B4-BE49-F238E27FC236}">
                <a16:creationId xmlns:a16="http://schemas.microsoft.com/office/drawing/2014/main" id="{96DEA6EA-8271-6C7E-4631-3FB71B0CAD1B}"/>
              </a:ext>
            </a:extLst>
          </p:cNvPr>
          <p:cNvSpPr>
            <a:spLocks noGrp="1"/>
          </p:cNvSpPr>
          <p:nvPr>
            <p:ph type="subTitle" idx="1"/>
          </p:nvPr>
        </p:nvSpPr>
        <p:spPr>
          <a:xfrm>
            <a:off x="841248" y="4195705"/>
            <a:ext cx="6151654" cy="1680208"/>
          </a:xfrm>
        </p:spPr>
        <p:txBody>
          <a:bodyPr>
            <a:normAutofit/>
          </a:bodyPr>
          <a:lstStyle/>
          <a:p>
            <a:pPr algn="l"/>
            <a:r>
              <a:rPr lang="en-GB" i="1" dirty="0"/>
              <a:t>Development of a Falls Prevention and Management Pathway</a:t>
            </a:r>
          </a:p>
          <a:p>
            <a:pPr algn="l"/>
            <a:endParaRPr lang="en-GB" i="1" dirty="0"/>
          </a:p>
        </p:txBody>
      </p:sp>
      <p:pic>
        <p:nvPicPr>
          <p:cNvPr id="15" name="Audio 14">
            <a:hlinkClick r:id="" action="ppaction://media"/>
            <a:extLst>
              <a:ext uri="{FF2B5EF4-FFF2-40B4-BE49-F238E27FC236}">
                <a16:creationId xmlns:a16="http://schemas.microsoft.com/office/drawing/2014/main" id="{CC638DD1-5ECC-0FA4-CFDF-1C039A0469B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5963523"/>
      </p:ext>
    </p:extLst>
  </p:cSld>
  <p:clrMapOvr>
    <a:masterClrMapping/>
  </p:clrMapOvr>
  <mc:AlternateContent xmlns:mc="http://schemas.openxmlformats.org/markup-compatibility/2006" xmlns:p14="http://schemas.microsoft.com/office/powerpoint/2010/main">
    <mc:Choice Requires="p14">
      <p:transition spd="slow" p14:dur="2000" advTm="20200"/>
    </mc:Choice>
    <mc:Fallback xmlns="">
      <p:transition spd="slow" advTm="2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5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5"/>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97E81F-4035-1AB9-CE3B-C786A46C2A83}"/>
              </a:ext>
            </a:extLst>
          </p:cNvPr>
          <p:cNvPicPr>
            <a:picLocks noChangeAspect="1"/>
          </p:cNvPicPr>
          <p:nvPr/>
        </p:nvPicPr>
        <p:blipFill>
          <a:blip r:embed="rId5"/>
          <a:stretch>
            <a:fillRect/>
          </a:stretch>
        </p:blipFill>
        <p:spPr>
          <a:xfrm>
            <a:off x="1519237" y="167493"/>
            <a:ext cx="9153525" cy="6523013"/>
          </a:xfrm>
          <a:prstGeom prst="rect">
            <a:avLst/>
          </a:prstGeom>
        </p:spPr>
      </p:pic>
      <p:pic>
        <p:nvPicPr>
          <p:cNvPr id="9" name="Audio 8">
            <a:hlinkClick r:id="" action="ppaction://media"/>
            <a:extLst>
              <a:ext uri="{FF2B5EF4-FFF2-40B4-BE49-F238E27FC236}">
                <a16:creationId xmlns:a16="http://schemas.microsoft.com/office/drawing/2014/main" id="{100F073E-145E-8875-62EA-13C378A356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9018457"/>
      </p:ext>
    </p:extLst>
  </p:cSld>
  <p:clrMapOvr>
    <a:masterClrMapping/>
  </p:clrMapOvr>
  <mc:AlternateContent xmlns:mc="http://schemas.openxmlformats.org/markup-compatibility/2006" xmlns:p14="http://schemas.microsoft.com/office/powerpoint/2010/main">
    <mc:Choice Requires="p14">
      <p:transition spd="slow" p14:dur="2000" advTm="23977"/>
    </mc:Choice>
    <mc:Fallback xmlns="">
      <p:transition spd="slow" advTm="2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EAC2-A0E5-DA73-672B-913E8CCEBB10}"/>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6338EE59-933C-E1D5-20F9-7BFEBE030C8C}"/>
              </a:ext>
            </a:extLst>
          </p:cNvPr>
          <p:cNvSpPr>
            <a:spLocks noGrp="1"/>
          </p:cNvSpPr>
          <p:nvPr>
            <p:ph type="subTitle" idx="1"/>
          </p:nvPr>
        </p:nvSpPr>
        <p:spPr/>
        <p:txBody>
          <a:bodyPr/>
          <a:lstStyle/>
          <a:p>
            <a:endParaRPr lang="en-GB"/>
          </a:p>
        </p:txBody>
      </p:sp>
      <p:pic>
        <p:nvPicPr>
          <p:cNvPr id="1026" name="Picture 2">
            <a:extLst>
              <a:ext uri="{FF2B5EF4-FFF2-40B4-BE49-F238E27FC236}">
                <a16:creationId xmlns:a16="http://schemas.microsoft.com/office/drawing/2014/main" id="{0B2FE033-482C-3DED-BADC-5CFEF129A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238" y="14288"/>
            <a:ext cx="9915525" cy="6829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96F9F1-BF4D-C7FD-F381-299A9D694BBF}"/>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975402" y="17980"/>
            <a:ext cx="2156719" cy="1104383"/>
          </a:xfrm>
          <a:prstGeom prst="rect">
            <a:avLst/>
          </a:prstGeom>
        </p:spPr>
      </p:pic>
      <p:pic>
        <p:nvPicPr>
          <p:cNvPr id="7" name="Audio 6">
            <a:hlinkClick r:id="" action="ppaction://media"/>
            <a:extLst>
              <a:ext uri="{FF2B5EF4-FFF2-40B4-BE49-F238E27FC236}">
                <a16:creationId xmlns:a16="http://schemas.microsoft.com/office/drawing/2014/main" id="{3F79F441-8830-B5DC-6D27-81107EA50DE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3326525"/>
      </p:ext>
    </p:extLst>
  </p:cSld>
  <p:clrMapOvr>
    <a:masterClrMapping/>
  </p:clrMapOvr>
  <mc:AlternateContent xmlns:mc="http://schemas.openxmlformats.org/markup-compatibility/2006" xmlns:p14="http://schemas.microsoft.com/office/powerpoint/2010/main">
    <mc:Choice Requires="p14">
      <p:transition spd="slow" p14:dur="2000" advTm="24829"/>
    </mc:Choice>
    <mc:Fallback xmlns="">
      <p:transition spd="slow" advTm="24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4ABB-13A5-2782-9E53-27F061F289B4}"/>
              </a:ext>
            </a:extLst>
          </p:cNvPr>
          <p:cNvSpPr>
            <a:spLocks noGrp="1"/>
          </p:cNvSpPr>
          <p:nvPr>
            <p:ph type="title"/>
          </p:nvPr>
        </p:nvSpPr>
        <p:spPr>
          <a:xfrm>
            <a:off x="1828800" y="365125"/>
            <a:ext cx="8171727" cy="1325563"/>
          </a:xfrm>
        </p:spPr>
        <p:txBody>
          <a:bodyPr>
            <a:normAutofit/>
          </a:bodyPr>
          <a:lstStyle/>
          <a:p>
            <a:pPr algn="ctr"/>
            <a:r>
              <a:rPr lang="en-GB" sz="4000" dirty="0"/>
              <a:t>Falls Prevention &amp; Management </a:t>
            </a:r>
            <a:br>
              <a:rPr lang="en-GB" sz="4000" dirty="0"/>
            </a:br>
            <a:r>
              <a:rPr lang="en-GB" sz="4000" dirty="0"/>
              <a:t>Care Bundles</a:t>
            </a:r>
          </a:p>
        </p:txBody>
      </p:sp>
      <p:pic>
        <p:nvPicPr>
          <p:cNvPr id="5" name="Picture 4">
            <a:extLst>
              <a:ext uri="{FF2B5EF4-FFF2-40B4-BE49-F238E27FC236}">
                <a16:creationId xmlns:a16="http://schemas.microsoft.com/office/drawing/2014/main" id="{7F8D134D-B9F9-0C18-448F-5297BCA20ECB}"/>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679096" y="118456"/>
            <a:ext cx="2381719" cy="1097913"/>
          </a:xfrm>
          <a:prstGeom prst="rect">
            <a:avLst/>
          </a:prstGeom>
        </p:spPr>
      </p:pic>
      <p:pic>
        <p:nvPicPr>
          <p:cNvPr id="6" name="Picture 5">
            <a:extLst>
              <a:ext uri="{FF2B5EF4-FFF2-40B4-BE49-F238E27FC236}">
                <a16:creationId xmlns:a16="http://schemas.microsoft.com/office/drawing/2014/main" id="{120BA81C-E991-322F-E812-9CE9373BBC7D}"/>
              </a:ext>
            </a:extLst>
          </p:cNvPr>
          <p:cNvPicPr>
            <a:picLocks noChangeAspect="1"/>
          </p:cNvPicPr>
          <p:nvPr/>
        </p:nvPicPr>
        <p:blipFill>
          <a:blip r:embed="rId6"/>
          <a:stretch>
            <a:fillRect/>
          </a:stretch>
        </p:blipFill>
        <p:spPr>
          <a:xfrm>
            <a:off x="2345596" y="1638301"/>
            <a:ext cx="7500808" cy="5096795"/>
          </a:xfrm>
          <a:prstGeom prst="rect">
            <a:avLst/>
          </a:prstGeom>
        </p:spPr>
      </p:pic>
      <p:pic>
        <p:nvPicPr>
          <p:cNvPr id="11" name="Audio 10">
            <a:hlinkClick r:id="" action="ppaction://media"/>
            <a:extLst>
              <a:ext uri="{FF2B5EF4-FFF2-40B4-BE49-F238E27FC236}">
                <a16:creationId xmlns:a16="http://schemas.microsoft.com/office/drawing/2014/main" id="{81FC334E-7521-1B66-8E60-5C96D86625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79815"/>
      </p:ext>
    </p:extLst>
  </p:cSld>
  <p:clrMapOvr>
    <a:masterClrMapping/>
  </p:clrMapOvr>
  <mc:AlternateContent xmlns:mc="http://schemas.openxmlformats.org/markup-compatibility/2006" xmlns:p14="http://schemas.microsoft.com/office/powerpoint/2010/main">
    <mc:Choice Requires="p14">
      <p:transition spd="slow" p14:dur="2000" advTm="40385"/>
    </mc:Choice>
    <mc:Fallback xmlns="">
      <p:transition spd="slow" advTm="4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885E-F2C6-6832-6824-BEC4E62AB0A1}"/>
              </a:ext>
            </a:extLst>
          </p:cNvPr>
          <p:cNvSpPr>
            <a:spLocks noGrp="1"/>
          </p:cNvSpPr>
          <p:nvPr>
            <p:ph type="title"/>
          </p:nvPr>
        </p:nvSpPr>
        <p:spPr>
          <a:xfrm>
            <a:off x="2409824" y="365125"/>
            <a:ext cx="7124701" cy="1325563"/>
          </a:xfrm>
        </p:spPr>
        <p:txBody>
          <a:bodyPr>
            <a:normAutofit/>
          </a:bodyPr>
          <a:lstStyle/>
          <a:p>
            <a:pPr algn="ctr"/>
            <a:r>
              <a:rPr lang="en-GB" sz="4000" dirty="0"/>
              <a:t>Commissioned Falls Prevention Classes</a:t>
            </a:r>
          </a:p>
        </p:txBody>
      </p:sp>
      <p:pic>
        <p:nvPicPr>
          <p:cNvPr id="6" name="Picture 5">
            <a:extLst>
              <a:ext uri="{FF2B5EF4-FFF2-40B4-BE49-F238E27FC236}">
                <a16:creationId xmlns:a16="http://schemas.microsoft.com/office/drawing/2014/main" id="{F916D968-57CC-0B4A-E6BD-AF412F9CC0E2}"/>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679096" y="118456"/>
            <a:ext cx="2381719" cy="1097913"/>
          </a:xfrm>
          <a:prstGeom prst="rect">
            <a:avLst/>
          </a:prstGeom>
        </p:spPr>
      </p:pic>
      <p:pic>
        <p:nvPicPr>
          <p:cNvPr id="1028" name="Picture 4" descr="Partners | Festival Fortnight">
            <a:extLst>
              <a:ext uri="{FF2B5EF4-FFF2-40B4-BE49-F238E27FC236}">
                <a16:creationId xmlns:a16="http://schemas.microsoft.com/office/drawing/2014/main" id="{577B3B65-B6A5-4FE3-AB5B-88BFE007C2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36166" cy="15279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B318DD1-40E8-405E-654A-3C3888218C81}"/>
              </a:ext>
            </a:extLst>
          </p:cNvPr>
          <p:cNvPicPr>
            <a:picLocks noChangeAspect="1"/>
          </p:cNvPicPr>
          <p:nvPr/>
        </p:nvPicPr>
        <p:blipFill>
          <a:blip r:embed="rId7"/>
          <a:stretch>
            <a:fillRect/>
          </a:stretch>
        </p:blipFill>
        <p:spPr>
          <a:xfrm>
            <a:off x="2409825" y="1732691"/>
            <a:ext cx="7802218" cy="5008739"/>
          </a:xfrm>
          <a:prstGeom prst="rect">
            <a:avLst/>
          </a:prstGeom>
        </p:spPr>
      </p:pic>
      <p:pic>
        <p:nvPicPr>
          <p:cNvPr id="11" name="Audio 10">
            <a:hlinkClick r:id="" action="ppaction://media"/>
            <a:extLst>
              <a:ext uri="{FF2B5EF4-FFF2-40B4-BE49-F238E27FC236}">
                <a16:creationId xmlns:a16="http://schemas.microsoft.com/office/drawing/2014/main" id="{9A0C4426-BEA6-1A07-FC5E-7BC55F7868B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1157565"/>
      </p:ext>
    </p:extLst>
  </p:cSld>
  <p:clrMapOvr>
    <a:masterClrMapping/>
  </p:clrMapOvr>
  <mc:AlternateContent xmlns:mc="http://schemas.openxmlformats.org/markup-compatibility/2006" xmlns:p14="http://schemas.microsoft.com/office/powerpoint/2010/main">
    <mc:Choice Requires="p14">
      <p:transition spd="slow" p14:dur="2000" advTm="27692"/>
    </mc:Choice>
    <mc:Fallback xmlns="">
      <p:transition spd="slow" advTm="2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22B27-E4A3-2332-A6FF-66836E362799}"/>
              </a:ext>
            </a:extLst>
          </p:cNvPr>
          <p:cNvSpPr>
            <a:spLocks noGrp="1"/>
          </p:cNvSpPr>
          <p:nvPr>
            <p:ph type="title"/>
          </p:nvPr>
        </p:nvSpPr>
        <p:spPr>
          <a:xfrm>
            <a:off x="838200" y="365125"/>
            <a:ext cx="8840896" cy="1325563"/>
          </a:xfrm>
        </p:spPr>
        <p:txBody>
          <a:bodyPr>
            <a:normAutofit/>
          </a:bodyPr>
          <a:lstStyle/>
          <a:p>
            <a:pPr algn="ctr"/>
            <a:r>
              <a:rPr lang="en-GB" sz="4000" dirty="0"/>
              <a:t>Falls Prevention Screening &amp;</a:t>
            </a:r>
            <a:br>
              <a:rPr lang="en-GB" sz="4000" dirty="0"/>
            </a:br>
            <a:r>
              <a:rPr lang="en-GB" sz="4000" dirty="0"/>
              <a:t>Supported Self Management Tool</a:t>
            </a:r>
          </a:p>
        </p:txBody>
      </p:sp>
      <p:pic>
        <p:nvPicPr>
          <p:cNvPr id="6" name="Content Placeholder 5">
            <a:extLst>
              <a:ext uri="{FF2B5EF4-FFF2-40B4-BE49-F238E27FC236}">
                <a16:creationId xmlns:a16="http://schemas.microsoft.com/office/drawing/2014/main" id="{637F6627-ED01-58F6-ECC8-72BC429C903D}"/>
              </a:ext>
            </a:extLst>
          </p:cNvPr>
          <p:cNvPicPr>
            <a:picLocks noGrp="1" noChangeAspect="1"/>
          </p:cNvPicPr>
          <p:nvPr>
            <p:ph idx="1"/>
          </p:nvPr>
        </p:nvPicPr>
        <p:blipFill>
          <a:blip r:embed="rId5"/>
          <a:stretch>
            <a:fillRect/>
          </a:stretch>
        </p:blipFill>
        <p:spPr>
          <a:xfrm>
            <a:off x="1776693" y="1825625"/>
            <a:ext cx="8638613" cy="4351338"/>
          </a:xfrm>
        </p:spPr>
      </p:pic>
      <p:pic>
        <p:nvPicPr>
          <p:cNvPr id="4" name="Picture 3">
            <a:extLst>
              <a:ext uri="{FF2B5EF4-FFF2-40B4-BE49-F238E27FC236}">
                <a16:creationId xmlns:a16="http://schemas.microsoft.com/office/drawing/2014/main" id="{F874FAC4-C74E-8577-C337-CA501956AC28}"/>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679096" y="118456"/>
            <a:ext cx="2381719" cy="1097913"/>
          </a:xfrm>
          <a:prstGeom prst="rect">
            <a:avLst/>
          </a:prstGeom>
        </p:spPr>
      </p:pic>
      <p:pic>
        <p:nvPicPr>
          <p:cNvPr id="7" name="Audio 6">
            <a:hlinkClick r:id="" action="ppaction://media"/>
            <a:extLst>
              <a:ext uri="{FF2B5EF4-FFF2-40B4-BE49-F238E27FC236}">
                <a16:creationId xmlns:a16="http://schemas.microsoft.com/office/drawing/2014/main" id="{29F91108-DA4A-51AE-EEE6-F291B412A41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5557657"/>
      </p:ext>
    </p:extLst>
  </p:cSld>
  <p:clrMapOvr>
    <a:masterClrMapping/>
  </p:clrMapOvr>
  <mc:AlternateContent xmlns:mc="http://schemas.openxmlformats.org/markup-compatibility/2006" xmlns:p14="http://schemas.microsoft.com/office/powerpoint/2010/main">
    <mc:Choice Requires="p14">
      <p:transition spd="slow" p14:dur="2000" advTm="35396"/>
    </mc:Choice>
    <mc:Fallback xmlns="">
      <p:transition spd="slow" advTm="3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9C8E-64B8-BD33-59E2-977F875F01BE}"/>
              </a:ext>
            </a:extLst>
          </p:cNvPr>
          <p:cNvSpPr>
            <a:spLocks noGrp="1"/>
          </p:cNvSpPr>
          <p:nvPr>
            <p:ph type="title"/>
          </p:nvPr>
        </p:nvSpPr>
        <p:spPr>
          <a:xfrm>
            <a:off x="838200" y="365125"/>
            <a:ext cx="9001125" cy="1325563"/>
          </a:xfrm>
        </p:spPr>
        <p:txBody>
          <a:bodyPr>
            <a:normAutofit/>
          </a:bodyPr>
          <a:lstStyle/>
          <a:p>
            <a:pPr algn="ctr"/>
            <a:r>
              <a:rPr lang="en-GB" sz="4000" dirty="0"/>
              <a:t>Falls Prevention &amp; Management </a:t>
            </a:r>
            <a:br>
              <a:rPr lang="en-GB" sz="4000" dirty="0"/>
            </a:br>
            <a:r>
              <a:rPr lang="en-GB" sz="4000" dirty="0"/>
              <a:t>Knowledge and Skills Tiers</a:t>
            </a:r>
          </a:p>
        </p:txBody>
      </p:sp>
      <p:pic>
        <p:nvPicPr>
          <p:cNvPr id="5" name="Picture 4">
            <a:extLst>
              <a:ext uri="{FF2B5EF4-FFF2-40B4-BE49-F238E27FC236}">
                <a16:creationId xmlns:a16="http://schemas.microsoft.com/office/drawing/2014/main" id="{0F6878D7-5088-DC58-9D41-3787F6DFC378}"/>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679096" y="118456"/>
            <a:ext cx="2381719" cy="1097913"/>
          </a:xfrm>
          <a:prstGeom prst="rect">
            <a:avLst/>
          </a:prstGeom>
        </p:spPr>
      </p:pic>
      <p:pic>
        <p:nvPicPr>
          <p:cNvPr id="10" name="Content Placeholder 9">
            <a:extLst>
              <a:ext uri="{FF2B5EF4-FFF2-40B4-BE49-F238E27FC236}">
                <a16:creationId xmlns:a16="http://schemas.microsoft.com/office/drawing/2014/main" id="{D22E2092-85F0-34E7-C608-8F351BE6F119}"/>
              </a:ext>
            </a:extLst>
          </p:cNvPr>
          <p:cNvPicPr>
            <a:picLocks noGrp="1" noChangeAspect="1"/>
          </p:cNvPicPr>
          <p:nvPr>
            <p:ph idx="1"/>
          </p:nvPr>
        </p:nvPicPr>
        <p:blipFill>
          <a:blip r:embed="rId6"/>
          <a:stretch>
            <a:fillRect/>
          </a:stretch>
        </p:blipFill>
        <p:spPr>
          <a:xfrm>
            <a:off x="2754333" y="1690688"/>
            <a:ext cx="7084992" cy="4936475"/>
          </a:xfrm>
        </p:spPr>
      </p:pic>
      <p:pic>
        <p:nvPicPr>
          <p:cNvPr id="11" name="Audio 10">
            <a:hlinkClick r:id="" action="ppaction://media"/>
            <a:extLst>
              <a:ext uri="{FF2B5EF4-FFF2-40B4-BE49-F238E27FC236}">
                <a16:creationId xmlns:a16="http://schemas.microsoft.com/office/drawing/2014/main" id="{A6DF1DDB-2D3A-14BB-48C4-BF4A68D2806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5078349"/>
      </p:ext>
    </p:extLst>
  </p:cSld>
  <p:clrMapOvr>
    <a:masterClrMapping/>
  </p:clrMapOvr>
  <mc:AlternateContent xmlns:mc="http://schemas.openxmlformats.org/markup-compatibility/2006" xmlns:p14="http://schemas.microsoft.com/office/powerpoint/2010/main">
    <mc:Choice Requires="p14">
      <p:transition spd="slow" p14:dur="2000" advTm="30833"/>
    </mc:Choice>
    <mc:Fallback xmlns="">
      <p:transition spd="slow" advTm="3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1C9F-77C1-1E1E-20A5-5317BF5D7AA8}"/>
              </a:ext>
            </a:extLst>
          </p:cNvPr>
          <p:cNvSpPr>
            <a:spLocks noGrp="1"/>
          </p:cNvSpPr>
          <p:nvPr>
            <p:ph type="title"/>
          </p:nvPr>
        </p:nvSpPr>
        <p:spPr>
          <a:xfrm>
            <a:off x="838200" y="365125"/>
            <a:ext cx="10515600" cy="1403290"/>
          </a:xfrm>
        </p:spPr>
        <p:txBody>
          <a:bodyPr>
            <a:normAutofit/>
          </a:bodyPr>
          <a:lstStyle/>
          <a:p>
            <a:pPr algn="ctr"/>
            <a:r>
              <a:rPr lang="en-GB" sz="4000" dirty="0"/>
              <a:t>Falls Screening Tool </a:t>
            </a:r>
            <a:br>
              <a:rPr lang="en-GB" sz="4000" dirty="0"/>
            </a:br>
            <a:r>
              <a:rPr lang="en-GB" sz="4000" dirty="0"/>
              <a:t>with Knowledge and Skills Tiers</a:t>
            </a:r>
          </a:p>
        </p:txBody>
      </p:sp>
      <p:pic>
        <p:nvPicPr>
          <p:cNvPr id="4" name="Picture 3">
            <a:extLst>
              <a:ext uri="{FF2B5EF4-FFF2-40B4-BE49-F238E27FC236}">
                <a16:creationId xmlns:a16="http://schemas.microsoft.com/office/drawing/2014/main" id="{94554109-A410-49E9-AF8D-20DC5B1ABF5E}"/>
              </a:ext>
            </a:extLst>
          </p:cNvPr>
          <p:cNvPicPr>
            <a:picLocks noChangeAspect="1"/>
          </p:cNvPicPr>
          <p:nvPr/>
        </p:nvPicPr>
        <p:blipFill>
          <a:blip r:embed="rId5"/>
          <a:stretch>
            <a:fillRect/>
          </a:stretch>
        </p:blipFill>
        <p:spPr>
          <a:xfrm>
            <a:off x="2436239" y="1658387"/>
            <a:ext cx="7617643" cy="5199613"/>
          </a:xfrm>
          <a:prstGeom prst="rect">
            <a:avLst/>
          </a:prstGeom>
        </p:spPr>
      </p:pic>
      <p:pic>
        <p:nvPicPr>
          <p:cNvPr id="5" name="Picture 4">
            <a:extLst>
              <a:ext uri="{FF2B5EF4-FFF2-40B4-BE49-F238E27FC236}">
                <a16:creationId xmlns:a16="http://schemas.microsoft.com/office/drawing/2014/main" id="{3D03C5B7-BAF6-964B-F0BC-4032060B514D}"/>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679096" y="118456"/>
            <a:ext cx="2381719" cy="1097913"/>
          </a:xfrm>
          <a:prstGeom prst="rect">
            <a:avLst/>
          </a:prstGeom>
        </p:spPr>
      </p:pic>
      <p:pic>
        <p:nvPicPr>
          <p:cNvPr id="19" name="Audio 18">
            <a:hlinkClick r:id="" action="ppaction://media"/>
            <a:extLst>
              <a:ext uri="{FF2B5EF4-FFF2-40B4-BE49-F238E27FC236}">
                <a16:creationId xmlns:a16="http://schemas.microsoft.com/office/drawing/2014/main" id="{29C8ADF1-B63F-056B-D647-1AE7C43E399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9478615"/>
      </p:ext>
    </p:extLst>
  </p:cSld>
  <p:clrMapOvr>
    <a:masterClrMapping/>
  </p:clrMapOvr>
  <mc:AlternateContent xmlns:mc="http://schemas.openxmlformats.org/markup-compatibility/2006" xmlns:p14="http://schemas.microsoft.com/office/powerpoint/2010/main">
    <mc:Choice Requires="p14">
      <p:transition spd="slow" p14:dur="2000" advTm="47503"/>
    </mc:Choice>
    <mc:Fallback xmlns="">
      <p:transition spd="slow" advTm="4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F691E6-81C6-E9E1-70D2-BC14571F28EB}"/>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sz="4000" dirty="0"/>
              <a:t>Level Three Clinical Pathway </a:t>
            </a:r>
          </a:p>
        </p:txBody>
      </p:sp>
      <p:pic>
        <p:nvPicPr>
          <p:cNvPr id="4" name="Content Placeholder 3" descr="A diagram of a patient health program&#10;&#10;AI-generated content may be incorrect.">
            <a:extLst>
              <a:ext uri="{FF2B5EF4-FFF2-40B4-BE49-F238E27FC236}">
                <a16:creationId xmlns:a16="http://schemas.microsoft.com/office/drawing/2014/main" id="{B2714691-A91A-6CC5-A486-15702C5CDDF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1234" y="2406430"/>
            <a:ext cx="6886316" cy="3856336"/>
          </a:xfrm>
          <a:prstGeom prst="rect">
            <a:avLst/>
          </a:prstGeom>
        </p:spPr>
      </p:pic>
      <p:pic>
        <p:nvPicPr>
          <p:cNvPr id="5" name="Picture 4">
            <a:extLst>
              <a:ext uri="{FF2B5EF4-FFF2-40B4-BE49-F238E27FC236}">
                <a16:creationId xmlns:a16="http://schemas.microsoft.com/office/drawing/2014/main" id="{DDD3529A-8325-9DF8-26D0-43F26E3C9F63}"/>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324725" y="3124200"/>
            <a:ext cx="4590791" cy="2588630"/>
          </a:xfrm>
          <a:prstGeom prst="rect">
            <a:avLst/>
          </a:prstGeom>
        </p:spPr>
      </p:pic>
      <p:pic>
        <p:nvPicPr>
          <p:cNvPr id="7" name="Audio 6">
            <a:hlinkClick r:id="" action="ppaction://media"/>
            <a:extLst>
              <a:ext uri="{FF2B5EF4-FFF2-40B4-BE49-F238E27FC236}">
                <a16:creationId xmlns:a16="http://schemas.microsoft.com/office/drawing/2014/main" id="{8371182B-E2F6-3366-D66A-E56A664B50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2707482"/>
      </p:ext>
    </p:extLst>
  </p:cSld>
  <p:clrMapOvr>
    <a:masterClrMapping/>
  </p:clrMapOvr>
  <mc:AlternateContent xmlns:mc="http://schemas.openxmlformats.org/markup-compatibility/2006" xmlns:p14="http://schemas.microsoft.com/office/powerpoint/2010/main">
    <mc:Choice Requires="p14">
      <p:transition spd="slow" p14:dur="2000" advTm="26028"/>
    </mc:Choice>
    <mc:Fallback xmlns="">
      <p:transition spd="slow" advTm="26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2ACA-B653-23E1-56F1-1C1A8634285A}"/>
              </a:ext>
            </a:extLst>
          </p:cNvPr>
          <p:cNvSpPr>
            <a:spLocks noGrp="1"/>
          </p:cNvSpPr>
          <p:nvPr>
            <p:ph type="title"/>
          </p:nvPr>
        </p:nvSpPr>
        <p:spPr/>
        <p:txBody>
          <a:bodyPr>
            <a:normAutofit/>
          </a:bodyPr>
          <a:lstStyle/>
          <a:p>
            <a:pPr algn="ctr"/>
            <a:r>
              <a:rPr lang="en-GB" sz="4000" dirty="0"/>
              <a:t>Pathway Measurement Plan</a:t>
            </a:r>
          </a:p>
        </p:txBody>
      </p:sp>
      <p:pic>
        <p:nvPicPr>
          <p:cNvPr id="5" name="Content Placeholder 4">
            <a:extLst>
              <a:ext uri="{FF2B5EF4-FFF2-40B4-BE49-F238E27FC236}">
                <a16:creationId xmlns:a16="http://schemas.microsoft.com/office/drawing/2014/main" id="{F8699B74-0C53-4AB1-1E04-6E60C4D0AE3E}"/>
              </a:ext>
            </a:extLst>
          </p:cNvPr>
          <p:cNvPicPr>
            <a:picLocks noGrp="1" noChangeAspect="1"/>
          </p:cNvPicPr>
          <p:nvPr>
            <p:ph idx="1"/>
          </p:nvPr>
        </p:nvPicPr>
        <p:blipFill>
          <a:blip r:embed="rId5"/>
          <a:stretch>
            <a:fillRect/>
          </a:stretch>
        </p:blipFill>
        <p:spPr>
          <a:xfrm>
            <a:off x="1053815" y="1428750"/>
            <a:ext cx="9852310" cy="5026689"/>
          </a:xfrm>
        </p:spPr>
      </p:pic>
      <p:pic>
        <p:nvPicPr>
          <p:cNvPr id="6" name="Picture 5">
            <a:extLst>
              <a:ext uri="{FF2B5EF4-FFF2-40B4-BE49-F238E27FC236}">
                <a16:creationId xmlns:a16="http://schemas.microsoft.com/office/drawing/2014/main" id="{31B4EC5B-AB8E-AF24-77EE-6A44E99334FB}"/>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679096" y="118456"/>
            <a:ext cx="2381719" cy="1097913"/>
          </a:xfrm>
          <a:prstGeom prst="rect">
            <a:avLst/>
          </a:prstGeom>
        </p:spPr>
      </p:pic>
      <p:pic>
        <p:nvPicPr>
          <p:cNvPr id="7" name="Audio 6">
            <a:hlinkClick r:id="" action="ppaction://media"/>
            <a:extLst>
              <a:ext uri="{FF2B5EF4-FFF2-40B4-BE49-F238E27FC236}">
                <a16:creationId xmlns:a16="http://schemas.microsoft.com/office/drawing/2014/main" id="{F61770BD-897C-6B1A-9D1C-FCFD7787D45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5538081"/>
      </p:ext>
    </p:extLst>
  </p:cSld>
  <p:clrMapOvr>
    <a:masterClrMapping/>
  </p:clrMapOvr>
  <mc:AlternateContent xmlns:mc="http://schemas.openxmlformats.org/markup-compatibility/2006" xmlns:p14="http://schemas.microsoft.com/office/powerpoint/2010/main">
    <mc:Choice Requires="p14">
      <p:transition spd="slow" p14:dur="2000" advTm="33150"/>
    </mc:Choice>
    <mc:Fallback xmlns="">
      <p:transition spd="slow" advTm="3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212651-2193-D037-CD12-2D728B88D892}"/>
              </a:ext>
            </a:extLst>
          </p:cNvPr>
          <p:cNvSpPr>
            <a:spLocks noGrp="1"/>
          </p:cNvSpPr>
          <p:nvPr>
            <p:ph type="title"/>
          </p:nvPr>
        </p:nvSpPr>
        <p:spPr>
          <a:xfrm>
            <a:off x="8325852" y="1118937"/>
            <a:ext cx="3404937" cy="2683187"/>
          </a:xfrm>
        </p:spPr>
        <p:txBody>
          <a:bodyPr vert="horz" lIns="91440" tIns="45720" rIns="91440" bIns="45720" rtlCol="0" anchor="b">
            <a:normAutofit/>
          </a:bodyPr>
          <a:lstStyle/>
          <a:p>
            <a:r>
              <a:rPr lang="en-US" sz="4000" kern="1200" dirty="0">
                <a:latin typeface="+mj-lt"/>
                <a:ea typeface="+mj-ea"/>
                <a:cs typeface="+mj-cs"/>
              </a:rPr>
              <a:t>Thank you </a:t>
            </a:r>
            <a:r>
              <a:rPr lang="en-US" sz="4000" kern="1200" dirty="0">
                <a:latin typeface="+mj-lt"/>
                <a:ea typeface="+mj-ea"/>
                <a:cs typeface="+mj-cs"/>
                <a:sym typeface="Wingdings" panose="05000000000000000000" pitchFamily="2" charset="2"/>
              </a:rPr>
              <a:t></a:t>
            </a:r>
            <a:endParaRPr lang="en-US" sz="4000" kern="1200" dirty="0">
              <a:latin typeface="+mj-lt"/>
              <a:ea typeface="+mj-ea"/>
              <a:cs typeface="+mj-cs"/>
            </a:endParaRPr>
          </a:p>
        </p:txBody>
      </p:sp>
      <p:grpSp>
        <p:nvGrpSpPr>
          <p:cNvPr id="44" name="Group 43">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45" name="Freeform: Shape 44">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8" name="Freeform: Shape 47">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7175555E-F955-B476-AB0C-6E0A18B84CE4}"/>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4672" y="1858296"/>
            <a:ext cx="6137549" cy="3141408"/>
          </a:xfrm>
          <a:prstGeom prst="rect">
            <a:avLst/>
          </a:prstGeom>
        </p:spPr>
      </p:pic>
      <p:grpSp>
        <p:nvGrpSpPr>
          <p:cNvPr id="50" name="Group 49">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51" name="Freeform: Shape 50">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52">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Audio 5">
            <a:hlinkClick r:id="" action="ppaction://media"/>
            <a:extLst>
              <a:ext uri="{FF2B5EF4-FFF2-40B4-BE49-F238E27FC236}">
                <a16:creationId xmlns:a16="http://schemas.microsoft.com/office/drawing/2014/main" id="{FD9CFE79-35EA-B8F9-B59C-25A7DD568A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5906420"/>
      </p:ext>
    </p:extLst>
  </p:cSld>
  <p:clrMapOvr>
    <a:masterClrMapping/>
  </p:clrMapOvr>
  <mc:AlternateContent xmlns:mc="http://schemas.openxmlformats.org/markup-compatibility/2006" xmlns:p14="http://schemas.microsoft.com/office/powerpoint/2010/main">
    <mc:Choice Requires="p14">
      <p:transition spd="slow" p14:dur="2000" advTm="16146"/>
    </mc:Choice>
    <mc:Fallback xmlns="">
      <p:transition spd="slow" advTm="16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DB928A-F5B4-9033-A893-5FB4F1110BB8}"/>
              </a:ext>
            </a:extLst>
          </p:cNvPr>
          <p:cNvPicPr>
            <a:picLocks noChangeAspect="1"/>
          </p:cNvPicPr>
          <p:nvPr/>
        </p:nvPicPr>
        <p:blipFill>
          <a:blip r:embed="rId5"/>
          <a:stretch>
            <a:fillRect/>
          </a:stretch>
        </p:blipFill>
        <p:spPr>
          <a:xfrm>
            <a:off x="643467" y="1255593"/>
            <a:ext cx="5294716" cy="4346812"/>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BEF5DAF-9BC2-DE68-3ECA-1887D96D99E0}"/>
              </a:ext>
            </a:extLst>
          </p:cNvPr>
          <p:cNvPicPr>
            <a:picLocks noChangeAspect="1"/>
          </p:cNvPicPr>
          <p:nvPr/>
        </p:nvPicPr>
        <p:blipFill>
          <a:blip r:embed="rId6"/>
          <a:stretch>
            <a:fillRect/>
          </a:stretch>
        </p:blipFill>
        <p:spPr>
          <a:xfrm>
            <a:off x="6923446" y="643467"/>
            <a:ext cx="3955456" cy="5571066"/>
          </a:xfrm>
          <a:prstGeom prst="rect">
            <a:avLst/>
          </a:prstGeom>
        </p:spPr>
      </p:pic>
      <p:pic>
        <p:nvPicPr>
          <p:cNvPr id="15" name="Audio 14">
            <a:hlinkClick r:id="" action="ppaction://media"/>
            <a:extLst>
              <a:ext uri="{FF2B5EF4-FFF2-40B4-BE49-F238E27FC236}">
                <a16:creationId xmlns:a16="http://schemas.microsoft.com/office/drawing/2014/main" id="{D0911F8C-DB83-6F45-ECB5-F3737B807DB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1032146"/>
      </p:ext>
    </p:extLst>
  </p:cSld>
  <p:clrMapOvr>
    <a:masterClrMapping/>
  </p:clrMapOvr>
  <mc:AlternateContent xmlns:mc="http://schemas.openxmlformats.org/markup-compatibility/2006" xmlns:p14="http://schemas.microsoft.com/office/powerpoint/2010/main">
    <mc:Choice Requires="p14">
      <p:transition spd="slow" p14:dur="2000" advTm="47482"/>
    </mc:Choice>
    <mc:Fallback xmlns="">
      <p:transition spd="slow" advTm="4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975C7D7-7076-90FA-1935-32E1A7D80249}"/>
              </a:ext>
            </a:extLst>
          </p:cNvPr>
          <p:cNvPicPr>
            <a:picLocks noChangeAspect="1"/>
          </p:cNvPicPr>
          <p:nvPr/>
        </p:nvPicPr>
        <p:blipFill>
          <a:blip r:embed="rId5"/>
          <a:stretch>
            <a:fillRect/>
          </a:stretch>
        </p:blipFill>
        <p:spPr>
          <a:xfrm>
            <a:off x="1189845" y="643467"/>
            <a:ext cx="4603108" cy="2543217"/>
          </a:xfrm>
          <a:prstGeom prst="rect">
            <a:avLst/>
          </a:prstGeom>
        </p:spPr>
      </p:pic>
      <p:cxnSp>
        <p:nvCxnSpPr>
          <p:cNvPr id="72" name="Straight Connector 7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9" name="Content Placeholder 28">
            <a:extLst>
              <a:ext uri="{FF2B5EF4-FFF2-40B4-BE49-F238E27FC236}">
                <a16:creationId xmlns:a16="http://schemas.microsoft.com/office/drawing/2014/main" id="{413DCC20-DB2E-82E0-C7F6-4BBDD18A890B}"/>
              </a:ext>
              <a:ext uri="{C183D7F6-B498-43B3-948B-1728B52AA6E4}">
                <adec:decorative xmlns:adec="http://schemas.microsoft.com/office/drawing/2017/decorative" val="1"/>
              </a:ext>
            </a:extLst>
          </p:cNvPr>
          <p:cNvPicPr>
            <a:picLocks noGrp="1"/>
          </p:cNvPicPr>
          <p:nvPr>
            <p:ph idx="1"/>
          </p:nvPr>
        </p:nvPicPr>
        <p:blipFill>
          <a:blip r:embed="rId6" cstate="print">
            <a:extLst>
              <a:ext uri="{28A0092B-C50C-407E-A947-70E740481C1C}">
                <a14:useLocalDpi xmlns:a14="http://schemas.microsoft.com/office/drawing/2010/main" val="0"/>
              </a:ext>
            </a:extLst>
          </a:blip>
          <a:stretch>
            <a:fillRect/>
          </a:stretch>
        </p:blipFill>
        <p:spPr>
          <a:xfrm>
            <a:off x="6338316" y="703835"/>
            <a:ext cx="4732940" cy="2422481"/>
          </a:xfrm>
          <a:prstGeom prst="rect">
            <a:avLst/>
          </a:prstGeom>
        </p:spPr>
      </p:pic>
      <p:cxnSp>
        <p:nvCxnSpPr>
          <p:cNvPr id="74" name="Straight Connector 7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96D32F9-3CDA-DD4F-0290-58C390553AA2}"/>
              </a:ext>
            </a:extLst>
          </p:cNvPr>
          <p:cNvPicPr>
            <a:picLocks noChangeAspect="1"/>
          </p:cNvPicPr>
          <p:nvPr/>
        </p:nvPicPr>
        <p:blipFill>
          <a:blip r:embed="rId7"/>
          <a:stretch>
            <a:fillRect/>
          </a:stretch>
        </p:blipFill>
        <p:spPr>
          <a:xfrm>
            <a:off x="1832857" y="3671316"/>
            <a:ext cx="3317084" cy="2545862"/>
          </a:xfrm>
          <a:prstGeom prst="rect">
            <a:avLst/>
          </a:prstGeom>
        </p:spPr>
      </p:pic>
      <p:pic>
        <p:nvPicPr>
          <p:cNvPr id="2" name="Picture 2" descr="Fall over clipart - Clipground">
            <a:extLst>
              <a:ext uri="{FF2B5EF4-FFF2-40B4-BE49-F238E27FC236}">
                <a16:creationId xmlns:a16="http://schemas.microsoft.com/office/drawing/2014/main" id="{13E98A2E-1134-395F-1F64-027B2ED0F4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03"/>
          <a:stretch/>
        </p:blipFill>
        <p:spPr bwMode="auto">
          <a:xfrm>
            <a:off x="7424171" y="3671316"/>
            <a:ext cx="2561229" cy="2553469"/>
          </a:xfrm>
          <a:prstGeom prst="rect">
            <a:avLst/>
          </a:prstGeom>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FD31CA8-2539-4C6E-E718-424B4885984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9001505"/>
      </p:ext>
    </p:extLst>
  </p:cSld>
  <p:clrMapOvr>
    <a:masterClrMapping/>
  </p:clrMapOvr>
  <mc:AlternateContent xmlns:mc="http://schemas.openxmlformats.org/markup-compatibility/2006" xmlns:p14="http://schemas.microsoft.com/office/powerpoint/2010/main">
    <mc:Choice Requires="p14">
      <p:transition spd="slow" p14:dur="2000" advTm="33060"/>
    </mc:Choice>
    <mc:Fallback xmlns="">
      <p:transition spd="slow" advTm="3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BC9E8F5F-5A00-3DF1-86D7-6897E2EACB6E}"/>
              </a:ext>
            </a:extLst>
          </p:cNvPr>
          <p:cNvSpPr>
            <a:spLocks noGrp="1"/>
          </p:cNvSpPr>
          <p:nvPr>
            <p:ph type="title"/>
          </p:nvPr>
        </p:nvSpPr>
        <p:spPr>
          <a:xfrm>
            <a:off x="1246824" y="643467"/>
            <a:ext cx="4772975" cy="1800526"/>
          </a:xfrm>
        </p:spPr>
        <p:txBody>
          <a:bodyPr>
            <a:normAutofit/>
          </a:bodyPr>
          <a:lstStyle/>
          <a:p>
            <a:r>
              <a:rPr lang="en-GB"/>
              <a:t>Case for Change</a:t>
            </a:r>
          </a:p>
        </p:txBody>
      </p:sp>
      <p:sp>
        <p:nvSpPr>
          <p:cNvPr id="3" name="Content Placeholder 2">
            <a:extLst>
              <a:ext uri="{FF2B5EF4-FFF2-40B4-BE49-F238E27FC236}">
                <a16:creationId xmlns:a16="http://schemas.microsoft.com/office/drawing/2014/main" id="{108C81C2-0296-AE25-51BC-0C4B62FE994D}"/>
              </a:ext>
            </a:extLst>
          </p:cNvPr>
          <p:cNvSpPr>
            <a:spLocks noGrp="1"/>
          </p:cNvSpPr>
          <p:nvPr>
            <p:ph idx="1"/>
          </p:nvPr>
        </p:nvSpPr>
        <p:spPr>
          <a:xfrm>
            <a:off x="1246824" y="2623381"/>
            <a:ext cx="4772974" cy="3553581"/>
          </a:xfrm>
        </p:spPr>
        <p:txBody>
          <a:bodyPr>
            <a:normAutofit/>
          </a:bodyPr>
          <a:lstStyle/>
          <a:p>
            <a:r>
              <a:rPr lang="en-GB" sz="1400" dirty="0">
                <a:effectLst/>
                <a:ea typeface="Times New Roman" panose="02020603050405020304" pitchFamily="18" charset="0"/>
              </a:rPr>
              <a:t>Falls are one of the most expensive yet largely avoidable challenges impacting the health and social care system. The cost of falls is significant both financially and on the physical, psychological and functional outcomes of people. </a:t>
            </a:r>
          </a:p>
          <a:p>
            <a:pPr>
              <a:spcAft>
                <a:spcPts val="800"/>
              </a:spcAft>
            </a:pPr>
            <a:r>
              <a:rPr lang="en-GB" sz="1400" dirty="0">
                <a:effectLst/>
                <a:ea typeface="Times New Roman" panose="02020603050405020304" pitchFamily="18" charset="0"/>
                <a:cs typeface="Times New Roman" panose="02020603050405020304" pitchFamily="18" charset="0"/>
              </a:rPr>
              <a:t>In Edinburgh, many services contribute to the management and prevention of falls however it is recognised that the approaches adopted </a:t>
            </a:r>
            <a:r>
              <a:rPr lang="en-GB" sz="1400" dirty="0">
                <a:ea typeface="Times New Roman" panose="02020603050405020304" pitchFamily="18" charset="0"/>
                <a:cs typeface="Times New Roman" panose="02020603050405020304" pitchFamily="18" charset="0"/>
              </a:rPr>
              <a:t>are often low priority, </a:t>
            </a:r>
            <a:r>
              <a:rPr lang="en-GB" sz="1400" dirty="0">
                <a:effectLst/>
                <a:ea typeface="Times New Roman" panose="02020603050405020304" pitchFamily="18" charset="0"/>
                <a:cs typeface="Times New Roman" panose="02020603050405020304" pitchFamily="18" charset="0"/>
              </a:rPr>
              <a:t>highly variable and </a:t>
            </a:r>
            <a:r>
              <a:rPr lang="en-GB" sz="1400" dirty="0">
                <a:ea typeface="Times New Roman" panose="02020603050405020304" pitchFamily="18" charset="0"/>
                <a:cs typeface="Times New Roman" panose="02020603050405020304" pitchFamily="18" charset="0"/>
              </a:rPr>
              <a:t>unreliable</a:t>
            </a:r>
            <a:r>
              <a:rPr lang="en-GB" sz="1400" dirty="0">
                <a:effectLst/>
                <a:ea typeface="Times New Roman" panose="02020603050405020304" pitchFamily="18" charset="0"/>
                <a:cs typeface="Times New Roman" panose="02020603050405020304" pitchFamily="18" charset="0"/>
              </a:rPr>
              <a:t>.</a:t>
            </a:r>
          </a:p>
          <a:p>
            <a:pPr>
              <a:spcAft>
                <a:spcPts val="800"/>
              </a:spcAft>
            </a:pPr>
            <a:r>
              <a:rPr lang="en-GB" sz="1400" dirty="0">
                <a:ea typeface="Times New Roman" panose="02020603050405020304" pitchFamily="18" charset="0"/>
                <a:cs typeface="Times New Roman" panose="02020603050405020304" pitchFamily="18" charset="0"/>
              </a:rPr>
              <a:t>At present approximately 120 people per week present to ED because of a fall, of those around 20 are admitted with a fractured neck of femur [each of which is estimated to cost between £56-72k for health costs alone] putting pressure on in demand unscheduled care services</a:t>
            </a:r>
            <a:endParaRPr lang="en-GB" sz="1400" dirty="0">
              <a:effectLst/>
              <a:ea typeface="Times New Roman" panose="02020603050405020304" pitchFamily="18" charset="0"/>
              <a:cs typeface="Times New Roman" panose="02020603050405020304" pitchFamily="18" charset="0"/>
            </a:endParaRPr>
          </a:p>
          <a:p>
            <a:pPr marL="0" indent="0">
              <a:buNone/>
            </a:pPr>
            <a:endParaRPr lang="en-GB" sz="1400" dirty="0"/>
          </a:p>
        </p:txBody>
      </p:sp>
      <p:pic>
        <p:nvPicPr>
          <p:cNvPr id="5" name="Picture 4">
            <a:extLst>
              <a:ext uri="{FF2B5EF4-FFF2-40B4-BE49-F238E27FC236}">
                <a16:creationId xmlns:a16="http://schemas.microsoft.com/office/drawing/2014/main" id="{C281F700-FB5B-03F3-FF28-9418340C276F}"/>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700211" y="931119"/>
            <a:ext cx="3848322" cy="1969703"/>
          </a:xfrm>
          <a:prstGeom prst="rect">
            <a:avLst/>
          </a:prstGeom>
        </p:spPr>
      </p:pic>
      <p:pic>
        <p:nvPicPr>
          <p:cNvPr id="4" name="Picture 2" descr="Fall over clipart - Clipground">
            <a:extLst>
              <a:ext uri="{FF2B5EF4-FFF2-40B4-BE49-F238E27FC236}">
                <a16:creationId xmlns:a16="http://schemas.microsoft.com/office/drawing/2014/main" id="{95D53846-FBD2-6C2E-22C3-A1A5DCAC31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3"/>
          <a:stretch/>
        </p:blipFill>
        <p:spPr bwMode="auto">
          <a:xfrm>
            <a:off x="8327688" y="3657600"/>
            <a:ext cx="2593367" cy="2585510"/>
          </a:xfrm>
          <a:prstGeom prst="rect">
            <a:avLst/>
          </a:prstGeom>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7A2E48E7-41A5-F5ED-1CCC-E24D785E17B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9727477"/>
      </p:ext>
    </p:extLst>
  </p:cSld>
  <p:clrMapOvr>
    <a:masterClrMapping/>
  </p:clrMapOvr>
  <mc:AlternateContent xmlns:mc="http://schemas.openxmlformats.org/markup-compatibility/2006" xmlns:p14="http://schemas.microsoft.com/office/powerpoint/2010/main">
    <mc:Choice Requires="p14">
      <p:transition spd="slow" p14:dur="2000" advTm="48028"/>
    </mc:Choice>
    <mc:Fallback xmlns="">
      <p:transition spd="slow" advTm="4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4E179-AE87-D9D1-00B1-78B84723D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427" y="233599"/>
            <a:ext cx="9892146" cy="6390802"/>
          </a:xfrm>
          <a:prstGeom prst="rect">
            <a:avLst/>
          </a:prstGeom>
        </p:spPr>
      </p:pic>
      <p:pic>
        <p:nvPicPr>
          <p:cNvPr id="5" name="Audio 4">
            <a:hlinkClick r:id="" action="ppaction://media"/>
            <a:extLst>
              <a:ext uri="{FF2B5EF4-FFF2-40B4-BE49-F238E27FC236}">
                <a16:creationId xmlns:a16="http://schemas.microsoft.com/office/drawing/2014/main" id="{6E5223AC-B38E-4EA3-E30A-3B027358813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9696332"/>
      </p:ext>
    </p:extLst>
  </p:cSld>
  <p:clrMapOvr>
    <a:masterClrMapping/>
  </p:clrMapOvr>
  <mc:AlternateContent xmlns:mc="http://schemas.openxmlformats.org/markup-compatibility/2006" xmlns:p14="http://schemas.microsoft.com/office/powerpoint/2010/main">
    <mc:Choice Requires="p14">
      <p:transition spd="slow" p14:dur="2000" advTm="48770"/>
    </mc:Choice>
    <mc:Fallback xmlns="">
      <p:transition spd="slow" advTm="4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5CF-86EF-22DF-4C8F-04CD79AAC9D4}"/>
              </a:ext>
            </a:extLst>
          </p:cNvPr>
          <p:cNvSpPr>
            <a:spLocks noGrp="1"/>
          </p:cNvSpPr>
          <p:nvPr>
            <p:ph type="title"/>
          </p:nvPr>
        </p:nvSpPr>
        <p:spPr/>
        <p:txBody>
          <a:bodyPr>
            <a:normAutofit/>
          </a:bodyPr>
          <a:lstStyle/>
          <a:p>
            <a:pPr algn="ctr"/>
            <a:r>
              <a:rPr lang="en-GB" sz="4000" dirty="0"/>
              <a:t>Risk Stratification Matrix</a:t>
            </a:r>
          </a:p>
        </p:txBody>
      </p:sp>
      <p:pic>
        <p:nvPicPr>
          <p:cNvPr id="5" name="Picture 4">
            <a:extLst>
              <a:ext uri="{FF2B5EF4-FFF2-40B4-BE49-F238E27FC236}">
                <a16:creationId xmlns:a16="http://schemas.microsoft.com/office/drawing/2014/main" id="{85B21A6D-6CC7-E7B0-C16A-F5CAB604A3A4}"/>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254890" y="88093"/>
            <a:ext cx="1750039" cy="972234"/>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pic>
        <p:nvPicPr>
          <p:cNvPr id="4" name="Picture 3">
            <a:extLst>
              <a:ext uri="{FF2B5EF4-FFF2-40B4-BE49-F238E27FC236}">
                <a16:creationId xmlns:a16="http://schemas.microsoft.com/office/drawing/2014/main" id="{63D847B1-1DB4-8C0D-D0E5-0C661CB2B539}"/>
              </a:ext>
            </a:extLst>
          </p:cNvPr>
          <p:cNvPicPr>
            <a:picLocks noChangeAspect="1"/>
          </p:cNvPicPr>
          <p:nvPr/>
        </p:nvPicPr>
        <p:blipFill>
          <a:blip r:embed="rId6"/>
          <a:stretch>
            <a:fillRect/>
          </a:stretch>
        </p:blipFill>
        <p:spPr>
          <a:xfrm>
            <a:off x="977920" y="1469985"/>
            <a:ext cx="10813165" cy="4514126"/>
          </a:xfrm>
          <a:prstGeom prst="rect">
            <a:avLst/>
          </a:prstGeom>
        </p:spPr>
      </p:pic>
      <p:pic>
        <p:nvPicPr>
          <p:cNvPr id="7" name="Audio 6">
            <a:hlinkClick r:id="" action="ppaction://media"/>
            <a:extLst>
              <a:ext uri="{FF2B5EF4-FFF2-40B4-BE49-F238E27FC236}">
                <a16:creationId xmlns:a16="http://schemas.microsoft.com/office/drawing/2014/main" id="{8722C3EA-1EFB-8329-64AD-BF0EB4B7F4C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2987959"/>
      </p:ext>
    </p:extLst>
  </p:cSld>
  <p:clrMapOvr>
    <a:masterClrMapping/>
  </p:clrMapOvr>
  <mc:AlternateContent xmlns:mc="http://schemas.openxmlformats.org/markup-compatibility/2006" xmlns:p14="http://schemas.microsoft.com/office/powerpoint/2010/main">
    <mc:Choice Requires="p14">
      <p:transition spd="slow" p14:dur="2000" advTm="34668"/>
    </mc:Choice>
    <mc:Fallback xmlns="">
      <p:transition spd="slow" advTm="3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71DD6-EB46-C52C-DD00-813FC4D81E67}"/>
              </a:ext>
            </a:extLst>
          </p:cNvPr>
          <p:cNvSpPr>
            <a:spLocks noGrp="1"/>
          </p:cNvSpPr>
          <p:nvPr>
            <p:ph type="title"/>
          </p:nvPr>
        </p:nvSpPr>
        <p:spPr>
          <a:xfrm>
            <a:off x="841248" y="256032"/>
            <a:ext cx="10506456" cy="1014984"/>
          </a:xfrm>
        </p:spPr>
        <p:txBody>
          <a:bodyPr anchor="b">
            <a:normAutofit/>
          </a:bodyPr>
          <a:lstStyle/>
          <a:p>
            <a:pPr algn="ctr"/>
            <a:r>
              <a:rPr lang="en-GB" sz="4000" dirty="0"/>
              <a:t>Falls Risk Stratification Levels</a:t>
            </a:r>
          </a:p>
        </p:txBody>
      </p:sp>
      <p:pic>
        <p:nvPicPr>
          <p:cNvPr id="4" name="Picture 3">
            <a:extLst>
              <a:ext uri="{FF2B5EF4-FFF2-40B4-BE49-F238E27FC236}">
                <a16:creationId xmlns:a16="http://schemas.microsoft.com/office/drawing/2014/main" id="{13090657-A58D-430F-6F81-8B24DE0CC910}"/>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952522" y="118025"/>
            <a:ext cx="2156719" cy="1104383"/>
          </a:xfrm>
          <a:prstGeom prst="rect">
            <a:avLst/>
          </a:prstGeom>
        </p:spPr>
      </p:pic>
      <p:pic>
        <p:nvPicPr>
          <p:cNvPr id="7" name="Picture 6">
            <a:extLst>
              <a:ext uri="{FF2B5EF4-FFF2-40B4-BE49-F238E27FC236}">
                <a16:creationId xmlns:a16="http://schemas.microsoft.com/office/drawing/2014/main" id="{A28A52A7-CE67-9AA3-136E-6B63F14F43D6}"/>
              </a:ext>
            </a:extLst>
          </p:cNvPr>
          <p:cNvPicPr>
            <a:picLocks noChangeAspect="1"/>
          </p:cNvPicPr>
          <p:nvPr/>
        </p:nvPicPr>
        <p:blipFill>
          <a:blip r:embed="rId6"/>
          <a:stretch>
            <a:fillRect/>
          </a:stretch>
        </p:blipFill>
        <p:spPr>
          <a:xfrm>
            <a:off x="2431941" y="1271016"/>
            <a:ext cx="7527297" cy="5136885"/>
          </a:xfrm>
          <a:prstGeom prst="rect">
            <a:avLst/>
          </a:prstGeom>
        </p:spPr>
      </p:pic>
      <p:pic>
        <p:nvPicPr>
          <p:cNvPr id="6" name="Audio 5">
            <a:hlinkClick r:id="" action="ppaction://media"/>
            <a:extLst>
              <a:ext uri="{FF2B5EF4-FFF2-40B4-BE49-F238E27FC236}">
                <a16:creationId xmlns:a16="http://schemas.microsoft.com/office/drawing/2014/main" id="{B0D9A4E9-7B66-A78F-EF31-4805673AF8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9688807"/>
      </p:ext>
    </p:extLst>
  </p:cSld>
  <p:clrMapOvr>
    <a:masterClrMapping/>
  </p:clrMapOvr>
  <mc:AlternateContent xmlns:mc="http://schemas.openxmlformats.org/markup-compatibility/2006" xmlns:p14="http://schemas.microsoft.com/office/powerpoint/2010/main">
    <mc:Choice Requires="p14">
      <p:transition spd="slow" p14:dur="2000" advTm="53924"/>
    </mc:Choice>
    <mc:Fallback xmlns="">
      <p:transition spd="slow" advTm="5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000" b="0" i="1" u="none" strike="noStrike" kern="1200" cap="none" spc="0" normalizeH="0" baseline="0" noProof="0">
                <a:ln>
                  <a:noFill/>
                </a:ln>
                <a:solidFill>
                  <a:srgbClr val="333333"/>
                </a:solidFill>
                <a:effectLst/>
                <a:uLnTx/>
                <a:uFillTx/>
                <a:latin typeface="Calibri" panose="020F0502020204030204"/>
                <a:ea typeface="+mn-ea"/>
                <a:cs typeface="+mn-cs"/>
              </a:rPr>
              <a:t>Age Ageing</a:t>
            </a:r>
            <a:r>
              <a:rPr kumimoji="0" lang="en-US" altLang="en-US" sz="1000" b="0" i="0" u="none" strike="noStrike" kern="1200" cap="none" spc="0" normalizeH="0" baseline="0" noProof="0">
                <a:ln>
                  <a:noFill/>
                </a:ln>
                <a:solidFill>
                  <a:srgbClr val="333333"/>
                </a:solidFill>
                <a:effectLst/>
                <a:uLnTx/>
                <a:uFillTx/>
                <a:latin typeface="Calibri" panose="020F0502020204030204"/>
                <a:ea typeface="+mn-ea"/>
                <a:cs typeface="+mn-cs"/>
              </a:rPr>
              <a:t>, Volume 51, Issue 9, September 2022, afac205, </a:t>
            </a:r>
            <a:r>
              <a:rPr kumimoji="0" lang="en-US" altLang="en-US" sz="1000" b="0" i="0" u="none" strike="noStrike" kern="1200" cap="none" spc="0" normalizeH="0" baseline="0" noProof="0">
                <a:ln>
                  <a:noFill/>
                </a:ln>
                <a:solidFill>
                  <a:srgbClr val="333333"/>
                </a:solidFill>
                <a:effectLst/>
                <a:uLnTx/>
                <a:uFillTx/>
                <a:latin typeface="Calibri" panose="020F0502020204030204"/>
                <a:ea typeface="+mn-ea"/>
                <a:cs typeface="+mn-cs"/>
                <a:hlinkClick r:id="rId5"/>
              </a:rPr>
              <a:t>https://doi.org/10.1093/ageing/afac205</a:t>
            </a:r>
            <a:endParaRPr kumimoji="0" lang="en-US" altLang="en-US" sz="10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800" b="0" i="0" u="none" strike="noStrike" kern="1200" cap="none" spc="0" normalizeH="0" baseline="0" noProof="0">
                <a:ln>
                  <a:noFill/>
                </a:ln>
                <a:solidFill>
                  <a:srgbClr val="2A2A2A"/>
                </a:solidFill>
                <a:effectLst/>
                <a:uLnTx/>
                <a:uFillTx/>
                <a:latin typeface="Calibri" panose="020F0502020204030204"/>
                <a:ea typeface="+mn-ea"/>
                <a:cs typeface="+mn-cs"/>
              </a:rPr>
              <a:t>The content of this slide may be subject to copyright: please see the slide notes for details.</a:t>
            </a:r>
            <a:endParaRPr kumimoji="0" lang="en-US" altLang="en-US" sz="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pic>
        <p:nvPicPr>
          <p:cNvPr id="5124" name="Picture 4" descr="Oxford University Press"/>
          <p:cNvPicPr>
            <a:picLocks noChangeAspect="1"/>
          </p:cNvPicPr>
          <p:nvPr/>
        </p:nvPicPr>
        <p:blipFill>
          <a:blip r:embed="rId6"/>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7"/>
          <a:stretch>
            <a:fillRect/>
          </a:stretch>
        </p:blipFill>
        <p:spPr>
          <a:xfrm>
            <a:off x="3282215" y="827773"/>
            <a:ext cx="5832289" cy="4991902"/>
          </a:xfrm>
          <a:prstGeom prst="rect">
            <a:avLst/>
          </a:prstGeom>
        </p:spPr>
      </p:pic>
      <p:sp>
        <p:nvSpPr>
          <p:cNvPr id="4" name="TextBox 3">
            <a:extLst>
              <a:ext uri="{FF2B5EF4-FFF2-40B4-BE49-F238E27FC236}">
                <a16:creationId xmlns:a16="http://schemas.microsoft.com/office/drawing/2014/main" id="{27F4EEAD-114E-D773-B8C2-C677B7DB6EB7}"/>
              </a:ext>
            </a:extLst>
          </p:cNvPr>
          <p:cNvSpPr txBox="1"/>
          <p:nvPr/>
        </p:nvSpPr>
        <p:spPr>
          <a:xfrm>
            <a:off x="510138" y="510139"/>
            <a:ext cx="26381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prstClr val="black"/>
                </a:solidFill>
                <a:effectLst/>
                <a:uLnTx/>
                <a:uFillTx/>
                <a:latin typeface="Calibri Light" panose="020F0302020204030204"/>
                <a:ea typeface="+mn-ea"/>
                <a:cs typeface="+mn-cs"/>
              </a:rPr>
              <a:t>World Falls Algorithm</a:t>
            </a:r>
          </a:p>
        </p:txBody>
      </p:sp>
      <p:pic>
        <p:nvPicPr>
          <p:cNvPr id="5" name="Picture 4">
            <a:extLst>
              <a:ext uri="{FF2B5EF4-FFF2-40B4-BE49-F238E27FC236}">
                <a16:creationId xmlns:a16="http://schemas.microsoft.com/office/drawing/2014/main" id="{A0CA3D8D-BA74-D031-7BFF-87F8F14B1B89}"/>
              </a:ext>
              <a:ext uri="{C183D7F6-B498-43B3-948B-1728B52AA6E4}">
                <adec:decorative xmlns:adec="http://schemas.microsoft.com/office/drawing/2017/decorative" val="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952522" y="118025"/>
            <a:ext cx="2156719" cy="1104383"/>
          </a:xfrm>
          <a:prstGeom prst="rect">
            <a:avLst/>
          </a:prstGeom>
        </p:spPr>
      </p:pic>
      <p:pic>
        <p:nvPicPr>
          <p:cNvPr id="6" name="Audio 5">
            <a:hlinkClick r:id="" action="ppaction://media"/>
            <a:extLst>
              <a:ext uri="{FF2B5EF4-FFF2-40B4-BE49-F238E27FC236}">
                <a16:creationId xmlns:a16="http://schemas.microsoft.com/office/drawing/2014/main" id="{CE23707A-2CCB-6089-A2F0-B7ECC4E12EA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161"/>
    </mc:Choice>
    <mc:Fallback xmlns="">
      <p:transition spd="slow" advTm="31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question&#10;&#10;AI-generated content may be incorrect.">
            <a:extLst>
              <a:ext uri="{FF2B5EF4-FFF2-40B4-BE49-F238E27FC236}">
                <a16:creationId xmlns:a16="http://schemas.microsoft.com/office/drawing/2014/main" id="{C26601EC-0532-2112-0D2E-F5FCE4041E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5283" y="323917"/>
            <a:ext cx="8514092" cy="6048654"/>
          </a:xfrm>
          <a:prstGeom prst="rect">
            <a:avLst/>
          </a:prstGeom>
          <a:noFill/>
          <a:ln>
            <a:noFill/>
          </a:ln>
        </p:spPr>
      </p:pic>
      <p:pic>
        <p:nvPicPr>
          <p:cNvPr id="3" name="Picture 2">
            <a:extLst>
              <a:ext uri="{FF2B5EF4-FFF2-40B4-BE49-F238E27FC236}">
                <a16:creationId xmlns:a16="http://schemas.microsoft.com/office/drawing/2014/main" id="{408FD646-7819-8A1D-02BC-D0CE772E3FF1}"/>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952522" y="118025"/>
            <a:ext cx="2156719" cy="1104383"/>
          </a:xfrm>
          <a:prstGeom prst="rect">
            <a:avLst/>
          </a:prstGeom>
        </p:spPr>
      </p:pic>
      <p:pic>
        <p:nvPicPr>
          <p:cNvPr id="6" name="Audio 5">
            <a:hlinkClick r:id="" action="ppaction://media"/>
            <a:extLst>
              <a:ext uri="{FF2B5EF4-FFF2-40B4-BE49-F238E27FC236}">
                <a16:creationId xmlns:a16="http://schemas.microsoft.com/office/drawing/2014/main" id="{F32B2808-9642-E54E-9EF6-14F5DD103B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071002"/>
      </p:ext>
    </p:extLst>
  </p:cSld>
  <p:clrMapOvr>
    <a:masterClrMapping/>
  </p:clrMapOvr>
  <mc:AlternateContent xmlns:mc="http://schemas.openxmlformats.org/markup-compatibility/2006" xmlns:p14="http://schemas.microsoft.com/office/powerpoint/2010/main">
    <mc:Choice Requires="p14">
      <p:transition spd="slow" p14:dur="2000" advTm="43513"/>
    </mc:Choice>
    <mc:Fallback xmlns="">
      <p:transition spd="slow" advTm="4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54BF83C80AEF4A9BA6018EF29E77A6" ma:contentTypeVersion="13" ma:contentTypeDescription="Create a new document." ma:contentTypeScope="" ma:versionID="a5afed863002f921813e19b1bf78e72e">
  <xsd:schema xmlns:xsd="http://www.w3.org/2001/XMLSchema" xmlns:xs="http://www.w3.org/2001/XMLSchema" xmlns:p="http://schemas.microsoft.com/office/2006/metadata/properties" xmlns:ns2="53d682f8-2f47-41c1-a42e-82cb06ab4299" xmlns:ns3="b96e16ad-e6e7-4370-8d41-3f594861635f" targetNamespace="http://schemas.microsoft.com/office/2006/metadata/properties" ma:root="true" ma:fieldsID="ffa323ec15c86b409fcbb51c885f1283" ns2:_="" ns3:_="">
    <xsd:import namespace="53d682f8-2f47-41c1-a42e-82cb06ab4299"/>
    <xsd:import namespace="b96e16ad-e6e7-4370-8d41-3f59486163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682f8-2f47-41c1-a42e-82cb06ab42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6e16ad-e6e7-4370-8d41-3f59486163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1813D0-A2D8-4808-A28D-86369154B5AA}">
  <ds:schemaRefs>
    <ds:schemaRef ds:uri="http://schemas.microsoft.com/sharepoint/v3/contenttype/forms"/>
  </ds:schemaRefs>
</ds:datastoreItem>
</file>

<file path=customXml/itemProps2.xml><?xml version="1.0" encoding="utf-8"?>
<ds:datastoreItem xmlns:ds="http://schemas.openxmlformats.org/officeDocument/2006/customXml" ds:itemID="{C5CEC71A-3A24-4AE9-A9D4-59F06FFD75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d682f8-2f47-41c1-a42e-82cb06ab4299"/>
    <ds:schemaRef ds:uri="b96e16ad-e6e7-4370-8d41-3f59486163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524627-6D67-4EA6-9294-298DBF629149}">
  <ds:schemaRefs>
    <ds:schemaRef ds:uri="http://schemas.microsoft.com/office/infopath/2007/PartnerControls"/>
    <ds:schemaRef ds:uri="http://purl.org/dc/dcmitype/"/>
    <ds:schemaRef ds:uri="http://purl.org/dc/terms/"/>
    <ds:schemaRef ds:uri="http://schemas.microsoft.com/office/2006/metadata/properties"/>
    <ds:schemaRef ds:uri="http://purl.org/dc/elements/1.1/"/>
    <ds:schemaRef ds:uri="http://www.w3.org/XML/1998/namespace"/>
    <ds:schemaRef ds:uri="http://schemas.microsoft.com/office/2006/documentManagement/types"/>
    <ds:schemaRef ds:uri="http://schemas.openxmlformats.org/package/2006/metadata/core-properties"/>
    <ds:schemaRef ds:uri="b96e16ad-e6e7-4370-8d41-3f594861635f"/>
    <ds:schemaRef ds:uri="53d682f8-2f47-41c1-a42e-82cb06ab4299"/>
  </ds:schemaRefs>
</ds:datastoreItem>
</file>

<file path=docProps/app.xml><?xml version="1.0" encoding="utf-8"?>
<Properties xmlns="http://schemas.openxmlformats.org/officeDocument/2006/extended-properties" xmlns:vt="http://schemas.openxmlformats.org/officeDocument/2006/docPropsVTypes">
  <TotalTime>35306</TotalTime>
  <Words>2117</Words>
  <Application>Microsoft Office PowerPoint</Application>
  <PresentationFormat>Widescreen</PresentationFormat>
  <Paragraphs>87</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Calibri</vt:lpstr>
      <vt:lpstr>Calibri Light</vt:lpstr>
      <vt:lpstr>Times New Roman</vt:lpstr>
      <vt:lpstr>Office Theme</vt:lpstr>
      <vt:lpstr>Reducing Avoidable Harm through Falls Prevention </vt:lpstr>
      <vt:lpstr>PowerPoint Presentation</vt:lpstr>
      <vt:lpstr>PowerPoint Presentation</vt:lpstr>
      <vt:lpstr>Case for Change</vt:lpstr>
      <vt:lpstr>PowerPoint Presentation</vt:lpstr>
      <vt:lpstr>Risk Stratification Matrix</vt:lpstr>
      <vt:lpstr>Falls Risk Stratification Levels</vt:lpstr>
      <vt:lpstr>PowerPoint Presentation</vt:lpstr>
      <vt:lpstr>PowerPoint Presentation</vt:lpstr>
      <vt:lpstr>PowerPoint Presentation</vt:lpstr>
      <vt:lpstr>PowerPoint Presentation</vt:lpstr>
      <vt:lpstr>Falls Prevention &amp; Management  Care Bundles</vt:lpstr>
      <vt:lpstr>Commissioned Falls Prevention Classes</vt:lpstr>
      <vt:lpstr>Falls Prevention Screening &amp; Supported Self Management Tool</vt:lpstr>
      <vt:lpstr>Falls Prevention &amp; Management  Knowledge and Skills Tiers</vt:lpstr>
      <vt:lpstr>Falls Screening Tool  with Knowledge and Skills Tiers</vt:lpstr>
      <vt:lpstr>Level Three Clinical Pathway </vt:lpstr>
      <vt:lpstr>Pathway Measurement Plan</vt:lpstr>
      <vt:lpstr>Thank you </vt:lpstr>
    </vt:vector>
  </TitlesOfParts>
  <Company>NHS Lothian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in Partnership to Reduce Avoidable Harm Through Falls Prevention</dc:title>
  <dc:creator>Cairns, Hannah</dc:creator>
  <cp:lastModifiedBy>McBain, David</cp:lastModifiedBy>
  <cp:revision>39</cp:revision>
  <dcterms:created xsi:type="dcterms:W3CDTF">2024-11-26T20:53:51Z</dcterms:created>
  <dcterms:modified xsi:type="dcterms:W3CDTF">2025-10-09T08:03:06Z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0x010100AE54BF83C80AEF4A9BA6018EF29E77A6</vt:lpwstr>
  </property>
</Properties>
</file>